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60"/>
  </p:notesMasterIdLst>
  <p:sldIdLst>
    <p:sldId id="264" r:id="rId2"/>
    <p:sldId id="477" r:id="rId3"/>
    <p:sldId id="397" r:id="rId4"/>
    <p:sldId id="400" r:id="rId5"/>
    <p:sldId id="472" r:id="rId6"/>
    <p:sldId id="259" r:id="rId7"/>
    <p:sldId id="473" r:id="rId8"/>
    <p:sldId id="478" r:id="rId9"/>
    <p:sldId id="448" r:id="rId10"/>
    <p:sldId id="449" r:id="rId11"/>
    <p:sldId id="470" r:id="rId12"/>
    <p:sldId id="467" r:id="rId13"/>
    <p:sldId id="480" r:id="rId14"/>
    <p:sldId id="469" r:id="rId15"/>
    <p:sldId id="481" r:id="rId16"/>
    <p:sldId id="450" r:id="rId17"/>
    <p:sldId id="454" r:id="rId18"/>
    <p:sldId id="457" r:id="rId19"/>
    <p:sldId id="471" r:id="rId20"/>
    <p:sldId id="451" r:id="rId21"/>
    <p:sldId id="261" r:id="rId22"/>
    <p:sldId id="291" r:id="rId23"/>
    <p:sldId id="439" r:id="rId24"/>
    <p:sldId id="431" r:id="rId25"/>
    <p:sldId id="452" r:id="rId26"/>
    <p:sldId id="257" r:id="rId27"/>
    <p:sldId id="458" r:id="rId28"/>
    <p:sldId id="290" r:id="rId29"/>
    <p:sldId id="466" r:id="rId30"/>
    <p:sldId id="424" r:id="rId31"/>
    <p:sldId id="433" r:id="rId32"/>
    <p:sldId id="416" r:id="rId33"/>
    <p:sldId id="413" r:id="rId34"/>
    <p:sldId id="479" r:id="rId35"/>
    <p:sldId id="459" r:id="rId36"/>
    <p:sldId id="420" r:id="rId37"/>
    <p:sldId id="418" r:id="rId38"/>
    <p:sldId id="430" r:id="rId39"/>
    <p:sldId id="465" r:id="rId40"/>
    <p:sldId id="419" r:id="rId41"/>
    <p:sldId id="281" r:id="rId42"/>
    <p:sldId id="262" r:id="rId43"/>
    <p:sldId id="276" r:id="rId44"/>
    <p:sldId id="468" r:id="rId45"/>
    <p:sldId id="455" r:id="rId46"/>
    <p:sldId id="462" r:id="rId47"/>
    <p:sldId id="460" r:id="rId48"/>
    <p:sldId id="461" r:id="rId49"/>
    <p:sldId id="271" r:id="rId50"/>
    <p:sldId id="463" r:id="rId51"/>
    <p:sldId id="453" r:id="rId52"/>
    <p:sldId id="441" r:id="rId53"/>
    <p:sldId id="445" r:id="rId54"/>
    <p:sldId id="280" r:id="rId55"/>
    <p:sldId id="272" r:id="rId56"/>
    <p:sldId id="464" r:id="rId57"/>
    <p:sldId id="443" r:id="rId58"/>
    <p:sldId id="342"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G" initials="G" lastIdx="3" clrIdx="0">
    <p:extLst>
      <p:ext uri="{19B8F6BF-5375-455C-9EA6-DF929625EA0E}">
        <p15:presenceInfo xmlns:p15="http://schemas.microsoft.com/office/powerpoint/2012/main" userId="GG" providerId="None"/>
      </p:ext>
    </p:extLst>
  </p:cmAuthor>
  <p:cmAuthor id="2" name="nicole delepine" initials="nd" lastIdx="1" clrIdx="1">
    <p:extLst>
      <p:ext uri="{19B8F6BF-5375-455C-9EA6-DF929625EA0E}">
        <p15:presenceInfo xmlns:p15="http://schemas.microsoft.com/office/powerpoint/2012/main" userId="4e7e3d644d1b91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883" autoAdjust="0"/>
  </p:normalViewPr>
  <p:slideViewPr>
    <p:cSldViewPr snapToGrid="0">
      <p:cViewPr varScale="1">
        <p:scale>
          <a:sx n="78" d="100"/>
          <a:sy n="78" d="100"/>
        </p:scale>
        <p:origin x="130" y="34"/>
      </p:cViewPr>
      <p:guideLst/>
    </p:cSldViewPr>
  </p:slideViewPr>
  <p:notesTextViewPr>
    <p:cViewPr>
      <p:scale>
        <a:sx n="400" d="100"/>
        <a:sy n="400" d="100"/>
      </p:scale>
      <p:origin x="0" y="0"/>
    </p:cViewPr>
  </p:notesTextViewPr>
  <p:sorterViewPr>
    <p:cViewPr varScale="1">
      <p:scale>
        <a:sx n="100" d="100"/>
        <a:sy n="100" d="100"/>
      </p:scale>
      <p:origin x="0" y="-232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0180436573548E-2"/>
          <c:y val="2.5492777609972296E-2"/>
          <c:w val="0.91966129429133858"/>
          <c:h val="0.92627980664186715"/>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Feuil1!$B$3:$B$11</c:f>
              <c:numCache>
                <c:formatCode>###,##0.0</c:formatCode>
                <c:ptCount val="9"/>
                <c:pt idx="0">
                  <c:v>0.68916562719999996</c:v>
                </c:pt>
                <c:pt idx="1">
                  <c:v>1.6141507212999999</c:v>
                </c:pt>
                <c:pt idx="2">
                  <c:v>1.5630006486000001</c:v>
                </c:pt>
                <c:pt idx="3">
                  <c:v>2.8169519044000002</c:v>
                </c:pt>
                <c:pt idx="4">
                  <c:v>1.5224697504</c:v>
                </c:pt>
                <c:pt idx="5">
                  <c:v>1.8870416848</c:v>
                </c:pt>
                <c:pt idx="6">
                  <c:v>1.7479177929</c:v>
                </c:pt>
                <c:pt idx="7">
                  <c:v>1.5393770002</c:v>
                </c:pt>
                <c:pt idx="8">
                  <c:v>1.1000000000000001</c:v>
                </c:pt>
              </c:numCache>
            </c:numRef>
          </c:val>
          <c:smooth val="0"/>
          <c:extLst>
            <c:ext xmlns:c16="http://schemas.microsoft.com/office/drawing/2014/chart" uri="{C3380CC4-5D6E-409C-BE32-E72D297353CC}">
              <c16:uniqueId val="{00000000-F6B3-41CF-9366-4B87A93D9924}"/>
            </c:ext>
          </c:extLst>
        </c:ser>
        <c:dLbls>
          <c:dLblPos val="t"/>
          <c:showLegendKey val="0"/>
          <c:showVal val="1"/>
          <c:showCatName val="0"/>
          <c:showSerName val="0"/>
          <c:showPercent val="0"/>
          <c:showBubbleSize val="0"/>
        </c:dLbls>
        <c:smooth val="0"/>
        <c:axId val="415464928"/>
        <c:axId val="415465256"/>
      </c:lineChart>
      <c:catAx>
        <c:axId val="41546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15465256"/>
        <c:crosses val="autoZero"/>
        <c:auto val="1"/>
        <c:lblAlgn val="ctr"/>
        <c:lblOffset val="100"/>
        <c:noMultiLvlLbl val="0"/>
      </c:catAx>
      <c:valAx>
        <c:axId val="4154652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154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330565224225819E-2"/>
          <c:y val="0.13169658680226864"/>
          <c:w val="0.88891584217995356"/>
          <c:h val="0.82103562124037921"/>
        </c:manualLayout>
      </c:layout>
      <c:lineChart>
        <c:grouping val="standard"/>
        <c:varyColors val="0"/>
        <c:ser>
          <c:idx val="0"/>
          <c:order val="0"/>
          <c:tx>
            <c:strRef>
              <c:f>Feuil1!#REF!</c:f>
              <c:strCache>
                <c:ptCount val="1"/>
                <c:pt idx="0">
                  <c:v>#REF!</c:v>
                </c:pt>
              </c:strCache>
            </c:strRef>
          </c:tx>
          <c:spPr>
            <a:ln w="28575" cap="rnd">
              <a:solidFill>
                <a:schemeClr val="accent2">
                  <a:shade val="38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0-F6B3-41CF-9366-4B87A93D9924}"/>
            </c:ext>
          </c:extLst>
        </c:ser>
        <c:ser>
          <c:idx val="1"/>
          <c:order val="1"/>
          <c:tx>
            <c:strRef>
              <c:f>Feuil1!#REF!</c:f>
              <c:strCache>
                <c:ptCount val="1"/>
                <c:pt idx="0">
                  <c:v>#REF!</c:v>
                </c:pt>
              </c:strCache>
            </c:strRef>
          </c:tx>
          <c:spPr>
            <a:ln w="28575" cap="rnd">
              <a:solidFill>
                <a:schemeClr val="accent2">
                  <a:shade val="47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1-F6B3-41CF-9366-4B87A93D9924}"/>
            </c:ext>
          </c:extLst>
        </c:ser>
        <c:ser>
          <c:idx val="2"/>
          <c:order val="2"/>
          <c:tx>
            <c:strRef>
              <c:f>Feuil1!$B$1</c:f>
              <c:strCache>
                <c:ptCount val="1"/>
                <c:pt idx="0">
                  <c:v>25–29</c:v>
                </c:pt>
              </c:strCache>
            </c:strRef>
          </c:tx>
          <c:spPr>
            <a:ln w="28575" cap="rnd">
              <a:solidFill>
                <a:srgbClr val="FF0000"/>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Feuil1!$B$3:$B$10</c:f>
              <c:numCache>
                <c:formatCode>###,##0.0</c:formatCode>
                <c:ptCount val="8"/>
                <c:pt idx="0">
                  <c:v>5.9280838739000004</c:v>
                </c:pt>
                <c:pt idx="1">
                  <c:v>8.6444315677999999</c:v>
                </c:pt>
                <c:pt idx="2">
                  <c:v>7.6031417727999999</c:v>
                </c:pt>
                <c:pt idx="3">
                  <c:v>7.6165551445000004</c:v>
                </c:pt>
                <c:pt idx="4">
                  <c:v>8.4446435259000001</c:v>
                </c:pt>
                <c:pt idx="5">
                  <c:v>8.3590174093999998</c:v>
                </c:pt>
                <c:pt idx="6">
                  <c:v>9.0214957640000009</c:v>
                </c:pt>
                <c:pt idx="7">
                  <c:v>8.0414474383000005</c:v>
                </c:pt>
              </c:numCache>
            </c:numRef>
          </c:val>
          <c:smooth val="0"/>
          <c:extLst>
            <c:ext xmlns:c16="http://schemas.microsoft.com/office/drawing/2014/chart" uri="{C3380CC4-5D6E-409C-BE32-E72D297353CC}">
              <c16:uniqueId val="{00000002-F6B3-41CF-9366-4B87A93D9924}"/>
            </c:ext>
          </c:extLst>
        </c:ser>
        <c:ser>
          <c:idx val="3"/>
          <c:order val="3"/>
          <c:tx>
            <c:strRef>
              <c:f>Feuil1!$C$1</c:f>
              <c:strCache>
                <c:ptCount val="1"/>
                <c:pt idx="0">
                  <c:v>30–34</c:v>
                </c:pt>
              </c:strCache>
            </c:strRef>
          </c:tx>
          <c:spPr>
            <a:ln w="28575" cap="rnd">
              <a:solidFill>
                <a:schemeClr val="accent2">
                  <a:shade val="65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Feuil1!$C$3:$C$10</c:f>
              <c:numCache>
                <c:formatCode>###,##0.0</c:formatCode>
                <c:ptCount val="8"/>
                <c:pt idx="0">
                  <c:v>9.8519201665999994</c:v>
                </c:pt>
                <c:pt idx="1">
                  <c:v>10.6799865268</c:v>
                </c:pt>
                <c:pt idx="2">
                  <c:v>11.923020643099999</c:v>
                </c:pt>
                <c:pt idx="3">
                  <c:v>9.8848415953999993</c:v>
                </c:pt>
                <c:pt idx="4">
                  <c:v>12.647499837</c:v>
                </c:pt>
                <c:pt idx="5">
                  <c:v>12.1111500799</c:v>
                </c:pt>
                <c:pt idx="6">
                  <c:v>12.391709217600001</c:v>
                </c:pt>
                <c:pt idx="7">
                  <c:v>12.2</c:v>
                </c:pt>
              </c:numCache>
            </c:numRef>
          </c:val>
          <c:smooth val="0"/>
          <c:extLst>
            <c:ext xmlns:c16="http://schemas.microsoft.com/office/drawing/2014/chart" uri="{C3380CC4-5D6E-409C-BE32-E72D297353CC}">
              <c16:uniqueId val="{00000003-F6B3-41CF-9366-4B87A93D9924}"/>
            </c:ext>
          </c:extLst>
        </c:ser>
        <c:ser>
          <c:idx val="4"/>
          <c:order val="4"/>
          <c:tx>
            <c:strRef>
              <c:f>Feuil1!#REF!</c:f>
              <c:strCache>
                <c:ptCount val="1"/>
                <c:pt idx="0">
                  <c:v>#REF!</c:v>
                </c:pt>
              </c:strCache>
            </c:strRef>
          </c:tx>
          <c:spPr>
            <a:ln w="28575" cap="rnd">
              <a:solidFill>
                <a:schemeClr val="accent2">
                  <a:shade val="73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4-F6B3-41CF-9366-4B87A93D9924}"/>
            </c:ext>
          </c:extLst>
        </c:ser>
        <c:ser>
          <c:idx val="5"/>
          <c:order val="5"/>
          <c:tx>
            <c:strRef>
              <c:f>Feuil1!#REF!</c:f>
              <c:strCache>
                <c:ptCount val="1"/>
                <c:pt idx="0">
                  <c:v>#REF!</c:v>
                </c:pt>
              </c:strCache>
            </c:strRef>
          </c:tx>
          <c:spPr>
            <a:ln w="28575" cap="rnd">
              <a:solidFill>
                <a:schemeClr val="accent2">
                  <a:shade val="82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5-F6B3-41CF-9366-4B87A93D9924}"/>
            </c:ext>
          </c:extLst>
        </c:ser>
        <c:ser>
          <c:idx val="6"/>
          <c:order val="6"/>
          <c:tx>
            <c:strRef>
              <c:f>Feuil1!#REF!</c:f>
              <c:strCache>
                <c:ptCount val="1"/>
                <c:pt idx="0">
                  <c:v>#REF!</c:v>
                </c:pt>
              </c:strCache>
            </c:strRef>
          </c:tx>
          <c:spPr>
            <a:ln w="28575" cap="rnd">
              <a:solidFill>
                <a:schemeClr val="accent2">
                  <a:shade val="91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6-F6B3-41CF-9366-4B87A93D9924}"/>
            </c:ext>
          </c:extLst>
        </c:ser>
        <c:ser>
          <c:idx val="7"/>
          <c:order val="7"/>
          <c:tx>
            <c:strRef>
              <c:f>Feuil1!#REF!</c:f>
              <c:strCache>
                <c:ptCount val="1"/>
                <c:pt idx="0">
                  <c:v>#REF!</c:v>
                </c:pt>
              </c:strCache>
            </c:strRef>
          </c:tx>
          <c:spPr>
            <a:ln w="28575" cap="rnd">
              <a:solidFill>
                <a:schemeClr val="accent2"/>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7-F6B3-41CF-9366-4B87A93D9924}"/>
            </c:ext>
          </c:extLst>
        </c:ser>
        <c:ser>
          <c:idx val="8"/>
          <c:order val="8"/>
          <c:tx>
            <c:strRef>
              <c:f>Feuil1!#REF!</c:f>
              <c:strCache>
                <c:ptCount val="1"/>
                <c:pt idx="0">
                  <c:v>#REF!</c:v>
                </c:pt>
              </c:strCache>
            </c:strRef>
          </c:tx>
          <c:spPr>
            <a:ln w="28575" cap="rnd">
              <a:solidFill>
                <a:schemeClr val="accent2">
                  <a:tint val="92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8-F6B3-41CF-9366-4B87A93D9924}"/>
            </c:ext>
          </c:extLst>
        </c:ser>
        <c:ser>
          <c:idx val="9"/>
          <c:order val="9"/>
          <c:tx>
            <c:strRef>
              <c:f>Feuil1!#REF!</c:f>
              <c:strCache>
                <c:ptCount val="1"/>
                <c:pt idx="0">
                  <c:v>#REF!</c:v>
                </c:pt>
              </c:strCache>
            </c:strRef>
          </c:tx>
          <c:spPr>
            <a:ln w="28575" cap="rnd">
              <a:solidFill>
                <a:schemeClr val="accent2">
                  <a:tint val="83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9-F6B3-41CF-9366-4B87A93D9924}"/>
            </c:ext>
          </c:extLst>
        </c:ser>
        <c:ser>
          <c:idx val="10"/>
          <c:order val="10"/>
          <c:tx>
            <c:strRef>
              <c:f>Feuil1!#REF!</c:f>
              <c:strCache>
                <c:ptCount val="1"/>
                <c:pt idx="0">
                  <c:v>#REF!</c:v>
                </c:pt>
              </c:strCache>
            </c:strRef>
          </c:tx>
          <c:spPr>
            <a:ln w="28575" cap="rnd">
              <a:solidFill>
                <a:schemeClr val="accent2">
                  <a:tint val="74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A-F6B3-41CF-9366-4B87A93D9924}"/>
            </c:ext>
          </c:extLst>
        </c:ser>
        <c:ser>
          <c:idx val="11"/>
          <c:order val="11"/>
          <c:tx>
            <c:strRef>
              <c:f>Feuil1!#REF!</c:f>
              <c:strCache>
                <c:ptCount val="1"/>
                <c:pt idx="0">
                  <c:v>#REF!</c:v>
                </c:pt>
              </c:strCache>
            </c:strRef>
          </c:tx>
          <c:spPr>
            <a:ln w="28575" cap="rnd">
              <a:solidFill>
                <a:schemeClr val="accent2">
                  <a:tint val="65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D-F6B3-41CF-9366-4B87A93D9924}"/>
            </c:ext>
          </c:extLst>
        </c:ser>
        <c:ser>
          <c:idx val="12"/>
          <c:order val="12"/>
          <c:tx>
            <c:strRef>
              <c:f>Feuil1!#REF!</c:f>
              <c:strCache>
                <c:ptCount val="1"/>
                <c:pt idx="0">
                  <c:v>#REF!</c:v>
                </c:pt>
              </c:strCache>
            </c:strRef>
          </c:tx>
          <c:spPr>
            <a:ln w="28575" cap="rnd">
              <a:solidFill>
                <a:schemeClr val="accent2">
                  <a:tint val="57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E-F6B3-41CF-9366-4B87A93D9924}"/>
            </c:ext>
          </c:extLst>
        </c:ser>
        <c:ser>
          <c:idx val="13"/>
          <c:order val="13"/>
          <c:tx>
            <c:strRef>
              <c:f>Feuil1!#REF!</c:f>
              <c:strCache>
                <c:ptCount val="1"/>
                <c:pt idx="0">
                  <c:v>#REF!</c:v>
                </c:pt>
              </c:strCache>
            </c:strRef>
          </c:tx>
          <c:spPr>
            <a:ln w="28575" cap="rnd">
              <a:solidFill>
                <a:schemeClr val="accent2">
                  <a:tint val="48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F-F6B3-41CF-9366-4B87A93D9924}"/>
            </c:ext>
          </c:extLst>
        </c:ser>
        <c:ser>
          <c:idx val="14"/>
          <c:order val="14"/>
          <c:tx>
            <c:strRef>
              <c:f>Feuil1!#REF!</c:f>
              <c:strCache>
                <c:ptCount val="1"/>
                <c:pt idx="0">
                  <c:v>#REF!</c:v>
                </c:pt>
              </c:strCache>
            </c:strRef>
          </c:tx>
          <c:spPr>
            <a:ln w="28575" cap="rnd">
              <a:solidFill>
                <a:schemeClr val="accent2">
                  <a:tint val="39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10-F6B3-41CF-9366-4B87A93D9924}"/>
            </c:ext>
          </c:extLst>
        </c:ser>
        <c:dLbls>
          <c:showLegendKey val="0"/>
          <c:showVal val="0"/>
          <c:showCatName val="0"/>
          <c:showSerName val="0"/>
          <c:showPercent val="0"/>
          <c:showBubbleSize val="0"/>
        </c:dLbls>
        <c:smooth val="0"/>
        <c:axId val="415464928"/>
        <c:axId val="415465256"/>
      </c:lineChart>
      <c:catAx>
        <c:axId val="41546492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année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15465256"/>
        <c:crosses val="autoZero"/>
        <c:auto val="1"/>
        <c:lblAlgn val="ctr"/>
        <c:lblOffset val="100"/>
        <c:noMultiLvlLbl val="0"/>
      </c:catAx>
      <c:valAx>
        <c:axId val="41546525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err="1"/>
                  <a:t>Titinidence</a:t>
                </a:r>
                <a:r>
                  <a:rPr lang="fr-FR" dirty="0"/>
                  <a:t> pour 100000r </a:t>
                </a:r>
                <a:r>
                  <a:rPr lang="fr-FR" baseline="0" dirty="0"/>
                  <a:t> </a:t>
                </a:r>
                <a:r>
                  <a:rPr lang="fr-FR" baseline="0" dirty="0" err="1"/>
                  <a:t>fmmes</a:t>
                </a:r>
                <a:endParaRPr lang="fr-FR"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154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5-16T18:06:53.437" idx="1">
    <p:pos x="3811" y="0"/>
    <p:text/>
    <p:extLst>
      <p:ext uri="{C676402C-5697-4E1C-873F-D02D1690AC5C}">
        <p15:threadingInfo xmlns:p15="http://schemas.microsoft.com/office/powerpoint/2012/main" timeZoneBias="-12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diagrams/_rels/data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4.svg"/></Relationships>
</file>

<file path=ppt/diagrams/_rels/data5.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1.png"/><Relationship Id="rId7" Type="http://schemas.openxmlformats.org/officeDocument/2006/relationships/image" Target="../media/image103.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9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98.sv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9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6.svg"/><Relationship Id="rId1" Type="http://schemas.openxmlformats.org/officeDocument/2006/relationships/image" Target="../media/image95.png"/><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1.png"/><Relationship Id="rId7" Type="http://schemas.openxmlformats.org/officeDocument/2006/relationships/image" Target="../media/image103.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9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B36F6-0BA5-4105-8729-944013E26B1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FA92F52-8FAC-4A7C-842C-A48B3736BCC3}">
      <dgm:prSet/>
      <dgm:spPr/>
      <dgm:t>
        <a:bodyPr/>
        <a:lstStyle/>
        <a:p>
          <a:r>
            <a:rPr lang="en-GB" b="1" i="1"/>
            <a:t>The modification of sexual practices </a:t>
          </a:r>
          <a:r>
            <a:rPr lang="en-GB" i="1"/>
            <a:t>is frequently advocated by vaccine propagandists</a:t>
          </a:r>
          <a:endParaRPr lang="en-US"/>
        </a:p>
      </dgm:t>
    </dgm:pt>
    <dgm:pt modelId="{68F01F0A-9822-4383-84E2-7EE8BC66A029}" type="parTrans" cxnId="{B364820E-9967-41CF-8189-F5AEFC650A40}">
      <dgm:prSet/>
      <dgm:spPr/>
      <dgm:t>
        <a:bodyPr/>
        <a:lstStyle/>
        <a:p>
          <a:endParaRPr lang="en-US"/>
        </a:p>
      </dgm:t>
    </dgm:pt>
    <dgm:pt modelId="{2914B117-0429-4C1D-8840-4CED7A8E250F}" type="sibTrans" cxnId="{B364820E-9967-41CF-8189-F5AEFC650A40}">
      <dgm:prSet/>
      <dgm:spPr/>
      <dgm:t>
        <a:bodyPr/>
        <a:lstStyle/>
        <a:p>
          <a:endParaRPr lang="en-US"/>
        </a:p>
      </dgm:t>
    </dgm:pt>
    <dgm:pt modelId="{5327F29F-F760-425E-90B8-C9F995670C2F}">
      <dgm:prSet/>
      <dgm:spPr/>
      <dgm:t>
        <a:bodyPr/>
        <a:lstStyle/>
        <a:p>
          <a:r>
            <a:rPr lang="en-GB" i="1"/>
            <a:t>But why would the cancer increase  appear just some years after vaccination campaign ?</a:t>
          </a:r>
          <a:endParaRPr lang="en-US"/>
        </a:p>
      </dgm:t>
    </dgm:pt>
    <dgm:pt modelId="{CF0EE5B8-8E7A-49D7-B483-C21BFC648416}" type="parTrans" cxnId="{B1B88B82-F0B9-461B-AE4C-BE438B212B6A}">
      <dgm:prSet/>
      <dgm:spPr/>
      <dgm:t>
        <a:bodyPr/>
        <a:lstStyle/>
        <a:p>
          <a:endParaRPr lang="en-US"/>
        </a:p>
      </dgm:t>
    </dgm:pt>
    <dgm:pt modelId="{F3A4329C-47A8-4E84-BF8E-DBA551BC32EE}" type="sibTrans" cxnId="{B1B88B82-F0B9-461B-AE4C-BE438B212B6A}">
      <dgm:prSet/>
      <dgm:spPr/>
      <dgm:t>
        <a:bodyPr/>
        <a:lstStyle/>
        <a:p>
          <a:endParaRPr lang="en-US"/>
        </a:p>
      </dgm:t>
    </dgm:pt>
    <dgm:pt modelId="{807F536C-8F1E-4724-998C-6D6FB84C974F}">
      <dgm:prSet/>
      <dgm:spPr/>
      <dgm:t>
        <a:bodyPr/>
        <a:lstStyle/>
        <a:p>
          <a:r>
            <a:rPr lang="en-GB" i="1"/>
            <a:t>when all studies on sexual practices show that changes are relatively minor and slow </a:t>
          </a:r>
          <a:endParaRPr lang="en-US"/>
        </a:p>
      </dgm:t>
    </dgm:pt>
    <dgm:pt modelId="{756B18A4-629A-45DE-ACB6-C7179A0349D5}" type="parTrans" cxnId="{A5CE48C3-3331-4C6A-A300-26855FDDC6F9}">
      <dgm:prSet/>
      <dgm:spPr/>
      <dgm:t>
        <a:bodyPr/>
        <a:lstStyle/>
        <a:p>
          <a:endParaRPr lang="en-US"/>
        </a:p>
      </dgm:t>
    </dgm:pt>
    <dgm:pt modelId="{F20EF8E3-868E-4203-AD3C-47504C555DF9}" type="sibTrans" cxnId="{A5CE48C3-3331-4C6A-A300-26855FDDC6F9}">
      <dgm:prSet/>
      <dgm:spPr/>
      <dgm:t>
        <a:bodyPr/>
        <a:lstStyle/>
        <a:p>
          <a:endParaRPr lang="en-US"/>
        </a:p>
      </dgm:t>
    </dgm:pt>
    <dgm:pt modelId="{02C8CF43-13D5-456F-82FC-CAAEF6B92397}">
      <dgm:prSet/>
      <dgm:spPr/>
      <dgm:t>
        <a:bodyPr/>
        <a:lstStyle/>
        <a:p>
          <a:r>
            <a:rPr lang="en-GB" i="1"/>
            <a:t>and probably </a:t>
          </a:r>
          <a:r>
            <a:rPr lang="en-US" i="1"/>
            <a:t>in the other direction:  decrease in the frequency of sexual intercourse in UK</a:t>
          </a:r>
          <a:endParaRPr lang="en-US"/>
        </a:p>
      </dgm:t>
    </dgm:pt>
    <dgm:pt modelId="{F768D9F2-DEA4-441A-81BB-B016320307E2}" type="parTrans" cxnId="{3D2B0412-299D-4426-AE21-CE70D2F03A34}">
      <dgm:prSet/>
      <dgm:spPr/>
      <dgm:t>
        <a:bodyPr/>
        <a:lstStyle/>
        <a:p>
          <a:endParaRPr lang="en-US"/>
        </a:p>
      </dgm:t>
    </dgm:pt>
    <dgm:pt modelId="{498FA9B0-2862-4ACC-BD68-8675379C252F}" type="sibTrans" cxnId="{3D2B0412-299D-4426-AE21-CE70D2F03A34}">
      <dgm:prSet/>
      <dgm:spPr/>
      <dgm:t>
        <a:bodyPr/>
        <a:lstStyle/>
        <a:p>
          <a:endParaRPr lang="en-US"/>
        </a:p>
      </dgm:t>
    </dgm:pt>
    <dgm:pt modelId="{104E6988-8D8D-474A-9FD8-0DBA3CD77BAD}">
      <dgm:prSet/>
      <dgm:spPr/>
      <dgm:t>
        <a:bodyPr/>
        <a:lstStyle/>
        <a:p>
          <a:r>
            <a:rPr lang="en-GB" i="1"/>
            <a:t>And why French girls whose practices do not seem different benefit of incidence decreasing ?</a:t>
          </a:r>
          <a:endParaRPr lang="en-US"/>
        </a:p>
      </dgm:t>
    </dgm:pt>
    <dgm:pt modelId="{6D2BF2AD-509E-4075-98EA-16478C5B1A50}" type="parTrans" cxnId="{0AE8965D-13C0-4AD4-BEF4-27B3CAC66C34}">
      <dgm:prSet/>
      <dgm:spPr/>
      <dgm:t>
        <a:bodyPr/>
        <a:lstStyle/>
        <a:p>
          <a:endParaRPr lang="en-US"/>
        </a:p>
      </dgm:t>
    </dgm:pt>
    <dgm:pt modelId="{95D43159-0BEA-452E-B3AD-3336D980475A}" type="sibTrans" cxnId="{0AE8965D-13C0-4AD4-BEF4-27B3CAC66C34}">
      <dgm:prSet/>
      <dgm:spPr/>
      <dgm:t>
        <a:bodyPr/>
        <a:lstStyle/>
        <a:p>
          <a:endParaRPr lang="en-US"/>
        </a:p>
      </dgm:t>
    </dgm:pt>
    <dgm:pt modelId="{34778821-E576-4614-988A-A9FFA1BEB17E}" type="pres">
      <dgm:prSet presAssocID="{0C3B36F6-0BA5-4105-8729-944013E26B1E}" presName="linear" presStyleCnt="0">
        <dgm:presLayoutVars>
          <dgm:animLvl val="lvl"/>
          <dgm:resizeHandles val="exact"/>
        </dgm:presLayoutVars>
      </dgm:prSet>
      <dgm:spPr/>
    </dgm:pt>
    <dgm:pt modelId="{30A8B04F-A36D-46FF-9FA0-B65320010947}" type="pres">
      <dgm:prSet presAssocID="{2FA92F52-8FAC-4A7C-842C-A48B3736BCC3}" presName="parentText" presStyleLbl="node1" presStyleIdx="0" presStyleCnt="5">
        <dgm:presLayoutVars>
          <dgm:chMax val="0"/>
          <dgm:bulletEnabled val="1"/>
        </dgm:presLayoutVars>
      </dgm:prSet>
      <dgm:spPr/>
    </dgm:pt>
    <dgm:pt modelId="{41230580-987F-470F-ADF7-6EDAF8105A4C}" type="pres">
      <dgm:prSet presAssocID="{2914B117-0429-4C1D-8840-4CED7A8E250F}" presName="spacer" presStyleCnt="0"/>
      <dgm:spPr/>
    </dgm:pt>
    <dgm:pt modelId="{7F1A1EA1-36A3-40E2-AA1F-ACAE771B08FA}" type="pres">
      <dgm:prSet presAssocID="{5327F29F-F760-425E-90B8-C9F995670C2F}" presName="parentText" presStyleLbl="node1" presStyleIdx="1" presStyleCnt="5">
        <dgm:presLayoutVars>
          <dgm:chMax val="0"/>
          <dgm:bulletEnabled val="1"/>
        </dgm:presLayoutVars>
      </dgm:prSet>
      <dgm:spPr/>
    </dgm:pt>
    <dgm:pt modelId="{7B360FE1-C954-4B72-991B-51C07C853F94}" type="pres">
      <dgm:prSet presAssocID="{F3A4329C-47A8-4E84-BF8E-DBA551BC32EE}" presName="spacer" presStyleCnt="0"/>
      <dgm:spPr/>
    </dgm:pt>
    <dgm:pt modelId="{0A483877-9761-4A8A-9D62-7D3825E599D8}" type="pres">
      <dgm:prSet presAssocID="{807F536C-8F1E-4724-998C-6D6FB84C974F}" presName="parentText" presStyleLbl="node1" presStyleIdx="2" presStyleCnt="5">
        <dgm:presLayoutVars>
          <dgm:chMax val="0"/>
          <dgm:bulletEnabled val="1"/>
        </dgm:presLayoutVars>
      </dgm:prSet>
      <dgm:spPr/>
    </dgm:pt>
    <dgm:pt modelId="{6BE3E332-38EE-47AF-B484-E15BE0B21855}" type="pres">
      <dgm:prSet presAssocID="{F20EF8E3-868E-4203-AD3C-47504C555DF9}" presName="spacer" presStyleCnt="0"/>
      <dgm:spPr/>
    </dgm:pt>
    <dgm:pt modelId="{64083BA4-2BCF-4167-97D3-F7AADE59B41F}" type="pres">
      <dgm:prSet presAssocID="{02C8CF43-13D5-456F-82FC-CAAEF6B92397}" presName="parentText" presStyleLbl="node1" presStyleIdx="3" presStyleCnt="5">
        <dgm:presLayoutVars>
          <dgm:chMax val="0"/>
          <dgm:bulletEnabled val="1"/>
        </dgm:presLayoutVars>
      </dgm:prSet>
      <dgm:spPr/>
    </dgm:pt>
    <dgm:pt modelId="{5F5E331C-CE28-4CCC-A389-B8ED680C31D6}" type="pres">
      <dgm:prSet presAssocID="{498FA9B0-2862-4ACC-BD68-8675379C252F}" presName="spacer" presStyleCnt="0"/>
      <dgm:spPr/>
    </dgm:pt>
    <dgm:pt modelId="{9A6CA314-4A59-4931-ACE6-DB8C1F41856E}" type="pres">
      <dgm:prSet presAssocID="{104E6988-8D8D-474A-9FD8-0DBA3CD77BAD}" presName="parentText" presStyleLbl="node1" presStyleIdx="4" presStyleCnt="5">
        <dgm:presLayoutVars>
          <dgm:chMax val="0"/>
          <dgm:bulletEnabled val="1"/>
        </dgm:presLayoutVars>
      </dgm:prSet>
      <dgm:spPr/>
    </dgm:pt>
  </dgm:ptLst>
  <dgm:cxnLst>
    <dgm:cxn modelId="{B364820E-9967-41CF-8189-F5AEFC650A40}" srcId="{0C3B36F6-0BA5-4105-8729-944013E26B1E}" destId="{2FA92F52-8FAC-4A7C-842C-A48B3736BCC3}" srcOrd="0" destOrd="0" parTransId="{68F01F0A-9822-4383-84E2-7EE8BC66A029}" sibTransId="{2914B117-0429-4C1D-8840-4CED7A8E250F}"/>
    <dgm:cxn modelId="{DE76AB0E-2084-4D39-A2AC-982766888893}" type="presOf" srcId="{0C3B36F6-0BA5-4105-8729-944013E26B1E}" destId="{34778821-E576-4614-988A-A9FFA1BEB17E}" srcOrd="0" destOrd="0" presId="urn:microsoft.com/office/officeart/2005/8/layout/vList2"/>
    <dgm:cxn modelId="{3D2B0412-299D-4426-AE21-CE70D2F03A34}" srcId="{0C3B36F6-0BA5-4105-8729-944013E26B1E}" destId="{02C8CF43-13D5-456F-82FC-CAAEF6B92397}" srcOrd="3" destOrd="0" parTransId="{F768D9F2-DEA4-441A-81BB-B016320307E2}" sibTransId="{498FA9B0-2862-4ACC-BD68-8675379C252F}"/>
    <dgm:cxn modelId="{E1CF5B26-FE84-49D6-B2D2-9B7DFE1234A6}" type="presOf" srcId="{807F536C-8F1E-4724-998C-6D6FB84C974F}" destId="{0A483877-9761-4A8A-9D62-7D3825E599D8}" srcOrd="0" destOrd="0" presId="urn:microsoft.com/office/officeart/2005/8/layout/vList2"/>
    <dgm:cxn modelId="{0AE8965D-13C0-4AD4-BEF4-27B3CAC66C34}" srcId="{0C3B36F6-0BA5-4105-8729-944013E26B1E}" destId="{104E6988-8D8D-474A-9FD8-0DBA3CD77BAD}" srcOrd="4" destOrd="0" parTransId="{6D2BF2AD-509E-4075-98EA-16478C5B1A50}" sibTransId="{95D43159-0BEA-452E-B3AD-3336D980475A}"/>
    <dgm:cxn modelId="{16314245-2E60-44D6-B73A-67465E21D252}" type="presOf" srcId="{5327F29F-F760-425E-90B8-C9F995670C2F}" destId="{7F1A1EA1-36A3-40E2-AA1F-ACAE771B08FA}" srcOrd="0" destOrd="0" presId="urn:microsoft.com/office/officeart/2005/8/layout/vList2"/>
    <dgm:cxn modelId="{B1B88B82-F0B9-461B-AE4C-BE438B212B6A}" srcId="{0C3B36F6-0BA5-4105-8729-944013E26B1E}" destId="{5327F29F-F760-425E-90B8-C9F995670C2F}" srcOrd="1" destOrd="0" parTransId="{CF0EE5B8-8E7A-49D7-B483-C21BFC648416}" sibTransId="{F3A4329C-47A8-4E84-BF8E-DBA551BC32EE}"/>
    <dgm:cxn modelId="{A5CE48C3-3331-4C6A-A300-26855FDDC6F9}" srcId="{0C3B36F6-0BA5-4105-8729-944013E26B1E}" destId="{807F536C-8F1E-4724-998C-6D6FB84C974F}" srcOrd="2" destOrd="0" parTransId="{756B18A4-629A-45DE-ACB6-C7179A0349D5}" sibTransId="{F20EF8E3-868E-4203-AD3C-47504C555DF9}"/>
    <dgm:cxn modelId="{32CFE5D5-F47F-4B7D-8E58-A5EE91EDCF3B}" type="presOf" srcId="{02C8CF43-13D5-456F-82FC-CAAEF6B92397}" destId="{64083BA4-2BCF-4167-97D3-F7AADE59B41F}" srcOrd="0" destOrd="0" presId="urn:microsoft.com/office/officeart/2005/8/layout/vList2"/>
    <dgm:cxn modelId="{966692ED-CDC1-48A0-9EA2-FE688665D388}" type="presOf" srcId="{104E6988-8D8D-474A-9FD8-0DBA3CD77BAD}" destId="{9A6CA314-4A59-4931-ACE6-DB8C1F41856E}" srcOrd="0" destOrd="0" presId="urn:microsoft.com/office/officeart/2005/8/layout/vList2"/>
    <dgm:cxn modelId="{31CEFBF5-B246-4C40-9451-4DF6D4DB4D72}" type="presOf" srcId="{2FA92F52-8FAC-4A7C-842C-A48B3736BCC3}" destId="{30A8B04F-A36D-46FF-9FA0-B65320010947}" srcOrd="0" destOrd="0" presId="urn:microsoft.com/office/officeart/2005/8/layout/vList2"/>
    <dgm:cxn modelId="{907FBD76-E45C-4C2F-8818-3CF4FF5E5C0E}" type="presParOf" srcId="{34778821-E576-4614-988A-A9FFA1BEB17E}" destId="{30A8B04F-A36D-46FF-9FA0-B65320010947}" srcOrd="0" destOrd="0" presId="urn:microsoft.com/office/officeart/2005/8/layout/vList2"/>
    <dgm:cxn modelId="{FAAA4D76-5EF5-4D95-A492-4C621A0B3CAD}" type="presParOf" srcId="{34778821-E576-4614-988A-A9FFA1BEB17E}" destId="{41230580-987F-470F-ADF7-6EDAF8105A4C}" srcOrd="1" destOrd="0" presId="urn:microsoft.com/office/officeart/2005/8/layout/vList2"/>
    <dgm:cxn modelId="{AAF6F60D-8B33-41D9-B52D-E984E2E4FBCC}" type="presParOf" srcId="{34778821-E576-4614-988A-A9FFA1BEB17E}" destId="{7F1A1EA1-36A3-40E2-AA1F-ACAE771B08FA}" srcOrd="2" destOrd="0" presId="urn:microsoft.com/office/officeart/2005/8/layout/vList2"/>
    <dgm:cxn modelId="{9D7D8908-391C-4DCC-A17B-059D11B19CEA}" type="presParOf" srcId="{34778821-E576-4614-988A-A9FFA1BEB17E}" destId="{7B360FE1-C954-4B72-991B-51C07C853F94}" srcOrd="3" destOrd="0" presId="urn:microsoft.com/office/officeart/2005/8/layout/vList2"/>
    <dgm:cxn modelId="{70A075EC-6DF6-4194-802F-4A5B166D1CAB}" type="presParOf" srcId="{34778821-E576-4614-988A-A9FFA1BEB17E}" destId="{0A483877-9761-4A8A-9D62-7D3825E599D8}" srcOrd="4" destOrd="0" presId="urn:microsoft.com/office/officeart/2005/8/layout/vList2"/>
    <dgm:cxn modelId="{EBB886BB-C383-407E-BF11-1CD4CC59B1F0}" type="presParOf" srcId="{34778821-E576-4614-988A-A9FFA1BEB17E}" destId="{6BE3E332-38EE-47AF-B484-E15BE0B21855}" srcOrd="5" destOrd="0" presId="urn:microsoft.com/office/officeart/2005/8/layout/vList2"/>
    <dgm:cxn modelId="{190ABFA8-F3F1-4EA3-9CD7-7C3827374333}" type="presParOf" srcId="{34778821-E576-4614-988A-A9FFA1BEB17E}" destId="{64083BA4-2BCF-4167-97D3-F7AADE59B41F}" srcOrd="6" destOrd="0" presId="urn:microsoft.com/office/officeart/2005/8/layout/vList2"/>
    <dgm:cxn modelId="{F07E7061-8BFF-4696-96FB-4F5DBEED1F1F}" type="presParOf" srcId="{34778821-E576-4614-988A-A9FFA1BEB17E}" destId="{5F5E331C-CE28-4CCC-A389-B8ED680C31D6}" srcOrd="7" destOrd="0" presId="urn:microsoft.com/office/officeart/2005/8/layout/vList2"/>
    <dgm:cxn modelId="{7F01DBC6-27A2-4A61-8CA6-5EB176CFA175}" type="presParOf" srcId="{34778821-E576-4614-988A-A9FFA1BEB17E}" destId="{9A6CA314-4A59-4931-ACE6-DB8C1F41856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A736C9-5C7C-4460-A002-0EB48D489EE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B7E3220-ADA6-484F-A3E8-4AAABDE9892E}">
      <dgm:prSet/>
      <dgm:spPr/>
      <dgm:t>
        <a:bodyPr/>
        <a:lstStyle/>
        <a:p>
          <a:r>
            <a:rPr lang="en-GB" b="1"/>
            <a:t>The risk of some women abandoning smear screening due to the misleading propaganda </a:t>
          </a:r>
          <a:r>
            <a:rPr lang="en-GB"/>
            <a:t>that vaccination protects against cervical cancer was highlighted by Diane Harper </a:t>
          </a:r>
          <a:endParaRPr lang="en-US"/>
        </a:p>
      </dgm:t>
    </dgm:pt>
    <dgm:pt modelId="{9B70BBF5-7A24-4BAC-8FB7-4DF5EC499599}" type="parTrans" cxnId="{D61C3D2F-4CEF-4C9F-90B1-5A333E03D2F3}">
      <dgm:prSet/>
      <dgm:spPr/>
      <dgm:t>
        <a:bodyPr/>
        <a:lstStyle/>
        <a:p>
          <a:endParaRPr lang="en-US"/>
        </a:p>
      </dgm:t>
    </dgm:pt>
    <dgm:pt modelId="{FE54B76A-D015-474E-B2AC-FE8E23AC7CDA}" type="sibTrans" cxnId="{D61C3D2F-4CEF-4C9F-90B1-5A333E03D2F3}">
      <dgm:prSet/>
      <dgm:spPr/>
      <dgm:t>
        <a:bodyPr/>
        <a:lstStyle/>
        <a:p>
          <a:endParaRPr lang="en-US"/>
        </a:p>
      </dgm:t>
    </dgm:pt>
    <dgm:pt modelId="{0584FB9D-1E0C-4A6A-9309-6419C3ABD631}">
      <dgm:prSet/>
      <dgm:spPr/>
      <dgm:t>
        <a:bodyPr/>
        <a:lstStyle/>
        <a:p>
          <a:r>
            <a:rPr lang="en-GB"/>
            <a:t>“</a:t>
          </a:r>
          <a:r>
            <a:rPr lang="en-US" i="1"/>
            <a:t>If more vaccinated young girls become women who voluntarily refuse cervical cancer screening, the rates of cervical cancer will increase</a:t>
          </a:r>
          <a:r>
            <a:rPr lang="en-US"/>
            <a:t>.” </a:t>
          </a:r>
        </a:p>
      </dgm:t>
    </dgm:pt>
    <dgm:pt modelId="{D21A05B7-3FE7-44F1-8C16-500DA5DE57BD}" type="parTrans" cxnId="{9CF9A990-0100-4071-804B-4984A9FB7C67}">
      <dgm:prSet/>
      <dgm:spPr/>
      <dgm:t>
        <a:bodyPr/>
        <a:lstStyle/>
        <a:p>
          <a:endParaRPr lang="en-US"/>
        </a:p>
      </dgm:t>
    </dgm:pt>
    <dgm:pt modelId="{8E89B7A5-CC5A-476C-BBA4-A119B3B62B6C}" type="sibTrans" cxnId="{9CF9A990-0100-4071-804B-4984A9FB7C67}">
      <dgm:prSet/>
      <dgm:spPr/>
      <dgm:t>
        <a:bodyPr/>
        <a:lstStyle/>
        <a:p>
          <a:endParaRPr lang="en-US"/>
        </a:p>
      </dgm:t>
    </dgm:pt>
    <dgm:pt modelId="{12B61E32-1DEE-401B-B6F9-7A74C030747B}">
      <dgm:prSet/>
      <dgm:spPr/>
      <dgm:t>
        <a:bodyPr/>
        <a:lstStyle/>
        <a:p>
          <a:r>
            <a:rPr lang="en-US"/>
            <a:t>This has been observed in Australia but not in Great Britain nor Sweden.</a:t>
          </a:r>
        </a:p>
      </dgm:t>
    </dgm:pt>
    <dgm:pt modelId="{BC11650F-66D7-4A7E-87AC-F349EA548461}" type="parTrans" cxnId="{81EB32FD-9297-4F8F-8CD6-4FD60CC67CCE}">
      <dgm:prSet/>
      <dgm:spPr/>
      <dgm:t>
        <a:bodyPr/>
        <a:lstStyle/>
        <a:p>
          <a:endParaRPr lang="en-US"/>
        </a:p>
      </dgm:t>
    </dgm:pt>
    <dgm:pt modelId="{8D944D80-3563-45A6-8487-210CB2CB953B}" type="sibTrans" cxnId="{81EB32FD-9297-4F8F-8CD6-4FD60CC67CCE}">
      <dgm:prSet/>
      <dgm:spPr/>
      <dgm:t>
        <a:bodyPr/>
        <a:lstStyle/>
        <a:p>
          <a:endParaRPr lang="en-US"/>
        </a:p>
      </dgm:t>
    </dgm:pt>
    <dgm:pt modelId="{125D6344-841A-46A0-AE3E-6B2F72F3767D}">
      <dgm:prSet/>
      <dgm:spPr/>
      <dgm:t>
        <a:bodyPr/>
        <a:lstStyle/>
        <a:p>
          <a:r>
            <a:rPr lang="en-US"/>
            <a:t>Diane Harper Cervical cancer incidence can increase despite HPV vaccination  www.thelancet.com/infection Vol 10 September 2010</a:t>
          </a:r>
        </a:p>
      </dgm:t>
    </dgm:pt>
    <dgm:pt modelId="{779778B3-E5A6-46FE-8382-E34C47464296}" type="parTrans" cxnId="{782E8EE3-F94E-4699-BFD5-D23118030355}">
      <dgm:prSet/>
      <dgm:spPr/>
      <dgm:t>
        <a:bodyPr/>
        <a:lstStyle/>
        <a:p>
          <a:endParaRPr lang="en-US"/>
        </a:p>
      </dgm:t>
    </dgm:pt>
    <dgm:pt modelId="{86062724-56CB-49CF-AB34-74A1BDC0C6B5}" type="sibTrans" cxnId="{782E8EE3-F94E-4699-BFD5-D23118030355}">
      <dgm:prSet/>
      <dgm:spPr/>
      <dgm:t>
        <a:bodyPr/>
        <a:lstStyle/>
        <a:p>
          <a:endParaRPr lang="en-US"/>
        </a:p>
      </dgm:t>
    </dgm:pt>
    <dgm:pt modelId="{53A8FAD2-9B4B-49C3-AA08-1E2A7933A4C0}">
      <dgm:prSet/>
      <dgm:spPr/>
      <dgm:t>
        <a:bodyPr/>
        <a:lstStyle/>
        <a:p>
          <a:r>
            <a:rPr lang="fr-FR"/>
            <a:t>Alison C Budd, Julia ML Brotherton, Dorota M Gertig, Theresa Chau, Kelly T Drennan and Marion Saville Cervical Screening for Women with Human Papillomavirus Med J Aust 2014; 201 (5) 279-282</a:t>
          </a:r>
          <a:endParaRPr lang="en-US"/>
        </a:p>
      </dgm:t>
    </dgm:pt>
    <dgm:pt modelId="{FCBF4223-D404-4317-A279-1A22FE9CD7E9}" type="parTrans" cxnId="{FCA8E46F-59D5-44A6-893F-E2377D008B60}">
      <dgm:prSet/>
      <dgm:spPr/>
      <dgm:t>
        <a:bodyPr/>
        <a:lstStyle/>
        <a:p>
          <a:endParaRPr lang="en-US"/>
        </a:p>
      </dgm:t>
    </dgm:pt>
    <dgm:pt modelId="{EFCC02B3-C01A-45AE-B6CD-1C4F7D2C5210}" type="sibTrans" cxnId="{FCA8E46F-59D5-44A6-893F-E2377D008B60}">
      <dgm:prSet/>
      <dgm:spPr/>
      <dgm:t>
        <a:bodyPr/>
        <a:lstStyle/>
        <a:p>
          <a:endParaRPr lang="en-US"/>
        </a:p>
      </dgm:t>
    </dgm:pt>
    <dgm:pt modelId="{5737F57C-B2D9-443B-9904-4F4D1126DDE6}" type="pres">
      <dgm:prSet presAssocID="{2FA736C9-5C7C-4460-A002-0EB48D489EE3}" presName="linear" presStyleCnt="0">
        <dgm:presLayoutVars>
          <dgm:animLvl val="lvl"/>
          <dgm:resizeHandles val="exact"/>
        </dgm:presLayoutVars>
      </dgm:prSet>
      <dgm:spPr/>
    </dgm:pt>
    <dgm:pt modelId="{68275AFB-03E4-464F-87AE-F2B9BC064575}" type="pres">
      <dgm:prSet presAssocID="{FB7E3220-ADA6-484F-A3E8-4AAABDE9892E}" presName="parentText" presStyleLbl="node1" presStyleIdx="0" presStyleCnt="5">
        <dgm:presLayoutVars>
          <dgm:chMax val="0"/>
          <dgm:bulletEnabled val="1"/>
        </dgm:presLayoutVars>
      </dgm:prSet>
      <dgm:spPr/>
    </dgm:pt>
    <dgm:pt modelId="{A6AED102-9A69-4EC2-BCFF-B1D8C6DA75C6}" type="pres">
      <dgm:prSet presAssocID="{FE54B76A-D015-474E-B2AC-FE8E23AC7CDA}" presName="spacer" presStyleCnt="0"/>
      <dgm:spPr/>
    </dgm:pt>
    <dgm:pt modelId="{6A767604-DD95-4EFE-AFF0-9BFAAB4ACD16}" type="pres">
      <dgm:prSet presAssocID="{0584FB9D-1E0C-4A6A-9309-6419C3ABD631}" presName="parentText" presStyleLbl="node1" presStyleIdx="1" presStyleCnt="5">
        <dgm:presLayoutVars>
          <dgm:chMax val="0"/>
          <dgm:bulletEnabled val="1"/>
        </dgm:presLayoutVars>
      </dgm:prSet>
      <dgm:spPr/>
    </dgm:pt>
    <dgm:pt modelId="{14D3201B-C57B-4D61-A194-DF52C0FE4138}" type="pres">
      <dgm:prSet presAssocID="{8E89B7A5-CC5A-476C-BBA4-A119B3B62B6C}" presName="spacer" presStyleCnt="0"/>
      <dgm:spPr/>
    </dgm:pt>
    <dgm:pt modelId="{A4481907-8006-44B2-88FF-72E7E21B1615}" type="pres">
      <dgm:prSet presAssocID="{12B61E32-1DEE-401B-B6F9-7A74C030747B}" presName="parentText" presStyleLbl="node1" presStyleIdx="2" presStyleCnt="5">
        <dgm:presLayoutVars>
          <dgm:chMax val="0"/>
          <dgm:bulletEnabled val="1"/>
        </dgm:presLayoutVars>
      </dgm:prSet>
      <dgm:spPr/>
    </dgm:pt>
    <dgm:pt modelId="{F276966C-2A73-4A2E-BF9B-165F9AA94600}" type="pres">
      <dgm:prSet presAssocID="{8D944D80-3563-45A6-8487-210CB2CB953B}" presName="spacer" presStyleCnt="0"/>
      <dgm:spPr/>
    </dgm:pt>
    <dgm:pt modelId="{6DEFB88C-AD97-481A-B8F7-6733E0B21899}" type="pres">
      <dgm:prSet presAssocID="{125D6344-841A-46A0-AE3E-6B2F72F3767D}" presName="parentText" presStyleLbl="node1" presStyleIdx="3" presStyleCnt="5">
        <dgm:presLayoutVars>
          <dgm:chMax val="0"/>
          <dgm:bulletEnabled val="1"/>
        </dgm:presLayoutVars>
      </dgm:prSet>
      <dgm:spPr/>
    </dgm:pt>
    <dgm:pt modelId="{6EC66F6D-C482-4212-87B8-E5773ECA02E4}" type="pres">
      <dgm:prSet presAssocID="{86062724-56CB-49CF-AB34-74A1BDC0C6B5}" presName="spacer" presStyleCnt="0"/>
      <dgm:spPr/>
    </dgm:pt>
    <dgm:pt modelId="{088942D0-4543-4532-9ADB-29FA65384EA7}" type="pres">
      <dgm:prSet presAssocID="{53A8FAD2-9B4B-49C3-AA08-1E2A7933A4C0}" presName="parentText" presStyleLbl="node1" presStyleIdx="4" presStyleCnt="5">
        <dgm:presLayoutVars>
          <dgm:chMax val="0"/>
          <dgm:bulletEnabled val="1"/>
        </dgm:presLayoutVars>
      </dgm:prSet>
      <dgm:spPr/>
    </dgm:pt>
  </dgm:ptLst>
  <dgm:cxnLst>
    <dgm:cxn modelId="{BA5EA51B-83D0-4E7C-80C6-7344D228A030}" type="presOf" srcId="{2FA736C9-5C7C-4460-A002-0EB48D489EE3}" destId="{5737F57C-B2D9-443B-9904-4F4D1126DDE6}" srcOrd="0" destOrd="0" presId="urn:microsoft.com/office/officeart/2005/8/layout/vList2"/>
    <dgm:cxn modelId="{555F5E2C-2F31-4460-902C-FA95B9291521}" type="presOf" srcId="{FB7E3220-ADA6-484F-A3E8-4AAABDE9892E}" destId="{68275AFB-03E4-464F-87AE-F2B9BC064575}" srcOrd="0" destOrd="0" presId="urn:microsoft.com/office/officeart/2005/8/layout/vList2"/>
    <dgm:cxn modelId="{D61C3D2F-4CEF-4C9F-90B1-5A333E03D2F3}" srcId="{2FA736C9-5C7C-4460-A002-0EB48D489EE3}" destId="{FB7E3220-ADA6-484F-A3E8-4AAABDE9892E}" srcOrd="0" destOrd="0" parTransId="{9B70BBF5-7A24-4BAC-8FB7-4DF5EC499599}" sibTransId="{FE54B76A-D015-474E-B2AC-FE8E23AC7CDA}"/>
    <dgm:cxn modelId="{FCA8E46F-59D5-44A6-893F-E2377D008B60}" srcId="{2FA736C9-5C7C-4460-A002-0EB48D489EE3}" destId="{53A8FAD2-9B4B-49C3-AA08-1E2A7933A4C0}" srcOrd="4" destOrd="0" parTransId="{FCBF4223-D404-4317-A279-1A22FE9CD7E9}" sibTransId="{EFCC02B3-C01A-45AE-B6CD-1C4F7D2C5210}"/>
    <dgm:cxn modelId="{6079308A-DF1D-4721-B2A4-92D3E5D3C21C}" type="presOf" srcId="{0584FB9D-1E0C-4A6A-9309-6419C3ABD631}" destId="{6A767604-DD95-4EFE-AFF0-9BFAAB4ACD16}" srcOrd="0" destOrd="0" presId="urn:microsoft.com/office/officeart/2005/8/layout/vList2"/>
    <dgm:cxn modelId="{9CF9A990-0100-4071-804B-4984A9FB7C67}" srcId="{2FA736C9-5C7C-4460-A002-0EB48D489EE3}" destId="{0584FB9D-1E0C-4A6A-9309-6419C3ABD631}" srcOrd="1" destOrd="0" parTransId="{D21A05B7-3FE7-44F1-8C16-500DA5DE57BD}" sibTransId="{8E89B7A5-CC5A-476C-BBA4-A119B3B62B6C}"/>
    <dgm:cxn modelId="{92D48CA5-0729-4847-9657-C0AE06959070}" type="presOf" srcId="{12B61E32-1DEE-401B-B6F9-7A74C030747B}" destId="{A4481907-8006-44B2-88FF-72E7E21B1615}" srcOrd="0" destOrd="0" presId="urn:microsoft.com/office/officeart/2005/8/layout/vList2"/>
    <dgm:cxn modelId="{00DEE2C7-B69E-4063-8296-3E443181B0FB}" type="presOf" srcId="{125D6344-841A-46A0-AE3E-6B2F72F3767D}" destId="{6DEFB88C-AD97-481A-B8F7-6733E0B21899}" srcOrd="0" destOrd="0" presId="urn:microsoft.com/office/officeart/2005/8/layout/vList2"/>
    <dgm:cxn modelId="{6EB5A1D6-0B86-484B-B8DF-C9AC0F7B790A}" type="presOf" srcId="{53A8FAD2-9B4B-49C3-AA08-1E2A7933A4C0}" destId="{088942D0-4543-4532-9ADB-29FA65384EA7}" srcOrd="0" destOrd="0" presId="urn:microsoft.com/office/officeart/2005/8/layout/vList2"/>
    <dgm:cxn modelId="{782E8EE3-F94E-4699-BFD5-D23118030355}" srcId="{2FA736C9-5C7C-4460-A002-0EB48D489EE3}" destId="{125D6344-841A-46A0-AE3E-6B2F72F3767D}" srcOrd="3" destOrd="0" parTransId="{779778B3-E5A6-46FE-8382-E34C47464296}" sibTransId="{86062724-56CB-49CF-AB34-74A1BDC0C6B5}"/>
    <dgm:cxn modelId="{81EB32FD-9297-4F8F-8CD6-4FD60CC67CCE}" srcId="{2FA736C9-5C7C-4460-A002-0EB48D489EE3}" destId="{12B61E32-1DEE-401B-B6F9-7A74C030747B}" srcOrd="2" destOrd="0" parTransId="{BC11650F-66D7-4A7E-87AC-F349EA548461}" sibTransId="{8D944D80-3563-45A6-8487-210CB2CB953B}"/>
    <dgm:cxn modelId="{AD841E9D-D402-4BD5-BED0-BDC042B17F43}" type="presParOf" srcId="{5737F57C-B2D9-443B-9904-4F4D1126DDE6}" destId="{68275AFB-03E4-464F-87AE-F2B9BC064575}" srcOrd="0" destOrd="0" presId="urn:microsoft.com/office/officeart/2005/8/layout/vList2"/>
    <dgm:cxn modelId="{6AA4D7F0-73C6-4DB2-8D25-F1948B890AD1}" type="presParOf" srcId="{5737F57C-B2D9-443B-9904-4F4D1126DDE6}" destId="{A6AED102-9A69-4EC2-BCFF-B1D8C6DA75C6}" srcOrd="1" destOrd="0" presId="urn:microsoft.com/office/officeart/2005/8/layout/vList2"/>
    <dgm:cxn modelId="{C088D2E4-14A9-4A37-9DB8-5EF82428D225}" type="presParOf" srcId="{5737F57C-B2D9-443B-9904-4F4D1126DDE6}" destId="{6A767604-DD95-4EFE-AFF0-9BFAAB4ACD16}" srcOrd="2" destOrd="0" presId="urn:microsoft.com/office/officeart/2005/8/layout/vList2"/>
    <dgm:cxn modelId="{31ED25D2-7406-450C-AD06-FBAC56851DC3}" type="presParOf" srcId="{5737F57C-B2D9-443B-9904-4F4D1126DDE6}" destId="{14D3201B-C57B-4D61-A194-DF52C0FE4138}" srcOrd="3" destOrd="0" presId="urn:microsoft.com/office/officeart/2005/8/layout/vList2"/>
    <dgm:cxn modelId="{84CEF47D-6F1B-4DD2-88DE-3BAE68ACF961}" type="presParOf" srcId="{5737F57C-B2D9-443B-9904-4F4D1126DDE6}" destId="{A4481907-8006-44B2-88FF-72E7E21B1615}" srcOrd="4" destOrd="0" presId="urn:microsoft.com/office/officeart/2005/8/layout/vList2"/>
    <dgm:cxn modelId="{BC2CDA44-ABD9-4FCB-B593-EC6B52B9D87B}" type="presParOf" srcId="{5737F57C-B2D9-443B-9904-4F4D1126DDE6}" destId="{F276966C-2A73-4A2E-BF9B-165F9AA94600}" srcOrd="5" destOrd="0" presId="urn:microsoft.com/office/officeart/2005/8/layout/vList2"/>
    <dgm:cxn modelId="{66FF0886-5581-45F7-9A57-DC1591C846C7}" type="presParOf" srcId="{5737F57C-B2D9-443B-9904-4F4D1126DDE6}" destId="{6DEFB88C-AD97-481A-B8F7-6733E0B21899}" srcOrd="6" destOrd="0" presId="urn:microsoft.com/office/officeart/2005/8/layout/vList2"/>
    <dgm:cxn modelId="{16A474FD-0716-4DE2-B36D-64A9AC60CC66}" type="presParOf" srcId="{5737F57C-B2D9-443B-9904-4F4D1126DDE6}" destId="{6EC66F6D-C482-4212-87B8-E5773ECA02E4}" srcOrd="7" destOrd="0" presId="urn:microsoft.com/office/officeart/2005/8/layout/vList2"/>
    <dgm:cxn modelId="{1AF4879C-D609-4C33-AF9A-3F5A335843E6}" type="presParOf" srcId="{5737F57C-B2D9-443B-9904-4F4D1126DDE6}" destId="{088942D0-4543-4532-9ADB-29FA65384EA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D7F2C-2F2D-4DD5-B8B0-FBC45BE5E58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422192E-C75F-4087-9467-BC1030241DDB}">
      <dgm:prSet/>
      <dgm:spPr/>
      <dgm:t>
        <a:bodyPr/>
        <a:lstStyle/>
        <a:p>
          <a:r>
            <a:rPr lang="en-GB" b="1" i="1" dirty="0"/>
            <a:t>The eradication of the few strains of the vaccine promotes the emergence of competing strains, potentially more aggressive</a:t>
          </a:r>
          <a:endParaRPr lang="en-US" dirty="0"/>
        </a:p>
      </dgm:t>
    </dgm:pt>
    <dgm:pt modelId="{1823838B-1B0D-4D2C-8CF5-81EB80C79FCF}" type="parTrans" cxnId="{8E667A79-07AC-4567-A9F7-38F56BA1CDB4}">
      <dgm:prSet/>
      <dgm:spPr/>
      <dgm:t>
        <a:bodyPr/>
        <a:lstStyle/>
        <a:p>
          <a:endParaRPr lang="en-US"/>
        </a:p>
      </dgm:t>
    </dgm:pt>
    <dgm:pt modelId="{EB7F6F99-F442-452E-9675-09BAF8BF8B02}" type="sibTrans" cxnId="{8E667A79-07AC-4567-A9F7-38F56BA1CDB4}">
      <dgm:prSet/>
      <dgm:spPr/>
      <dgm:t>
        <a:bodyPr/>
        <a:lstStyle/>
        <a:p>
          <a:endParaRPr lang="en-US"/>
        </a:p>
      </dgm:t>
    </dgm:pt>
    <dgm:pt modelId="{58C81964-D100-4AA7-AA20-E896D13FD5F0}">
      <dgm:prSet/>
      <dgm:spPr/>
      <dgm:t>
        <a:bodyPr/>
        <a:lstStyle/>
        <a:p>
          <a:r>
            <a:rPr lang="en-GB" i="1"/>
            <a:t>The efficacy of vaccine limited to 4 or 9 strains of HPV among 150 knowns, creates a true "</a:t>
          </a:r>
          <a:r>
            <a:rPr lang="en-GB" b="1" i="1"/>
            <a:t>ecological niche” </a:t>
          </a:r>
          <a:r>
            <a:rPr lang="en-GB" i="1"/>
            <a:t>, favourable to the proliferation of other possibly more dangerous strains</a:t>
          </a:r>
          <a:endParaRPr lang="en-US"/>
        </a:p>
      </dgm:t>
    </dgm:pt>
    <dgm:pt modelId="{5C21BFD7-FA45-4AC2-8711-1F21CEE3A4CA}" type="parTrans" cxnId="{1FFC327F-31DA-450B-BD65-3E04BF3B8310}">
      <dgm:prSet/>
      <dgm:spPr/>
      <dgm:t>
        <a:bodyPr/>
        <a:lstStyle/>
        <a:p>
          <a:endParaRPr lang="en-US"/>
        </a:p>
      </dgm:t>
    </dgm:pt>
    <dgm:pt modelId="{1FAAAFB9-BE4A-4C8E-BDF3-80B30666EAC8}" type="sibTrans" cxnId="{1FFC327F-31DA-450B-BD65-3E04BF3B8310}">
      <dgm:prSet/>
      <dgm:spPr/>
      <dgm:t>
        <a:bodyPr/>
        <a:lstStyle/>
        <a:p>
          <a:endParaRPr lang="en-US"/>
        </a:p>
      </dgm:t>
    </dgm:pt>
    <dgm:pt modelId="{CB92BD6B-D4C5-4872-B542-C0B8C5442184}">
      <dgm:prSet/>
      <dgm:spPr/>
      <dgm:t>
        <a:bodyPr/>
        <a:lstStyle/>
        <a:p>
          <a:r>
            <a:rPr lang="en-GB" i="1"/>
            <a:t>Eliminating strains targeted by the vaccine allows other strains to multiply, some of which can be more dangerous than those they replace</a:t>
          </a:r>
          <a:endParaRPr lang="en-US"/>
        </a:p>
      </dgm:t>
    </dgm:pt>
    <dgm:pt modelId="{EF54CEB8-79DF-4F27-B360-5D4A6C6305E2}" type="parTrans" cxnId="{457B8789-85B7-4FE7-BF39-12595467C2B4}">
      <dgm:prSet/>
      <dgm:spPr/>
      <dgm:t>
        <a:bodyPr/>
        <a:lstStyle/>
        <a:p>
          <a:endParaRPr lang="en-US"/>
        </a:p>
      </dgm:t>
    </dgm:pt>
    <dgm:pt modelId="{CDE5FA0E-A72D-4680-B648-EB51DA45B634}" type="sibTrans" cxnId="{457B8789-85B7-4FE7-BF39-12595467C2B4}">
      <dgm:prSet/>
      <dgm:spPr/>
      <dgm:t>
        <a:bodyPr/>
        <a:lstStyle/>
        <a:p>
          <a:endParaRPr lang="en-US"/>
        </a:p>
      </dgm:t>
    </dgm:pt>
    <dgm:pt modelId="{41B79CDB-0372-4718-A9D6-6CB2937BC7D0}">
      <dgm:prSet/>
      <dgm:spPr/>
      <dgm:t>
        <a:bodyPr/>
        <a:lstStyle/>
        <a:p>
          <a:r>
            <a:rPr lang="fr-FR"/>
            <a:t>Fangjian Guo Fangjian Guo, Jacqueline M. Hirth, Abbey B. Berenson. Comparison of HPV prevalence between HPV-vaccinated and non-vaccinated young adults (20-26 years)  Abstract n° 844 ASCO 2015 meeting Philadelphia</a:t>
          </a:r>
          <a:endParaRPr lang="en-US"/>
        </a:p>
      </dgm:t>
    </dgm:pt>
    <dgm:pt modelId="{F201CFBB-6E76-4EE5-B86C-2C100B289A00}" type="parTrans" cxnId="{CFB4CA3E-1E7F-4BB9-9706-E78AFFBDAB72}">
      <dgm:prSet/>
      <dgm:spPr/>
      <dgm:t>
        <a:bodyPr/>
        <a:lstStyle/>
        <a:p>
          <a:endParaRPr lang="en-US"/>
        </a:p>
      </dgm:t>
    </dgm:pt>
    <dgm:pt modelId="{1A3715C1-CFC6-478C-B62D-16FED24990C4}" type="sibTrans" cxnId="{CFB4CA3E-1E7F-4BB9-9706-E78AFFBDAB72}">
      <dgm:prSet/>
      <dgm:spPr/>
      <dgm:t>
        <a:bodyPr/>
        <a:lstStyle/>
        <a:p>
          <a:endParaRPr lang="en-US"/>
        </a:p>
      </dgm:t>
    </dgm:pt>
    <dgm:pt modelId="{11872EB6-D1AF-4345-8F3D-5E28EA0E06A0}" type="pres">
      <dgm:prSet presAssocID="{3B7D7F2C-2F2D-4DD5-B8B0-FBC45BE5E585}" presName="root" presStyleCnt="0">
        <dgm:presLayoutVars>
          <dgm:dir/>
          <dgm:resizeHandles val="exact"/>
        </dgm:presLayoutVars>
      </dgm:prSet>
      <dgm:spPr/>
    </dgm:pt>
    <dgm:pt modelId="{59159B9D-7368-48CD-B847-A2A68CAF0277}" type="pres">
      <dgm:prSet presAssocID="{4422192E-C75F-4087-9467-BC1030241DDB}" presName="compNode" presStyleCnt="0"/>
      <dgm:spPr/>
    </dgm:pt>
    <dgm:pt modelId="{2C6E6CEF-D81A-4610-894F-853CA5B0909D}" type="pres">
      <dgm:prSet presAssocID="{4422192E-C75F-4087-9467-BC1030241DDB}" presName="bgRect" presStyleLbl="bgShp" presStyleIdx="0" presStyleCnt="4"/>
      <dgm:spPr/>
    </dgm:pt>
    <dgm:pt modelId="{C6E8A1F3-67D5-4DF0-98CB-A51D82EEF74B}" type="pres">
      <dgm:prSet presAssocID="{4422192E-C75F-4087-9467-BC1030241D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6BC19292-56A7-4253-B78A-9936C230A922}" type="pres">
      <dgm:prSet presAssocID="{4422192E-C75F-4087-9467-BC1030241DDB}" presName="spaceRect" presStyleCnt="0"/>
      <dgm:spPr/>
    </dgm:pt>
    <dgm:pt modelId="{6CD5ED32-1DDC-4967-918E-9BB96D18D42F}" type="pres">
      <dgm:prSet presAssocID="{4422192E-C75F-4087-9467-BC1030241DDB}" presName="parTx" presStyleLbl="revTx" presStyleIdx="0" presStyleCnt="4" custLinFactNeighborX="-8209" custLinFactNeighborY="-3426">
        <dgm:presLayoutVars>
          <dgm:chMax val="0"/>
          <dgm:chPref val="0"/>
        </dgm:presLayoutVars>
      </dgm:prSet>
      <dgm:spPr/>
    </dgm:pt>
    <dgm:pt modelId="{104B928C-ACD0-438A-8ECC-3B3438FF46D9}" type="pres">
      <dgm:prSet presAssocID="{EB7F6F99-F442-452E-9675-09BAF8BF8B02}" presName="sibTrans" presStyleCnt="0"/>
      <dgm:spPr/>
    </dgm:pt>
    <dgm:pt modelId="{5D4D2B69-5C73-48D3-98C3-09A658841FCD}" type="pres">
      <dgm:prSet presAssocID="{58C81964-D100-4AA7-AA20-E896D13FD5F0}" presName="compNode" presStyleCnt="0"/>
      <dgm:spPr/>
    </dgm:pt>
    <dgm:pt modelId="{05F2E716-1C57-4757-92E4-9633469F77B1}" type="pres">
      <dgm:prSet presAssocID="{58C81964-D100-4AA7-AA20-E896D13FD5F0}" presName="bgRect" presStyleLbl="bgShp" presStyleIdx="1" presStyleCnt="4"/>
      <dgm:spPr/>
    </dgm:pt>
    <dgm:pt modelId="{BD5F4490-CCDA-4F00-B1E5-DAB3C117D866}" type="pres">
      <dgm:prSet presAssocID="{58C81964-D100-4AA7-AA20-E896D13FD5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2D8AFBFA-8090-4B94-963A-14C1C04DF9B4}" type="pres">
      <dgm:prSet presAssocID="{58C81964-D100-4AA7-AA20-E896D13FD5F0}" presName="spaceRect" presStyleCnt="0"/>
      <dgm:spPr/>
    </dgm:pt>
    <dgm:pt modelId="{8B4025DF-0298-4128-948A-463B771FED3B}" type="pres">
      <dgm:prSet presAssocID="{58C81964-D100-4AA7-AA20-E896D13FD5F0}" presName="parTx" presStyleLbl="revTx" presStyleIdx="1" presStyleCnt="4">
        <dgm:presLayoutVars>
          <dgm:chMax val="0"/>
          <dgm:chPref val="0"/>
        </dgm:presLayoutVars>
      </dgm:prSet>
      <dgm:spPr/>
    </dgm:pt>
    <dgm:pt modelId="{F36C955F-6B3F-49F0-AEBE-41592C0D394B}" type="pres">
      <dgm:prSet presAssocID="{1FAAAFB9-BE4A-4C8E-BDF3-80B30666EAC8}" presName="sibTrans" presStyleCnt="0"/>
      <dgm:spPr/>
    </dgm:pt>
    <dgm:pt modelId="{1DAA96FE-73C5-458B-BF2E-AFBCBF55AC1E}" type="pres">
      <dgm:prSet presAssocID="{CB92BD6B-D4C5-4872-B542-C0B8C5442184}" presName="compNode" presStyleCnt="0"/>
      <dgm:spPr/>
    </dgm:pt>
    <dgm:pt modelId="{55974A6C-52B5-46C8-A0FD-56227988A19A}" type="pres">
      <dgm:prSet presAssocID="{CB92BD6B-D4C5-4872-B542-C0B8C5442184}" presName="bgRect" presStyleLbl="bgShp" presStyleIdx="2" presStyleCnt="4"/>
      <dgm:spPr/>
    </dgm:pt>
    <dgm:pt modelId="{227CB9F5-C626-425B-8D71-690817091861}" type="pres">
      <dgm:prSet presAssocID="{CB92BD6B-D4C5-4872-B542-C0B8C544218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767222A6-841D-4B3F-AFBF-91A3BEB4994B}" type="pres">
      <dgm:prSet presAssocID="{CB92BD6B-D4C5-4872-B542-C0B8C5442184}" presName="spaceRect" presStyleCnt="0"/>
      <dgm:spPr/>
    </dgm:pt>
    <dgm:pt modelId="{76788A59-5B35-46A8-A0E1-E0267965F828}" type="pres">
      <dgm:prSet presAssocID="{CB92BD6B-D4C5-4872-B542-C0B8C5442184}" presName="parTx" presStyleLbl="revTx" presStyleIdx="2" presStyleCnt="4">
        <dgm:presLayoutVars>
          <dgm:chMax val="0"/>
          <dgm:chPref val="0"/>
        </dgm:presLayoutVars>
      </dgm:prSet>
      <dgm:spPr/>
    </dgm:pt>
    <dgm:pt modelId="{B45DA406-FB03-4A96-911E-87DC250BE3EA}" type="pres">
      <dgm:prSet presAssocID="{CDE5FA0E-A72D-4680-B648-EB51DA45B634}" presName="sibTrans" presStyleCnt="0"/>
      <dgm:spPr/>
    </dgm:pt>
    <dgm:pt modelId="{4490FFEB-85AE-4995-8207-BFDE8C552306}" type="pres">
      <dgm:prSet presAssocID="{41B79CDB-0372-4718-A9D6-6CB2937BC7D0}" presName="compNode" presStyleCnt="0"/>
      <dgm:spPr/>
    </dgm:pt>
    <dgm:pt modelId="{8464FF7B-77DD-4FFE-AF54-29175DBDA5E1}" type="pres">
      <dgm:prSet presAssocID="{41B79CDB-0372-4718-A9D6-6CB2937BC7D0}" presName="bgRect" presStyleLbl="bgShp" presStyleIdx="3" presStyleCnt="4"/>
      <dgm:spPr/>
    </dgm:pt>
    <dgm:pt modelId="{1381F3D6-2C15-4400-907A-214F759332FC}" type="pres">
      <dgm:prSet presAssocID="{41B79CDB-0372-4718-A9D6-6CB2937BC7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076F5BAE-919F-48E8-A8F4-FFE8520AA146}" type="pres">
      <dgm:prSet presAssocID="{41B79CDB-0372-4718-A9D6-6CB2937BC7D0}" presName="spaceRect" presStyleCnt="0"/>
      <dgm:spPr/>
    </dgm:pt>
    <dgm:pt modelId="{6039191C-2316-48B7-B113-E304606A05D3}" type="pres">
      <dgm:prSet presAssocID="{41B79CDB-0372-4718-A9D6-6CB2937BC7D0}" presName="parTx" presStyleLbl="revTx" presStyleIdx="3" presStyleCnt="4">
        <dgm:presLayoutVars>
          <dgm:chMax val="0"/>
          <dgm:chPref val="0"/>
        </dgm:presLayoutVars>
      </dgm:prSet>
      <dgm:spPr/>
    </dgm:pt>
  </dgm:ptLst>
  <dgm:cxnLst>
    <dgm:cxn modelId="{CFB4CA3E-1E7F-4BB9-9706-E78AFFBDAB72}" srcId="{3B7D7F2C-2F2D-4DD5-B8B0-FBC45BE5E585}" destId="{41B79CDB-0372-4718-A9D6-6CB2937BC7D0}" srcOrd="3" destOrd="0" parTransId="{F201CFBB-6E76-4EE5-B86C-2C100B289A00}" sibTransId="{1A3715C1-CFC6-478C-B62D-16FED24990C4}"/>
    <dgm:cxn modelId="{17A72C62-D0FA-4AA2-8FE5-695D3FC05384}" type="presOf" srcId="{58C81964-D100-4AA7-AA20-E896D13FD5F0}" destId="{8B4025DF-0298-4128-948A-463B771FED3B}" srcOrd="0" destOrd="0" presId="urn:microsoft.com/office/officeart/2018/2/layout/IconVerticalSolidList"/>
    <dgm:cxn modelId="{7CB4E967-DD7A-4358-8868-1FCB1D79DBE2}" type="presOf" srcId="{4422192E-C75F-4087-9467-BC1030241DDB}" destId="{6CD5ED32-1DDC-4967-918E-9BB96D18D42F}" srcOrd="0" destOrd="0" presId="urn:microsoft.com/office/officeart/2018/2/layout/IconVerticalSolidList"/>
    <dgm:cxn modelId="{F5FC0756-8856-4D67-BCA8-85EDE5E92866}" type="presOf" srcId="{CB92BD6B-D4C5-4872-B542-C0B8C5442184}" destId="{76788A59-5B35-46A8-A0E1-E0267965F828}" srcOrd="0" destOrd="0" presId="urn:microsoft.com/office/officeart/2018/2/layout/IconVerticalSolidList"/>
    <dgm:cxn modelId="{8E667A79-07AC-4567-A9F7-38F56BA1CDB4}" srcId="{3B7D7F2C-2F2D-4DD5-B8B0-FBC45BE5E585}" destId="{4422192E-C75F-4087-9467-BC1030241DDB}" srcOrd="0" destOrd="0" parTransId="{1823838B-1B0D-4D2C-8CF5-81EB80C79FCF}" sibTransId="{EB7F6F99-F442-452E-9675-09BAF8BF8B02}"/>
    <dgm:cxn modelId="{1FFC327F-31DA-450B-BD65-3E04BF3B8310}" srcId="{3B7D7F2C-2F2D-4DD5-B8B0-FBC45BE5E585}" destId="{58C81964-D100-4AA7-AA20-E896D13FD5F0}" srcOrd="1" destOrd="0" parTransId="{5C21BFD7-FA45-4AC2-8711-1F21CEE3A4CA}" sibTransId="{1FAAAFB9-BE4A-4C8E-BDF3-80B30666EAC8}"/>
    <dgm:cxn modelId="{457B8789-85B7-4FE7-BF39-12595467C2B4}" srcId="{3B7D7F2C-2F2D-4DD5-B8B0-FBC45BE5E585}" destId="{CB92BD6B-D4C5-4872-B542-C0B8C5442184}" srcOrd="2" destOrd="0" parTransId="{EF54CEB8-79DF-4F27-B360-5D4A6C6305E2}" sibTransId="{CDE5FA0E-A72D-4680-B648-EB51DA45B634}"/>
    <dgm:cxn modelId="{68D3B6B2-73A2-4DB3-8EBD-267882B03069}" type="presOf" srcId="{3B7D7F2C-2F2D-4DD5-B8B0-FBC45BE5E585}" destId="{11872EB6-D1AF-4345-8F3D-5E28EA0E06A0}" srcOrd="0" destOrd="0" presId="urn:microsoft.com/office/officeart/2018/2/layout/IconVerticalSolidList"/>
    <dgm:cxn modelId="{78C172E7-82E6-49E1-9BF0-E157B49FD886}" type="presOf" srcId="{41B79CDB-0372-4718-A9D6-6CB2937BC7D0}" destId="{6039191C-2316-48B7-B113-E304606A05D3}" srcOrd="0" destOrd="0" presId="urn:microsoft.com/office/officeart/2018/2/layout/IconVerticalSolidList"/>
    <dgm:cxn modelId="{486CAFAA-48D6-4360-9683-0F5C7137CFAF}" type="presParOf" srcId="{11872EB6-D1AF-4345-8F3D-5E28EA0E06A0}" destId="{59159B9D-7368-48CD-B847-A2A68CAF0277}" srcOrd="0" destOrd="0" presId="urn:microsoft.com/office/officeart/2018/2/layout/IconVerticalSolidList"/>
    <dgm:cxn modelId="{6F7F60CC-12AE-49C5-8E45-116ED477733B}" type="presParOf" srcId="{59159B9D-7368-48CD-B847-A2A68CAF0277}" destId="{2C6E6CEF-D81A-4610-894F-853CA5B0909D}" srcOrd="0" destOrd="0" presId="urn:microsoft.com/office/officeart/2018/2/layout/IconVerticalSolidList"/>
    <dgm:cxn modelId="{9705F68E-8D22-4009-8344-12788A7758FA}" type="presParOf" srcId="{59159B9D-7368-48CD-B847-A2A68CAF0277}" destId="{C6E8A1F3-67D5-4DF0-98CB-A51D82EEF74B}" srcOrd="1" destOrd="0" presId="urn:microsoft.com/office/officeart/2018/2/layout/IconVerticalSolidList"/>
    <dgm:cxn modelId="{7F198585-F751-42D9-BBD0-4D2DDE18E78B}" type="presParOf" srcId="{59159B9D-7368-48CD-B847-A2A68CAF0277}" destId="{6BC19292-56A7-4253-B78A-9936C230A922}" srcOrd="2" destOrd="0" presId="urn:microsoft.com/office/officeart/2018/2/layout/IconVerticalSolidList"/>
    <dgm:cxn modelId="{C90D5E67-1141-4129-B758-2C9653BF266E}" type="presParOf" srcId="{59159B9D-7368-48CD-B847-A2A68CAF0277}" destId="{6CD5ED32-1DDC-4967-918E-9BB96D18D42F}" srcOrd="3" destOrd="0" presId="urn:microsoft.com/office/officeart/2018/2/layout/IconVerticalSolidList"/>
    <dgm:cxn modelId="{087130D7-5989-4281-9A8E-D1E7F22C3295}" type="presParOf" srcId="{11872EB6-D1AF-4345-8F3D-5E28EA0E06A0}" destId="{104B928C-ACD0-438A-8ECC-3B3438FF46D9}" srcOrd="1" destOrd="0" presId="urn:microsoft.com/office/officeart/2018/2/layout/IconVerticalSolidList"/>
    <dgm:cxn modelId="{3A16E8C0-8655-4889-B8DE-195193E14EE6}" type="presParOf" srcId="{11872EB6-D1AF-4345-8F3D-5E28EA0E06A0}" destId="{5D4D2B69-5C73-48D3-98C3-09A658841FCD}" srcOrd="2" destOrd="0" presId="urn:microsoft.com/office/officeart/2018/2/layout/IconVerticalSolidList"/>
    <dgm:cxn modelId="{DF333E86-9D90-4772-8941-C92D1BF2C34C}" type="presParOf" srcId="{5D4D2B69-5C73-48D3-98C3-09A658841FCD}" destId="{05F2E716-1C57-4757-92E4-9633469F77B1}" srcOrd="0" destOrd="0" presId="urn:microsoft.com/office/officeart/2018/2/layout/IconVerticalSolidList"/>
    <dgm:cxn modelId="{1FCEC257-ED73-4D38-B19E-D989E79A3DA4}" type="presParOf" srcId="{5D4D2B69-5C73-48D3-98C3-09A658841FCD}" destId="{BD5F4490-CCDA-4F00-B1E5-DAB3C117D866}" srcOrd="1" destOrd="0" presId="urn:microsoft.com/office/officeart/2018/2/layout/IconVerticalSolidList"/>
    <dgm:cxn modelId="{E211B1F4-6B51-49E5-843F-C3D73D1B160A}" type="presParOf" srcId="{5D4D2B69-5C73-48D3-98C3-09A658841FCD}" destId="{2D8AFBFA-8090-4B94-963A-14C1C04DF9B4}" srcOrd="2" destOrd="0" presId="urn:microsoft.com/office/officeart/2018/2/layout/IconVerticalSolidList"/>
    <dgm:cxn modelId="{17155BE2-DAB7-4DB5-9A66-082F9BACD5C8}" type="presParOf" srcId="{5D4D2B69-5C73-48D3-98C3-09A658841FCD}" destId="{8B4025DF-0298-4128-948A-463B771FED3B}" srcOrd="3" destOrd="0" presId="urn:microsoft.com/office/officeart/2018/2/layout/IconVerticalSolidList"/>
    <dgm:cxn modelId="{AFEAD9C6-F627-44DD-A045-D066DAE4EA1F}" type="presParOf" srcId="{11872EB6-D1AF-4345-8F3D-5E28EA0E06A0}" destId="{F36C955F-6B3F-49F0-AEBE-41592C0D394B}" srcOrd="3" destOrd="0" presId="urn:microsoft.com/office/officeart/2018/2/layout/IconVerticalSolidList"/>
    <dgm:cxn modelId="{F76F4CD9-5E08-4B97-A7D2-6C23F70838D1}" type="presParOf" srcId="{11872EB6-D1AF-4345-8F3D-5E28EA0E06A0}" destId="{1DAA96FE-73C5-458B-BF2E-AFBCBF55AC1E}" srcOrd="4" destOrd="0" presId="urn:microsoft.com/office/officeart/2018/2/layout/IconVerticalSolidList"/>
    <dgm:cxn modelId="{E4177EF9-917D-41D8-9147-53934B555D12}" type="presParOf" srcId="{1DAA96FE-73C5-458B-BF2E-AFBCBF55AC1E}" destId="{55974A6C-52B5-46C8-A0FD-56227988A19A}" srcOrd="0" destOrd="0" presId="urn:microsoft.com/office/officeart/2018/2/layout/IconVerticalSolidList"/>
    <dgm:cxn modelId="{354C692E-62AF-4AA9-B200-91746C503A3E}" type="presParOf" srcId="{1DAA96FE-73C5-458B-BF2E-AFBCBF55AC1E}" destId="{227CB9F5-C626-425B-8D71-690817091861}" srcOrd="1" destOrd="0" presId="urn:microsoft.com/office/officeart/2018/2/layout/IconVerticalSolidList"/>
    <dgm:cxn modelId="{C10B200C-8F33-44F9-96A6-91E2A3A73A7E}" type="presParOf" srcId="{1DAA96FE-73C5-458B-BF2E-AFBCBF55AC1E}" destId="{767222A6-841D-4B3F-AFBF-91A3BEB4994B}" srcOrd="2" destOrd="0" presId="urn:microsoft.com/office/officeart/2018/2/layout/IconVerticalSolidList"/>
    <dgm:cxn modelId="{AB01588F-021C-4A05-AEE7-21C33819B00C}" type="presParOf" srcId="{1DAA96FE-73C5-458B-BF2E-AFBCBF55AC1E}" destId="{76788A59-5B35-46A8-A0E1-E0267965F828}" srcOrd="3" destOrd="0" presId="urn:microsoft.com/office/officeart/2018/2/layout/IconVerticalSolidList"/>
    <dgm:cxn modelId="{E816E2A4-920B-421F-B68F-1C22AAAD5298}" type="presParOf" srcId="{11872EB6-D1AF-4345-8F3D-5E28EA0E06A0}" destId="{B45DA406-FB03-4A96-911E-87DC250BE3EA}" srcOrd="5" destOrd="0" presId="urn:microsoft.com/office/officeart/2018/2/layout/IconVerticalSolidList"/>
    <dgm:cxn modelId="{B919AB9C-6C70-4CB0-BF07-DB4C0E4CD802}" type="presParOf" srcId="{11872EB6-D1AF-4345-8F3D-5E28EA0E06A0}" destId="{4490FFEB-85AE-4995-8207-BFDE8C552306}" srcOrd="6" destOrd="0" presId="urn:microsoft.com/office/officeart/2018/2/layout/IconVerticalSolidList"/>
    <dgm:cxn modelId="{941E46B5-F9F0-4491-A63A-5E717B011A80}" type="presParOf" srcId="{4490FFEB-85AE-4995-8207-BFDE8C552306}" destId="{8464FF7B-77DD-4FFE-AF54-29175DBDA5E1}" srcOrd="0" destOrd="0" presId="urn:microsoft.com/office/officeart/2018/2/layout/IconVerticalSolidList"/>
    <dgm:cxn modelId="{7F953DE6-B484-43CD-90D6-27DF8656739C}" type="presParOf" srcId="{4490FFEB-85AE-4995-8207-BFDE8C552306}" destId="{1381F3D6-2C15-4400-907A-214F759332FC}" srcOrd="1" destOrd="0" presId="urn:microsoft.com/office/officeart/2018/2/layout/IconVerticalSolidList"/>
    <dgm:cxn modelId="{A3DA10BD-627E-4832-A779-55C5F526CDC0}" type="presParOf" srcId="{4490FFEB-85AE-4995-8207-BFDE8C552306}" destId="{076F5BAE-919F-48E8-A8F4-FFE8520AA146}" srcOrd="2" destOrd="0" presId="urn:microsoft.com/office/officeart/2018/2/layout/IconVerticalSolidList"/>
    <dgm:cxn modelId="{2D0CB399-573A-4A5F-ADDD-71B809F28E85}" type="presParOf" srcId="{4490FFEB-85AE-4995-8207-BFDE8C552306}" destId="{6039191C-2316-48B7-B113-E304606A05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A20040-7358-4D09-B415-D6D19CD78C3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D4AF8D0-C46B-4687-A7FA-F57FDFB71ED3}">
      <dgm:prSet/>
      <dgm:spPr/>
      <dgm:t>
        <a:bodyPr/>
        <a:lstStyle/>
        <a:p>
          <a:r>
            <a:rPr lang="en-US" i="1"/>
            <a:t>the initial review of the dossier provided by the laboratory to obtain the Market Authorization justified the </a:t>
          </a:r>
          <a:r>
            <a:rPr lang="en-US" b="1" i="1"/>
            <a:t>FDA's recommendation to vaccinate prior to first intercourse</a:t>
          </a:r>
          <a:endParaRPr lang="en-US"/>
        </a:p>
      </dgm:t>
    </dgm:pt>
    <dgm:pt modelId="{069A7703-1504-40C6-9F17-CAB08331463B}" type="parTrans" cxnId="{011D74C3-A152-4DDA-8F5B-02D0AB2746EC}">
      <dgm:prSet/>
      <dgm:spPr/>
      <dgm:t>
        <a:bodyPr/>
        <a:lstStyle/>
        <a:p>
          <a:endParaRPr lang="en-US"/>
        </a:p>
      </dgm:t>
    </dgm:pt>
    <dgm:pt modelId="{E69A34C2-2C96-4357-AE6B-654FA2D931E2}" type="sibTrans" cxnId="{011D74C3-A152-4DDA-8F5B-02D0AB2746EC}">
      <dgm:prSet/>
      <dgm:spPr/>
      <dgm:t>
        <a:bodyPr/>
        <a:lstStyle/>
        <a:p>
          <a:endParaRPr lang="en-US"/>
        </a:p>
      </dgm:t>
    </dgm:pt>
    <dgm:pt modelId="{9413C0E5-C81C-4C1D-AC3C-38BA9FFE7EA7}">
      <dgm:prSet/>
      <dgm:spPr/>
      <dgm:t>
        <a:bodyPr/>
        <a:lstStyle/>
        <a:p>
          <a:r>
            <a:rPr lang="en-US" i="1" dirty="0"/>
            <a:t>But </a:t>
          </a:r>
          <a:r>
            <a:rPr lang="en-US" b="1" i="1" dirty="0"/>
            <a:t>this recommendation was neglected </a:t>
          </a:r>
          <a:r>
            <a:rPr lang="en-US" i="1" dirty="0"/>
            <a:t>to expand the market and many vaccinations (so-called catch-up) were carried out in sexually active women</a:t>
          </a:r>
          <a:endParaRPr lang="en-US" dirty="0"/>
        </a:p>
      </dgm:t>
    </dgm:pt>
    <dgm:pt modelId="{078E8739-2381-4479-BF09-C1F202AB33C1}" type="parTrans" cxnId="{D1ADBBF4-7488-4587-93A2-15E5CF8D12F4}">
      <dgm:prSet/>
      <dgm:spPr/>
      <dgm:t>
        <a:bodyPr/>
        <a:lstStyle/>
        <a:p>
          <a:endParaRPr lang="en-US"/>
        </a:p>
      </dgm:t>
    </dgm:pt>
    <dgm:pt modelId="{0B6367E8-B831-4FE5-B0F4-AC0F17574FD2}" type="sibTrans" cxnId="{D1ADBBF4-7488-4587-93A2-15E5CF8D12F4}">
      <dgm:prSet/>
      <dgm:spPr/>
      <dgm:t>
        <a:bodyPr/>
        <a:lstStyle/>
        <a:p>
          <a:endParaRPr lang="en-US"/>
        </a:p>
      </dgm:t>
    </dgm:pt>
    <dgm:pt modelId="{2FD75562-C0CD-4E5E-80AE-01F59A0A8420}">
      <dgm:prSet/>
      <dgm:spPr/>
      <dgm:t>
        <a:bodyPr/>
        <a:lstStyle/>
        <a:p>
          <a:r>
            <a:rPr lang="fr-FR" i="1"/>
            <a:t>FDA Gardasil Clinical Review 2006 [cited 2018 Mar 22]. http://www.impfkritik.de/download/gardasil_fda_464_pages.pdf (pp.359-360)</a:t>
          </a:r>
          <a:endParaRPr lang="en-US"/>
        </a:p>
      </dgm:t>
    </dgm:pt>
    <dgm:pt modelId="{B5CA0853-7CF0-4C7B-936D-34F06155E777}" type="parTrans" cxnId="{84D1AD73-BF2D-475A-93EA-681E12D5CE8C}">
      <dgm:prSet/>
      <dgm:spPr/>
      <dgm:t>
        <a:bodyPr/>
        <a:lstStyle/>
        <a:p>
          <a:endParaRPr lang="en-US"/>
        </a:p>
      </dgm:t>
    </dgm:pt>
    <dgm:pt modelId="{3747EB0B-7892-45DA-87D1-6F2393A75272}" type="sibTrans" cxnId="{84D1AD73-BF2D-475A-93EA-681E12D5CE8C}">
      <dgm:prSet/>
      <dgm:spPr/>
      <dgm:t>
        <a:bodyPr/>
        <a:lstStyle/>
        <a:p>
          <a:endParaRPr lang="en-US"/>
        </a:p>
      </dgm:t>
    </dgm:pt>
    <dgm:pt modelId="{2721B3EA-5A47-4286-AAAF-FF5AB0FB2DA4}" type="pres">
      <dgm:prSet presAssocID="{3AA20040-7358-4D09-B415-D6D19CD78C37}" presName="root" presStyleCnt="0">
        <dgm:presLayoutVars>
          <dgm:dir/>
          <dgm:resizeHandles val="exact"/>
        </dgm:presLayoutVars>
      </dgm:prSet>
      <dgm:spPr/>
    </dgm:pt>
    <dgm:pt modelId="{44F8B2D2-098C-4FBE-ACF4-48AEF909A6B0}" type="pres">
      <dgm:prSet presAssocID="{9D4AF8D0-C46B-4687-A7FA-F57FDFB71ED3}" presName="compNode" presStyleCnt="0"/>
      <dgm:spPr/>
    </dgm:pt>
    <dgm:pt modelId="{70A93CAE-3366-4CC6-A234-6A198B394DE3}" type="pres">
      <dgm:prSet presAssocID="{9D4AF8D0-C46B-4687-A7FA-F57FDFB71ED3}" presName="bgRect" presStyleLbl="bgShp" presStyleIdx="0" presStyleCnt="3"/>
      <dgm:spPr/>
    </dgm:pt>
    <dgm:pt modelId="{21A55545-3D56-48EF-AFAA-97CC7EB8243A}" type="pres">
      <dgm:prSet presAssocID="{9D4AF8D0-C46B-4687-A7FA-F57FDFB71E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26FB350E-C5CA-48E0-8949-5B52753A717A}" type="pres">
      <dgm:prSet presAssocID="{9D4AF8D0-C46B-4687-A7FA-F57FDFB71ED3}" presName="spaceRect" presStyleCnt="0"/>
      <dgm:spPr/>
    </dgm:pt>
    <dgm:pt modelId="{037902C3-AB91-44DE-A48D-B13FF713BA2E}" type="pres">
      <dgm:prSet presAssocID="{9D4AF8D0-C46B-4687-A7FA-F57FDFB71ED3}" presName="parTx" presStyleLbl="revTx" presStyleIdx="0" presStyleCnt="3">
        <dgm:presLayoutVars>
          <dgm:chMax val="0"/>
          <dgm:chPref val="0"/>
        </dgm:presLayoutVars>
      </dgm:prSet>
      <dgm:spPr/>
    </dgm:pt>
    <dgm:pt modelId="{E1AA6249-4868-47C4-AC8D-E8A407CE8F18}" type="pres">
      <dgm:prSet presAssocID="{E69A34C2-2C96-4357-AE6B-654FA2D931E2}" presName="sibTrans" presStyleCnt="0"/>
      <dgm:spPr/>
    </dgm:pt>
    <dgm:pt modelId="{498D1507-0E97-4291-9B22-4CBDA5E01388}" type="pres">
      <dgm:prSet presAssocID="{9413C0E5-C81C-4C1D-AC3C-38BA9FFE7EA7}" presName="compNode" presStyleCnt="0"/>
      <dgm:spPr/>
    </dgm:pt>
    <dgm:pt modelId="{5C64902A-EA67-43EC-9B39-D061E394AD32}" type="pres">
      <dgm:prSet presAssocID="{9413C0E5-C81C-4C1D-AC3C-38BA9FFE7EA7}" presName="bgRect" presStyleLbl="bgShp" presStyleIdx="1" presStyleCnt="3"/>
      <dgm:spPr/>
    </dgm:pt>
    <dgm:pt modelId="{6E7BBC72-FDF7-4683-B519-ABF9BB86A8A3}" type="pres">
      <dgm:prSet presAssocID="{9413C0E5-C81C-4C1D-AC3C-38BA9FFE7E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75B6FB7D-2152-48AD-8C5C-B3560DA5CF02}" type="pres">
      <dgm:prSet presAssocID="{9413C0E5-C81C-4C1D-AC3C-38BA9FFE7EA7}" presName="spaceRect" presStyleCnt="0"/>
      <dgm:spPr/>
    </dgm:pt>
    <dgm:pt modelId="{5539EACC-B1A4-4DD6-8FCB-676732D14727}" type="pres">
      <dgm:prSet presAssocID="{9413C0E5-C81C-4C1D-AC3C-38BA9FFE7EA7}" presName="parTx" presStyleLbl="revTx" presStyleIdx="1" presStyleCnt="3">
        <dgm:presLayoutVars>
          <dgm:chMax val="0"/>
          <dgm:chPref val="0"/>
        </dgm:presLayoutVars>
      </dgm:prSet>
      <dgm:spPr/>
    </dgm:pt>
    <dgm:pt modelId="{70EE1C75-DDCB-4800-BB12-C30805E5FF2D}" type="pres">
      <dgm:prSet presAssocID="{0B6367E8-B831-4FE5-B0F4-AC0F17574FD2}" presName="sibTrans" presStyleCnt="0"/>
      <dgm:spPr/>
    </dgm:pt>
    <dgm:pt modelId="{F15362C5-DCCE-44D1-BBB1-A899B0A5CC4A}" type="pres">
      <dgm:prSet presAssocID="{2FD75562-C0CD-4E5E-80AE-01F59A0A8420}" presName="compNode" presStyleCnt="0"/>
      <dgm:spPr/>
    </dgm:pt>
    <dgm:pt modelId="{0D82690D-5484-44A9-80F3-526551EF19F3}" type="pres">
      <dgm:prSet presAssocID="{2FD75562-C0CD-4E5E-80AE-01F59A0A8420}" presName="bgRect" presStyleLbl="bgShp" presStyleIdx="2" presStyleCnt="3"/>
      <dgm:spPr/>
    </dgm:pt>
    <dgm:pt modelId="{B3AE464E-C0F2-4459-ADCA-143A58431748}" type="pres">
      <dgm:prSet presAssocID="{2FD75562-C0CD-4E5E-80AE-01F59A0A84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06B5D807-3C4E-41E7-879E-4E3BF7641FB0}" type="pres">
      <dgm:prSet presAssocID="{2FD75562-C0CD-4E5E-80AE-01F59A0A8420}" presName="spaceRect" presStyleCnt="0"/>
      <dgm:spPr/>
    </dgm:pt>
    <dgm:pt modelId="{4E696573-CED5-4F7C-9846-00B4EBD26C01}" type="pres">
      <dgm:prSet presAssocID="{2FD75562-C0CD-4E5E-80AE-01F59A0A8420}" presName="parTx" presStyleLbl="revTx" presStyleIdx="2" presStyleCnt="3">
        <dgm:presLayoutVars>
          <dgm:chMax val="0"/>
          <dgm:chPref val="0"/>
        </dgm:presLayoutVars>
      </dgm:prSet>
      <dgm:spPr/>
    </dgm:pt>
  </dgm:ptLst>
  <dgm:cxnLst>
    <dgm:cxn modelId="{84D1AD73-BF2D-475A-93EA-681E12D5CE8C}" srcId="{3AA20040-7358-4D09-B415-D6D19CD78C37}" destId="{2FD75562-C0CD-4E5E-80AE-01F59A0A8420}" srcOrd="2" destOrd="0" parTransId="{B5CA0853-7CF0-4C7B-936D-34F06155E777}" sibTransId="{3747EB0B-7892-45DA-87D1-6F2393A75272}"/>
    <dgm:cxn modelId="{F5570975-5EF0-4F10-B18B-85ECDE31FCD7}" type="presOf" srcId="{2FD75562-C0CD-4E5E-80AE-01F59A0A8420}" destId="{4E696573-CED5-4F7C-9846-00B4EBD26C01}" srcOrd="0" destOrd="0" presId="urn:microsoft.com/office/officeart/2018/2/layout/IconVerticalSolidList"/>
    <dgm:cxn modelId="{8BBB0F77-9F9B-4552-9717-F6D00BBFF3D8}" type="presOf" srcId="{3AA20040-7358-4D09-B415-D6D19CD78C37}" destId="{2721B3EA-5A47-4286-AAAF-FF5AB0FB2DA4}" srcOrd="0" destOrd="0" presId="urn:microsoft.com/office/officeart/2018/2/layout/IconVerticalSolidList"/>
    <dgm:cxn modelId="{EA21BEA5-B55F-4ADF-BE53-881FC2441F28}" type="presOf" srcId="{9D4AF8D0-C46B-4687-A7FA-F57FDFB71ED3}" destId="{037902C3-AB91-44DE-A48D-B13FF713BA2E}" srcOrd="0" destOrd="0" presId="urn:microsoft.com/office/officeart/2018/2/layout/IconVerticalSolidList"/>
    <dgm:cxn modelId="{011D74C3-A152-4DDA-8F5B-02D0AB2746EC}" srcId="{3AA20040-7358-4D09-B415-D6D19CD78C37}" destId="{9D4AF8D0-C46B-4687-A7FA-F57FDFB71ED3}" srcOrd="0" destOrd="0" parTransId="{069A7703-1504-40C6-9F17-CAB08331463B}" sibTransId="{E69A34C2-2C96-4357-AE6B-654FA2D931E2}"/>
    <dgm:cxn modelId="{041168D7-2B41-4798-9673-877059755897}" type="presOf" srcId="{9413C0E5-C81C-4C1D-AC3C-38BA9FFE7EA7}" destId="{5539EACC-B1A4-4DD6-8FCB-676732D14727}" srcOrd="0" destOrd="0" presId="urn:microsoft.com/office/officeart/2018/2/layout/IconVerticalSolidList"/>
    <dgm:cxn modelId="{D1ADBBF4-7488-4587-93A2-15E5CF8D12F4}" srcId="{3AA20040-7358-4D09-B415-D6D19CD78C37}" destId="{9413C0E5-C81C-4C1D-AC3C-38BA9FFE7EA7}" srcOrd="1" destOrd="0" parTransId="{078E8739-2381-4479-BF09-C1F202AB33C1}" sibTransId="{0B6367E8-B831-4FE5-B0F4-AC0F17574FD2}"/>
    <dgm:cxn modelId="{980DA49D-2E15-45EA-BE54-9D8A48943E7D}" type="presParOf" srcId="{2721B3EA-5A47-4286-AAAF-FF5AB0FB2DA4}" destId="{44F8B2D2-098C-4FBE-ACF4-48AEF909A6B0}" srcOrd="0" destOrd="0" presId="urn:microsoft.com/office/officeart/2018/2/layout/IconVerticalSolidList"/>
    <dgm:cxn modelId="{20E08F75-283A-4D44-9D48-0EC8B4EBBD75}" type="presParOf" srcId="{44F8B2D2-098C-4FBE-ACF4-48AEF909A6B0}" destId="{70A93CAE-3366-4CC6-A234-6A198B394DE3}" srcOrd="0" destOrd="0" presId="urn:microsoft.com/office/officeart/2018/2/layout/IconVerticalSolidList"/>
    <dgm:cxn modelId="{70010081-5AE2-4BAE-8D98-41D791F5A224}" type="presParOf" srcId="{44F8B2D2-098C-4FBE-ACF4-48AEF909A6B0}" destId="{21A55545-3D56-48EF-AFAA-97CC7EB8243A}" srcOrd="1" destOrd="0" presId="urn:microsoft.com/office/officeart/2018/2/layout/IconVerticalSolidList"/>
    <dgm:cxn modelId="{08EFA525-66BA-40A8-8CF9-95E24786FFDF}" type="presParOf" srcId="{44F8B2D2-098C-4FBE-ACF4-48AEF909A6B0}" destId="{26FB350E-C5CA-48E0-8949-5B52753A717A}" srcOrd="2" destOrd="0" presId="urn:microsoft.com/office/officeart/2018/2/layout/IconVerticalSolidList"/>
    <dgm:cxn modelId="{8326C8E4-F0B4-4A28-845D-63EC596F601C}" type="presParOf" srcId="{44F8B2D2-098C-4FBE-ACF4-48AEF909A6B0}" destId="{037902C3-AB91-44DE-A48D-B13FF713BA2E}" srcOrd="3" destOrd="0" presId="urn:microsoft.com/office/officeart/2018/2/layout/IconVerticalSolidList"/>
    <dgm:cxn modelId="{922E4BAC-2A12-427C-886D-3F1AEDD91F90}" type="presParOf" srcId="{2721B3EA-5A47-4286-AAAF-FF5AB0FB2DA4}" destId="{E1AA6249-4868-47C4-AC8D-E8A407CE8F18}" srcOrd="1" destOrd="0" presId="urn:microsoft.com/office/officeart/2018/2/layout/IconVerticalSolidList"/>
    <dgm:cxn modelId="{3CFF28AB-48DE-4314-9FDE-FF9B6A670709}" type="presParOf" srcId="{2721B3EA-5A47-4286-AAAF-FF5AB0FB2DA4}" destId="{498D1507-0E97-4291-9B22-4CBDA5E01388}" srcOrd="2" destOrd="0" presId="urn:microsoft.com/office/officeart/2018/2/layout/IconVerticalSolidList"/>
    <dgm:cxn modelId="{CB4D9591-5059-4CDE-836C-9BFE396254D7}" type="presParOf" srcId="{498D1507-0E97-4291-9B22-4CBDA5E01388}" destId="{5C64902A-EA67-43EC-9B39-D061E394AD32}" srcOrd="0" destOrd="0" presId="urn:microsoft.com/office/officeart/2018/2/layout/IconVerticalSolidList"/>
    <dgm:cxn modelId="{C7FCC3BB-4837-43F8-9119-C39C93EB09E8}" type="presParOf" srcId="{498D1507-0E97-4291-9B22-4CBDA5E01388}" destId="{6E7BBC72-FDF7-4683-B519-ABF9BB86A8A3}" srcOrd="1" destOrd="0" presId="urn:microsoft.com/office/officeart/2018/2/layout/IconVerticalSolidList"/>
    <dgm:cxn modelId="{F288BCCC-EF26-48D1-B259-A70777DD2070}" type="presParOf" srcId="{498D1507-0E97-4291-9B22-4CBDA5E01388}" destId="{75B6FB7D-2152-48AD-8C5C-B3560DA5CF02}" srcOrd="2" destOrd="0" presId="urn:microsoft.com/office/officeart/2018/2/layout/IconVerticalSolidList"/>
    <dgm:cxn modelId="{C3B0A777-D330-41D4-8AE6-C2861FDA6940}" type="presParOf" srcId="{498D1507-0E97-4291-9B22-4CBDA5E01388}" destId="{5539EACC-B1A4-4DD6-8FCB-676732D14727}" srcOrd="3" destOrd="0" presId="urn:microsoft.com/office/officeart/2018/2/layout/IconVerticalSolidList"/>
    <dgm:cxn modelId="{3919938F-AE98-49A3-80A1-B63E1CF35654}" type="presParOf" srcId="{2721B3EA-5A47-4286-AAAF-FF5AB0FB2DA4}" destId="{70EE1C75-DDCB-4800-BB12-C30805E5FF2D}" srcOrd="3" destOrd="0" presId="urn:microsoft.com/office/officeart/2018/2/layout/IconVerticalSolidList"/>
    <dgm:cxn modelId="{CC108990-B1EA-4102-B11E-BF8CBD7135ED}" type="presParOf" srcId="{2721B3EA-5A47-4286-AAAF-FF5AB0FB2DA4}" destId="{F15362C5-DCCE-44D1-BBB1-A899B0A5CC4A}" srcOrd="4" destOrd="0" presId="urn:microsoft.com/office/officeart/2018/2/layout/IconVerticalSolidList"/>
    <dgm:cxn modelId="{88536436-7CAF-4866-8E9A-C56B3C7EA518}" type="presParOf" srcId="{F15362C5-DCCE-44D1-BBB1-A899B0A5CC4A}" destId="{0D82690D-5484-44A9-80F3-526551EF19F3}" srcOrd="0" destOrd="0" presId="urn:microsoft.com/office/officeart/2018/2/layout/IconVerticalSolidList"/>
    <dgm:cxn modelId="{F693A3CD-A21B-40D9-BB2E-4102C754A315}" type="presParOf" srcId="{F15362C5-DCCE-44D1-BBB1-A899B0A5CC4A}" destId="{B3AE464E-C0F2-4459-ADCA-143A58431748}" srcOrd="1" destOrd="0" presId="urn:microsoft.com/office/officeart/2018/2/layout/IconVerticalSolidList"/>
    <dgm:cxn modelId="{9BED60D2-482C-421F-9776-119D322B50BB}" type="presParOf" srcId="{F15362C5-DCCE-44D1-BBB1-A899B0A5CC4A}" destId="{06B5D807-3C4E-41E7-879E-4E3BF7641FB0}" srcOrd="2" destOrd="0" presId="urn:microsoft.com/office/officeart/2018/2/layout/IconVerticalSolidList"/>
    <dgm:cxn modelId="{4B49236B-9B22-4F66-A49C-FBAA978B859C}" type="presParOf" srcId="{F15362C5-DCCE-44D1-BBB1-A899B0A5CC4A}" destId="{4E696573-CED5-4F7C-9846-00B4EBD26C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BFB616-C771-4A83-824D-A0D2E841036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8C0F25C-3CAB-4470-B86C-21B7C1515B5A}">
      <dgm:prSet custT="1"/>
      <dgm:spPr/>
      <dgm:t>
        <a:bodyPr/>
        <a:lstStyle/>
        <a:p>
          <a:r>
            <a:rPr lang="en-US" sz="2000" i="1" dirty="0">
              <a:solidFill>
                <a:schemeClr val="tx1"/>
              </a:solidFill>
            </a:rPr>
            <a:t>The </a:t>
          </a:r>
          <a:r>
            <a:rPr lang="en-US" sz="2000" b="1" i="1" dirty="0">
              <a:solidFill>
                <a:schemeClr val="tx1"/>
              </a:solidFill>
            </a:rPr>
            <a:t>very early onset of increased incidence after vaccination campaigns</a:t>
          </a:r>
          <a:endParaRPr lang="en-US" sz="2000" dirty="0">
            <a:solidFill>
              <a:schemeClr val="tx1"/>
            </a:solidFill>
          </a:endParaRPr>
        </a:p>
      </dgm:t>
    </dgm:pt>
    <dgm:pt modelId="{6794FA2B-A537-4556-9246-ABE697B9547D}" type="parTrans" cxnId="{B44BE43F-32AB-45D3-B269-E54BBD1CB58F}">
      <dgm:prSet/>
      <dgm:spPr/>
      <dgm:t>
        <a:bodyPr/>
        <a:lstStyle/>
        <a:p>
          <a:endParaRPr lang="en-US"/>
        </a:p>
      </dgm:t>
    </dgm:pt>
    <dgm:pt modelId="{A6205847-068E-4C74-9581-8A98BBD34708}" type="sibTrans" cxnId="{B44BE43F-32AB-45D3-B269-E54BBD1CB58F}">
      <dgm:prSet/>
      <dgm:spPr/>
      <dgm:t>
        <a:bodyPr/>
        <a:lstStyle/>
        <a:p>
          <a:endParaRPr lang="en-US"/>
        </a:p>
      </dgm:t>
    </dgm:pt>
    <dgm:pt modelId="{539D90A9-6B3B-4E91-981A-92DC28066FA2}">
      <dgm:prSet custT="1"/>
      <dgm:spPr/>
      <dgm:t>
        <a:bodyPr/>
        <a:lstStyle/>
        <a:p>
          <a:r>
            <a:rPr lang="en-US" sz="2000" b="1" i="1" dirty="0">
              <a:solidFill>
                <a:schemeClr val="tx1"/>
              </a:solidFill>
            </a:rPr>
            <a:t>as early as the second or fourth year after vaccination suggests a direct accelerating action of the vaccine </a:t>
          </a:r>
          <a:endParaRPr lang="en-US" sz="2000" b="1" dirty="0">
            <a:solidFill>
              <a:schemeClr val="tx1"/>
            </a:solidFill>
          </a:endParaRPr>
        </a:p>
      </dgm:t>
    </dgm:pt>
    <dgm:pt modelId="{8B494333-F79F-45BE-A10F-75448F25F106}" type="parTrans" cxnId="{970F34DC-FD6B-4EF3-90AB-3962502C5EFB}">
      <dgm:prSet/>
      <dgm:spPr/>
      <dgm:t>
        <a:bodyPr/>
        <a:lstStyle/>
        <a:p>
          <a:endParaRPr lang="en-US"/>
        </a:p>
      </dgm:t>
    </dgm:pt>
    <dgm:pt modelId="{5528C23F-2394-4DDD-8D6E-55C505A04EF8}" type="sibTrans" cxnId="{970F34DC-FD6B-4EF3-90AB-3962502C5EFB}">
      <dgm:prSet/>
      <dgm:spPr/>
      <dgm:t>
        <a:bodyPr/>
        <a:lstStyle/>
        <a:p>
          <a:endParaRPr lang="en-US"/>
        </a:p>
      </dgm:t>
    </dgm:pt>
    <dgm:pt modelId="{EBCBA201-55AF-4AEA-9D6D-630C12466968}">
      <dgm:prSet custT="1"/>
      <dgm:spPr/>
      <dgm:t>
        <a:bodyPr/>
        <a:lstStyle/>
        <a:p>
          <a:r>
            <a:rPr lang="en-US" sz="2000" i="1" dirty="0"/>
            <a:t>which may behave as a facilitator of cervical cancer, whose natural evolution requires 10 to 20 years rather. </a:t>
          </a:r>
          <a:endParaRPr lang="en-US" sz="2000" dirty="0"/>
        </a:p>
      </dgm:t>
    </dgm:pt>
    <dgm:pt modelId="{18CE4D13-A97B-4B9D-9E73-30DCF34A8F9E}" type="parTrans" cxnId="{B582CE52-F46F-4050-B091-2F53A76F3750}">
      <dgm:prSet/>
      <dgm:spPr/>
      <dgm:t>
        <a:bodyPr/>
        <a:lstStyle/>
        <a:p>
          <a:endParaRPr lang="en-US"/>
        </a:p>
      </dgm:t>
    </dgm:pt>
    <dgm:pt modelId="{C74AC797-254F-4E27-9A4C-DC8758370300}" type="sibTrans" cxnId="{B582CE52-F46F-4050-B091-2F53A76F3750}">
      <dgm:prSet/>
      <dgm:spPr/>
      <dgm:t>
        <a:bodyPr/>
        <a:lstStyle/>
        <a:p>
          <a:endParaRPr lang="en-US"/>
        </a:p>
      </dgm:t>
    </dgm:pt>
    <dgm:pt modelId="{5E5C718A-0B82-4794-88C0-E29E8ED88BE5}">
      <dgm:prSet custT="1"/>
      <dgm:spPr/>
      <dgm:t>
        <a:bodyPr/>
        <a:lstStyle/>
        <a:p>
          <a:r>
            <a:rPr lang="en-US" sz="2000" b="1" i="1" dirty="0"/>
            <a:t>The credibility of a direct facilitator effect of the vaccine on cervical cancer is strengthened by analogy with anti hepatitis B vaccination</a:t>
          </a:r>
          <a:endParaRPr lang="en-US" sz="2000" b="1" dirty="0"/>
        </a:p>
      </dgm:t>
    </dgm:pt>
    <dgm:pt modelId="{132E4D9F-DF0E-4FC2-B4DF-42370124956E}" type="parTrans" cxnId="{1E293BCE-64EC-492D-83D0-C8CEF041DF9D}">
      <dgm:prSet/>
      <dgm:spPr/>
      <dgm:t>
        <a:bodyPr/>
        <a:lstStyle/>
        <a:p>
          <a:endParaRPr lang="en-US"/>
        </a:p>
      </dgm:t>
    </dgm:pt>
    <dgm:pt modelId="{D429F779-57AC-4783-BA14-50676EEEFD54}" type="sibTrans" cxnId="{1E293BCE-64EC-492D-83D0-C8CEF041DF9D}">
      <dgm:prSet/>
      <dgm:spPr/>
      <dgm:t>
        <a:bodyPr/>
        <a:lstStyle/>
        <a:p>
          <a:endParaRPr lang="en-US"/>
        </a:p>
      </dgm:t>
    </dgm:pt>
    <dgm:pt modelId="{122F2CAA-5B04-4206-811C-8934EB8D3BD7}" type="pres">
      <dgm:prSet presAssocID="{C1BFB616-C771-4A83-824D-A0D2E841036B}" presName="root" presStyleCnt="0">
        <dgm:presLayoutVars>
          <dgm:dir/>
          <dgm:resizeHandles val="exact"/>
        </dgm:presLayoutVars>
      </dgm:prSet>
      <dgm:spPr/>
    </dgm:pt>
    <dgm:pt modelId="{1FEFD5DB-037C-4A15-B5F4-84C4A702323B}" type="pres">
      <dgm:prSet presAssocID="{C1BFB616-C771-4A83-824D-A0D2E841036B}" presName="container" presStyleCnt="0">
        <dgm:presLayoutVars>
          <dgm:dir/>
          <dgm:resizeHandles val="exact"/>
        </dgm:presLayoutVars>
      </dgm:prSet>
      <dgm:spPr/>
    </dgm:pt>
    <dgm:pt modelId="{F687EAF6-9689-4036-BA08-0A09C3F01B90}" type="pres">
      <dgm:prSet presAssocID="{A8C0F25C-3CAB-4470-B86C-21B7C1515B5A}" presName="compNode" presStyleCnt="0"/>
      <dgm:spPr/>
    </dgm:pt>
    <dgm:pt modelId="{26FF2684-771E-4D82-B0D2-FFA14BFD2D95}" type="pres">
      <dgm:prSet presAssocID="{A8C0F25C-3CAB-4470-B86C-21B7C1515B5A}" presName="iconBgRect" presStyleLbl="bgShp" presStyleIdx="0" presStyleCnt="4"/>
      <dgm:spPr/>
    </dgm:pt>
    <dgm:pt modelId="{E0D373B6-8D71-404E-9C5D-D548AE4EE4D6}" type="pres">
      <dgm:prSet presAssocID="{A8C0F25C-3CAB-4470-B86C-21B7C1515B5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1DD8427C-910E-42C8-863E-D9023767CD3A}" type="pres">
      <dgm:prSet presAssocID="{A8C0F25C-3CAB-4470-B86C-21B7C1515B5A}" presName="spaceRect" presStyleCnt="0"/>
      <dgm:spPr/>
    </dgm:pt>
    <dgm:pt modelId="{52857C9D-A08E-4D43-85B8-33593F6C707E}" type="pres">
      <dgm:prSet presAssocID="{A8C0F25C-3CAB-4470-B86C-21B7C1515B5A}" presName="textRect" presStyleLbl="revTx" presStyleIdx="0" presStyleCnt="4">
        <dgm:presLayoutVars>
          <dgm:chMax val="1"/>
          <dgm:chPref val="1"/>
        </dgm:presLayoutVars>
      </dgm:prSet>
      <dgm:spPr/>
    </dgm:pt>
    <dgm:pt modelId="{DFCB6B2E-4116-4D1D-A7B5-EF6568B93A2F}" type="pres">
      <dgm:prSet presAssocID="{A6205847-068E-4C74-9581-8A98BBD34708}" presName="sibTrans" presStyleLbl="sibTrans2D1" presStyleIdx="0" presStyleCnt="0"/>
      <dgm:spPr/>
    </dgm:pt>
    <dgm:pt modelId="{D0EE89E3-57C5-4C8C-9269-F3500B75E1C3}" type="pres">
      <dgm:prSet presAssocID="{539D90A9-6B3B-4E91-981A-92DC28066FA2}" presName="compNode" presStyleCnt="0"/>
      <dgm:spPr/>
    </dgm:pt>
    <dgm:pt modelId="{1987DDF5-F31A-4E78-B128-9F4DB68147A8}" type="pres">
      <dgm:prSet presAssocID="{539D90A9-6B3B-4E91-981A-92DC28066FA2}" presName="iconBgRect" presStyleLbl="bgShp" presStyleIdx="1" presStyleCnt="4"/>
      <dgm:spPr/>
    </dgm:pt>
    <dgm:pt modelId="{061589C6-5B4F-4B2B-836B-EB9C9C593BD1}" type="pres">
      <dgm:prSet presAssocID="{539D90A9-6B3B-4E91-981A-92DC28066FA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2049B7AD-CD1C-4A91-8D71-931F3DC5F345}" type="pres">
      <dgm:prSet presAssocID="{539D90A9-6B3B-4E91-981A-92DC28066FA2}" presName="spaceRect" presStyleCnt="0"/>
      <dgm:spPr/>
    </dgm:pt>
    <dgm:pt modelId="{C73CF6F0-FEB3-46E6-B931-F0321ED693FE}" type="pres">
      <dgm:prSet presAssocID="{539D90A9-6B3B-4E91-981A-92DC28066FA2}" presName="textRect" presStyleLbl="revTx" presStyleIdx="1" presStyleCnt="4">
        <dgm:presLayoutVars>
          <dgm:chMax val="1"/>
          <dgm:chPref val="1"/>
        </dgm:presLayoutVars>
      </dgm:prSet>
      <dgm:spPr/>
    </dgm:pt>
    <dgm:pt modelId="{1626038E-3671-48C9-A4D2-1CF3086230A7}" type="pres">
      <dgm:prSet presAssocID="{5528C23F-2394-4DDD-8D6E-55C505A04EF8}" presName="sibTrans" presStyleLbl="sibTrans2D1" presStyleIdx="0" presStyleCnt="0"/>
      <dgm:spPr/>
    </dgm:pt>
    <dgm:pt modelId="{455F1FBD-D67C-4DEA-9B3B-EF573BE6C912}" type="pres">
      <dgm:prSet presAssocID="{EBCBA201-55AF-4AEA-9D6D-630C12466968}" presName="compNode" presStyleCnt="0"/>
      <dgm:spPr/>
    </dgm:pt>
    <dgm:pt modelId="{D7BB9C05-04E1-4403-AE6D-76343E069D3F}" type="pres">
      <dgm:prSet presAssocID="{EBCBA201-55AF-4AEA-9D6D-630C12466968}" presName="iconBgRect" presStyleLbl="bgShp" presStyleIdx="2" presStyleCnt="4"/>
      <dgm:spPr/>
    </dgm:pt>
    <dgm:pt modelId="{AEC84AB0-A673-4E73-BCAD-4DACE764CDE7}" type="pres">
      <dgm:prSet presAssocID="{EBCBA201-55AF-4AEA-9D6D-630C124669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6389A7A0-E46C-4DE7-AB77-8D06CEDC3C23}" type="pres">
      <dgm:prSet presAssocID="{EBCBA201-55AF-4AEA-9D6D-630C12466968}" presName="spaceRect" presStyleCnt="0"/>
      <dgm:spPr/>
    </dgm:pt>
    <dgm:pt modelId="{E8C8261B-5AE1-44BA-840C-6CB00E00C988}" type="pres">
      <dgm:prSet presAssocID="{EBCBA201-55AF-4AEA-9D6D-630C12466968}" presName="textRect" presStyleLbl="revTx" presStyleIdx="2" presStyleCnt="4">
        <dgm:presLayoutVars>
          <dgm:chMax val="1"/>
          <dgm:chPref val="1"/>
        </dgm:presLayoutVars>
      </dgm:prSet>
      <dgm:spPr/>
    </dgm:pt>
    <dgm:pt modelId="{33B30FCB-D5FC-4E95-88C7-08A624181C02}" type="pres">
      <dgm:prSet presAssocID="{C74AC797-254F-4E27-9A4C-DC8758370300}" presName="sibTrans" presStyleLbl="sibTrans2D1" presStyleIdx="0" presStyleCnt="0"/>
      <dgm:spPr/>
    </dgm:pt>
    <dgm:pt modelId="{04163BF9-4408-4A6B-B514-82E54A451356}" type="pres">
      <dgm:prSet presAssocID="{5E5C718A-0B82-4794-88C0-E29E8ED88BE5}" presName="compNode" presStyleCnt="0"/>
      <dgm:spPr/>
    </dgm:pt>
    <dgm:pt modelId="{3E9B5249-11AA-41F5-B9B2-1A50401FBD28}" type="pres">
      <dgm:prSet presAssocID="{5E5C718A-0B82-4794-88C0-E29E8ED88BE5}" presName="iconBgRect" presStyleLbl="bgShp" presStyleIdx="3" presStyleCnt="4" custLinFactNeighborX="781" custLinFactNeighborY="-2342"/>
      <dgm:spPr/>
    </dgm:pt>
    <dgm:pt modelId="{DB562AAF-8969-4933-8116-63888DE5B1C5}" type="pres">
      <dgm:prSet presAssocID="{5E5C718A-0B82-4794-88C0-E29E8ED88B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dropper"/>
        </a:ext>
      </dgm:extLst>
    </dgm:pt>
    <dgm:pt modelId="{5E5FEBC3-8684-4714-B8FD-F77D5A0FA9F3}" type="pres">
      <dgm:prSet presAssocID="{5E5C718A-0B82-4794-88C0-E29E8ED88BE5}" presName="spaceRect" presStyleCnt="0"/>
      <dgm:spPr/>
    </dgm:pt>
    <dgm:pt modelId="{84EB69B3-93C1-4C1E-A320-7ACCCEA2544A}" type="pres">
      <dgm:prSet presAssocID="{5E5C718A-0B82-4794-88C0-E29E8ED88BE5}" presName="textRect" presStyleLbl="revTx" presStyleIdx="3" presStyleCnt="4">
        <dgm:presLayoutVars>
          <dgm:chMax val="1"/>
          <dgm:chPref val="1"/>
        </dgm:presLayoutVars>
      </dgm:prSet>
      <dgm:spPr/>
    </dgm:pt>
  </dgm:ptLst>
  <dgm:cxnLst>
    <dgm:cxn modelId="{BDB4742A-142E-403C-8F55-68297FFEEE26}" type="presOf" srcId="{A6205847-068E-4C74-9581-8A98BBD34708}" destId="{DFCB6B2E-4116-4D1D-A7B5-EF6568B93A2F}" srcOrd="0" destOrd="0" presId="urn:microsoft.com/office/officeart/2018/2/layout/IconCircleList"/>
    <dgm:cxn modelId="{B44BE43F-32AB-45D3-B269-E54BBD1CB58F}" srcId="{C1BFB616-C771-4A83-824D-A0D2E841036B}" destId="{A8C0F25C-3CAB-4470-B86C-21B7C1515B5A}" srcOrd="0" destOrd="0" parTransId="{6794FA2B-A537-4556-9246-ABE697B9547D}" sibTransId="{A6205847-068E-4C74-9581-8A98BBD34708}"/>
    <dgm:cxn modelId="{FD8FE162-090D-4814-9EB4-77F1C22DC81D}" type="presOf" srcId="{5528C23F-2394-4DDD-8D6E-55C505A04EF8}" destId="{1626038E-3671-48C9-A4D2-1CF3086230A7}" srcOrd="0" destOrd="0" presId="urn:microsoft.com/office/officeart/2018/2/layout/IconCircleList"/>
    <dgm:cxn modelId="{E900F948-3C97-4C3A-A64C-264C4B1203BE}" type="presOf" srcId="{5E5C718A-0B82-4794-88C0-E29E8ED88BE5}" destId="{84EB69B3-93C1-4C1E-A320-7ACCCEA2544A}" srcOrd="0" destOrd="0" presId="urn:microsoft.com/office/officeart/2018/2/layout/IconCircleList"/>
    <dgm:cxn modelId="{B3DE7B72-6846-4BF7-85A2-5467AD4D37A9}" type="presOf" srcId="{A8C0F25C-3CAB-4470-B86C-21B7C1515B5A}" destId="{52857C9D-A08E-4D43-85B8-33593F6C707E}" srcOrd="0" destOrd="0" presId="urn:microsoft.com/office/officeart/2018/2/layout/IconCircleList"/>
    <dgm:cxn modelId="{B582CE52-F46F-4050-B091-2F53A76F3750}" srcId="{C1BFB616-C771-4A83-824D-A0D2E841036B}" destId="{EBCBA201-55AF-4AEA-9D6D-630C12466968}" srcOrd="2" destOrd="0" parTransId="{18CE4D13-A97B-4B9D-9E73-30DCF34A8F9E}" sibTransId="{C74AC797-254F-4E27-9A4C-DC8758370300}"/>
    <dgm:cxn modelId="{A0EED582-E048-4ADC-B6C4-6F7E087CC641}" type="presOf" srcId="{539D90A9-6B3B-4E91-981A-92DC28066FA2}" destId="{C73CF6F0-FEB3-46E6-B931-F0321ED693FE}" srcOrd="0" destOrd="0" presId="urn:microsoft.com/office/officeart/2018/2/layout/IconCircleList"/>
    <dgm:cxn modelId="{CF7A479D-E197-47A3-9BB2-732D13008C75}" type="presOf" srcId="{C74AC797-254F-4E27-9A4C-DC8758370300}" destId="{33B30FCB-D5FC-4E95-88C7-08A624181C02}" srcOrd="0" destOrd="0" presId="urn:microsoft.com/office/officeart/2018/2/layout/IconCircleList"/>
    <dgm:cxn modelId="{3F1537B5-D1DD-4EDB-ADEF-4669EE555F09}" type="presOf" srcId="{C1BFB616-C771-4A83-824D-A0D2E841036B}" destId="{122F2CAA-5B04-4206-811C-8934EB8D3BD7}" srcOrd="0" destOrd="0" presId="urn:microsoft.com/office/officeart/2018/2/layout/IconCircleList"/>
    <dgm:cxn modelId="{1E293BCE-64EC-492D-83D0-C8CEF041DF9D}" srcId="{C1BFB616-C771-4A83-824D-A0D2E841036B}" destId="{5E5C718A-0B82-4794-88C0-E29E8ED88BE5}" srcOrd="3" destOrd="0" parTransId="{132E4D9F-DF0E-4FC2-B4DF-42370124956E}" sibTransId="{D429F779-57AC-4783-BA14-50676EEEFD54}"/>
    <dgm:cxn modelId="{970F34DC-FD6B-4EF3-90AB-3962502C5EFB}" srcId="{C1BFB616-C771-4A83-824D-A0D2E841036B}" destId="{539D90A9-6B3B-4E91-981A-92DC28066FA2}" srcOrd="1" destOrd="0" parTransId="{8B494333-F79F-45BE-A10F-75448F25F106}" sibTransId="{5528C23F-2394-4DDD-8D6E-55C505A04EF8}"/>
    <dgm:cxn modelId="{FA8829EC-8BAE-4AB2-8C8F-03B39128A4D4}" type="presOf" srcId="{EBCBA201-55AF-4AEA-9D6D-630C12466968}" destId="{E8C8261B-5AE1-44BA-840C-6CB00E00C988}" srcOrd="0" destOrd="0" presId="urn:microsoft.com/office/officeart/2018/2/layout/IconCircleList"/>
    <dgm:cxn modelId="{F33807FB-C863-487A-88D6-112C00AED1DD}" type="presParOf" srcId="{122F2CAA-5B04-4206-811C-8934EB8D3BD7}" destId="{1FEFD5DB-037C-4A15-B5F4-84C4A702323B}" srcOrd="0" destOrd="0" presId="urn:microsoft.com/office/officeart/2018/2/layout/IconCircleList"/>
    <dgm:cxn modelId="{B1EF21DA-023F-46DD-947A-76245E3AAE82}" type="presParOf" srcId="{1FEFD5DB-037C-4A15-B5F4-84C4A702323B}" destId="{F687EAF6-9689-4036-BA08-0A09C3F01B90}" srcOrd="0" destOrd="0" presId="urn:microsoft.com/office/officeart/2018/2/layout/IconCircleList"/>
    <dgm:cxn modelId="{AB5FA3EB-9DE8-4C3D-9191-F9F92518A00A}" type="presParOf" srcId="{F687EAF6-9689-4036-BA08-0A09C3F01B90}" destId="{26FF2684-771E-4D82-B0D2-FFA14BFD2D95}" srcOrd="0" destOrd="0" presId="urn:microsoft.com/office/officeart/2018/2/layout/IconCircleList"/>
    <dgm:cxn modelId="{B48CE7D0-F4AB-4412-9EF4-304E96A7B9C1}" type="presParOf" srcId="{F687EAF6-9689-4036-BA08-0A09C3F01B90}" destId="{E0D373B6-8D71-404E-9C5D-D548AE4EE4D6}" srcOrd="1" destOrd="0" presId="urn:microsoft.com/office/officeart/2018/2/layout/IconCircleList"/>
    <dgm:cxn modelId="{970E43D2-028C-4CB8-B993-9C42ADBBA937}" type="presParOf" srcId="{F687EAF6-9689-4036-BA08-0A09C3F01B90}" destId="{1DD8427C-910E-42C8-863E-D9023767CD3A}" srcOrd="2" destOrd="0" presId="urn:microsoft.com/office/officeart/2018/2/layout/IconCircleList"/>
    <dgm:cxn modelId="{50992ED0-3EED-40F7-9379-D906B5D19F2D}" type="presParOf" srcId="{F687EAF6-9689-4036-BA08-0A09C3F01B90}" destId="{52857C9D-A08E-4D43-85B8-33593F6C707E}" srcOrd="3" destOrd="0" presId="urn:microsoft.com/office/officeart/2018/2/layout/IconCircleList"/>
    <dgm:cxn modelId="{B44072AC-4B3C-4FED-89A6-A00975B7B971}" type="presParOf" srcId="{1FEFD5DB-037C-4A15-B5F4-84C4A702323B}" destId="{DFCB6B2E-4116-4D1D-A7B5-EF6568B93A2F}" srcOrd="1" destOrd="0" presId="urn:microsoft.com/office/officeart/2018/2/layout/IconCircleList"/>
    <dgm:cxn modelId="{13AA688E-91D1-422F-9DD0-5F3AAD789A30}" type="presParOf" srcId="{1FEFD5DB-037C-4A15-B5F4-84C4A702323B}" destId="{D0EE89E3-57C5-4C8C-9269-F3500B75E1C3}" srcOrd="2" destOrd="0" presId="urn:microsoft.com/office/officeart/2018/2/layout/IconCircleList"/>
    <dgm:cxn modelId="{2C69A4F3-38A9-4619-8170-D8F3A90D93A9}" type="presParOf" srcId="{D0EE89E3-57C5-4C8C-9269-F3500B75E1C3}" destId="{1987DDF5-F31A-4E78-B128-9F4DB68147A8}" srcOrd="0" destOrd="0" presId="urn:microsoft.com/office/officeart/2018/2/layout/IconCircleList"/>
    <dgm:cxn modelId="{9D231E4F-2F6D-40BF-A094-865105923F6E}" type="presParOf" srcId="{D0EE89E3-57C5-4C8C-9269-F3500B75E1C3}" destId="{061589C6-5B4F-4B2B-836B-EB9C9C593BD1}" srcOrd="1" destOrd="0" presId="urn:microsoft.com/office/officeart/2018/2/layout/IconCircleList"/>
    <dgm:cxn modelId="{EEA0669F-7C2D-447D-B41F-8678C64DBC47}" type="presParOf" srcId="{D0EE89E3-57C5-4C8C-9269-F3500B75E1C3}" destId="{2049B7AD-CD1C-4A91-8D71-931F3DC5F345}" srcOrd="2" destOrd="0" presId="urn:microsoft.com/office/officeart/2018/2/layout/IconCircleList"/>
    <dgm:cxn modelId="{B81A9338-57C6-4AB1-BF0B-C6D7E1516A31}" type="presParOf" srcId="{D0EE89E3-57C5-4C8C-9269-F3500B75E1C3}" destId="{C73CF6F0-FEB3-46E6-B931-F0321ED693FE}" srcOrd="3" destOrd="0" presId="urn:microsoft.com/office/officeart/2018/2/layout/IconCircleList"/>
    <dgm:cxn modelId="{1BFF13AB-E99F-4FA9-BFDC-624154E7D97E}" type="presParOf" srcId="{1FEFD5DB-037C-4A15-B5F4-84C4A702323B}" destId="{1626038E-3671-48C9-A4D2-1CF3086230A7}" srcOrd="3" destOrd="0" presId="urn:microsoft.com/office/officeart/2018/2/layout/IconCircleList"/>
    <dgm:cxn modelId="{F05BE8FE-BA65-47FA-8EC8-295D60D88ACB}" type="presParOf" srcId="{1FEFD5DB-037C-4A15-B5F4-84C4A702323B}" destId="{455F1FBD-D67C-4DEA-9B3B-EF573BE6C912}" srcOrd="4" destOrd="0" presId="urn:microsoft.com/office/officeart/2018/2/layout/IconCircleList"/>
    <dgm:cxn modelId="{418C4A03-675D-4782-9960-9DD1C64CB62D}" type="presParOf" srcId="{455F1FBD-D67C-4DEA-9B3B-EF573BE6C912}" destId="{D7BB9C05-04E1-4403-AE6D-76343E069D3F}" srcOrd="0" destOrd="0" presId="urn:microsoft.com/office/officeart/2018/2/layout/IconCircleList"/>
    <dgm:cxn modelId="{977FC802-305F-431E-91D5-47CE40E6182F}" type="presParOf" srcId="{455F1FBD-D67C-4DEA-9B3B-EF573BE6C912}" destId="{AEC84AB0-A673-4E73-BCAD-4DACE764CDE7}" srcOrd="1" destOrd="0" presId="urn:microsoft.com/office/officeart/2018/2/layout/IconCircleList"/>
    <dgm:cxn modelId="{87193D8D-E7A1-421B-AB2B-DB948D5A7A8C}" type="presParOf" srcId="{455F1FBD-D67C-4DEA-9B3B-EF573BE6C912}" destId="{6389A7A0-E46C-4DE7-AB77-8D06CEDC3C23}" srcOrd="2" destOrd="0" presId="urn:microsoft.com/office/officeart/2018/2/layout/IconCircleList"/>
    <dgm:cxn modelId="{E8BB4A7A-A5DA-4531-974C-5D732B22C009}" type="presParOf" srcId="{455F1FBD-D67C-4DEA-9B3B-EF573BE6C912}" destId="{E8C8261B-5AE1-44BA-840C-6CB00E00C988}" srcOrd="3" destOrd="0" presId="urn:microsoft.com/office/officeart/2018/2/layout/IconCircleList"/>
    <dgm:cxn modelId="{CFCCE8DD-08E6-4438-AEEC-594F615AB70D}" type="presParOf" srcId="{1FEFD5DB-037C-4A15-B5F4-84C4A702323B}" destId="{33B30FCB-D5FC-4E95-88C7-08A624181C02}" srcOrd="5" destOrd="0" presId="urn:microsoft.com/office/officeart/2018/2/layout/IconCircleList"/>
    <dgm:cxn modelId="{DFE7C4D9-34B1-48DC-BBCB-5041D87A82A8}" type="presParOf" srcId="{1FEFD5DB-037C-4A15-B5F4-84C4A702323B}" destId="{04163BF9-4408-4A6B-B514-82E54A451356}" srcOrd="6" destOrd="0" presId="urn:microsoft.com/office/officeart/2018/2/layout/IconCircleList"/>
    <dgm:cxn modelId="{57C206FC-7CAC-4971-9DCB-1D169678B1A3}" type="presParOf" srcId="{04163BF9-4408-4A6B-B514-82E54A451356}" destId="{3E9B5249-11AA-41F5-B9B2-1A50401FBD28}" srcOrd="0" destOrd="0" presId="urn:microsoft.com/office/officeart/2018/2/layout/IconCircleList"/>
    <dgm:cxn modelId="{301C3AC8-583F-4C84-8245-15BD97053E8C}" type="presParOf" srcId="{04163BF9-4408-4A6B-B514-82E54A451356}" destId="{DB562AAF-8969-4933-8116-63888DE5B1C5}" srcOrd="1" destOrd="0" presId="urn:microsoft.com/office/officeart/2018/2/layout/IconCircleList"/>
    <dgm:cxn modelId="{88C03B50-1A5F-4725-92C5-25E9EF1F5D25}" type="presParOf" srcId="{04163BF9-4408-4A6B-B514-82E54A451356}" destId="{5E5FEBC3-8684-4714-B8FD-F77D5A0FA9F3}" srcOrd="2" destOrd="0" presId="urn:microsoft.com/office/officeart/2018/2/layout/IconCircleList"/>
    <dgm:cxn modelId="{33052B8B-191F-496D-93D5-0BD0E2C9D683}" type="presParOf" srcId="{04163BF9-4408-4A6B-B514-82E54A451356}" destId="{84EB69B3-93C1-4C1E-A320-7ACCCEA2544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8B04F-A36D-46FF-9FA0-B65320010947}">
      <dsp:nvSpPr>
        <dsp:cNvPr id="0" name=""/>
        <dsp:cNvSpPr/>
      </dsp:nvSpPr>
      <dsp:spPr>
        <a:xfrm>
          <a:off x="0" y="59039"/>
          <a:ext cx="6692813" cy="88803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1" kern="1200"/>
            <a:t>The modification of sexual practices </a:t>
          </a:r>
          <a:r>
            <a:rPr lang="en-GB" sz="2300" i="1" kern="1200"/>
            <a:t>is frequently advocated by vaccine propagandists</a:t>
          </a:r>
          <a:endParaRPr lang="en-US" sz="2300" kern="1200"/>
        </a:p>
      </dsp:txBody>
      <dsp:txXfrm>
        <a:off x="43350" y="102389"/>
        <a:ext cx="6606113" cy="801330"/>
      </dsp:txXfrm>
    </dsp:sp>
    <dsp:sp modelId="{7F1A1EA1-36A3-40E2-AA1F-ACAE771B08FA}">
      <dsp:nvSpPr>
        <dsp:cNvPr id="0" name=""/>
        <dsp:cNvSpPr/>
      </dsp:nvSpPr>
      <dsp:spPr>
        <a:xfrm>
          <a:off x="0" y="1013309"/>
          <a:ext cx="6692813" cy="88803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i="1" kern="1200"/>
            <a:t>But why would the cancer increase  appear just some years after vaccination campaign ?</a:t>
          </a:r>
          <a:endParaRPr lang="en-US" sz="2300" kern="1200"/>
        </a:p>
      </dsp:txBody>
      <dsp:txXfrm>
        <a:off x="43350" y="1056659"/>
        <a:ext cx="6606113" cy="801330"/>
      </dsp:txXfrm>
    </dsp:sp>
    <dsp:sp modelId="{0A483877-9761-4A8A-9D62-7D3825E599D8}">
      <dsp:nvSpPr>
        <dsp:cNvPr id="0" name=""/>
        <dsp:cNvSpPr/>
      </dsp:nvSpPr>
      <dsp:spPr>
        <a:xfrm>
          <a:off x="0" y="1967579"/>
          <a:ext cx="6692813" cy="88803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i="1" kern="1200"/>
            <a:t>when all studies on sexual practices show that changes are relatively minor and slow </a:t>
          </a:r>
          <a:endParaRPr lang="en-US" sz="2300" kern="1200"/>
        </a:p>
      </dsp:txBody>
      <dsp:txXfrm>
        <a:off x="43350" y="2010929"/>
        <a:ext cx="6606113" cy="801330"/>
      </dsp:txXfrm>
    </dsp:sp>
    <dsp:sp modelId="{64083BA4-2BCF-4167-97D3-F7AADE59B41F}">
      <dsp:nvSpPr>
        <dsp:cNvPr id="0" name=""/>
        <dsp:cNvSpPr/>
      </dsp:nvSpPr>
      <dsp:spPr>
        <a:xfrm>
          <a:off x="0" y="2921849"/>
          <a:ext cx="6692813" cy="88803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i="1" kern="1200"/>
            <a:t>and probably </a:t>
          </a:r>
          <a:r>
            <a:rPr lang="en-US" sz="2300" i="1" kern="1200"/>
            <a:t>in the other direction:  decrease in the frequency of sexual intercourse in UK</a:t>
          </a:r>
          <a:endParaRPr lang="en-US" sz="2300" kern="1200"/>
        </a:p>
      </dsp:txBody>
      <dsp:txXfrm>
        <a:off x="43350" y="2965199"/>
        <a:ext cx="6606113" cy="801330"/>
      </dsp:txXfrm>
    </dsp:sp>
    <dsp:sp modelId="{9A6CA314-4A59-4931-ACE6-DB8C1F41856E}">
      <dsp:nvSpPr>
        <dsp:cNvPr id="0" name=""/>
        <dsp:cNvSpPr/>
      </dsp:nvSpPr>
      <dsp:spPr>
        <a:xfrm>
          <a:off x="0" y="3876120"/>
          <a:ext cx="6692813" cy="88803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i="1" kern="1200"/>
            <a:t>And why French girls whose practices do not seem different benefit of incidence decreasing ?</a:t>
          </a:r>
          <a:endParaRPr lang="en-US" sz="2300" kern="1200"/>
        </a:p>
      </dsp:txBody>
      <dsp:txXfrm>
        <a:off x="43350" y="3919470"/>
        <a:ext cx="6606113" cy="80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75AFB-03E4-464F-87AE-F2B9BC064575}">
      <dsp:nvSpPr>
        <dsp:cNvPr id="0" name=""/>
        <dsp:cNvSpPr/>
      </dsp:nvSpPr>
      <dsp:spPr>
        <a:xfrm>
          <a:off x="0" y="322711"/>
          <a:ext cx="8266534" cy="1053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a:t>The risk of some women abandoning smear screening due to the misleading propaganda </a:t>
          </a:r>
          <a:r>
            <a:rPr lang="en-GB" sz="2000" kern="1200"/>
            <a:t>that vaccination protects against cervical cancer was highlighted by Diane Harper </a:t>
          </a:r>
          <a:endParaRPr lang="en-US" sz="2000" kern="1200"/>
        </a:p>
      </dsp:txBody>
      <dsp:txXfrm>
        <a:off x="51403" y="374114"/>
        <a:ext cx="8163728" cy="950194"/>
      </dsp:txXfrm>
    </dsp:sp>
    <dsp:sp modelId="{6A767604-DD95-4EFE-AFF0-9BFAAB4ACD16}">
      <dsp:nvSpPr>
        <dsp:cNvPr id="0" name=""/>
        <dsp:cNvSpPr/>
      </dsp:nvSpPr>
      <dsp:spPr>
        <a:xfrm>
          <a:off x="0" y="1433311"/>
          <a:ext cx="8266534" cy="1053000"/>
        </a:xfrm>
        <a:prstGeom prst="roundRect">
          <a:avLst/>
        </a:prstGeom>
        <a:gradFill rotWithShape="0">
          <a:gsLst>
            <a:gs pos="0">
              <a:schemeClr val="accent2">
                <a:hueOff val="-678113"/>
                <a:satOff val="-414"/>
                <a:lumOff val="1618"/>
                <a:alphaOff val="0"/>
                <a:tint val="96000"/>
                <a:lumMod val="100000"/>
              </a:schemeClr>
            </a:gs>
            <a:gs pos="78000">
              <a:schemeClr val="accent2">
                <a:hueOff val="-678113"/>
                <a:satOff val="-414"/>
                <a:lumOff val="161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a:t>
          </a:r>
          <a:r>
            <a:rPr lang="en-US" sz="2000" i="1" kern="1200"/>
            <a:t>If more vaccinated young girls become women who voluntarily refuse cervical cancer screening, the rates of cervical cancer will increase</a:t>
          </a:r>
          <a:r>
            <a:rPr lang="en-US" sz="2000" kern="1200"/>
            <a:t>.” </a:t>
          </a:r>
        </a:p>
      </dsp:txBody>
      <dsp:txXfrm>
        <a:off x="51403" y="1484714"/>
        <a:ext cx="8163728" cy="950194"/>
      </dsp:txXfrm>
    </dsp:sp>
    <dsp:sp modelId="{A4481907-8006-44B2-88FF-72E7E21B1615}">
      <dsp:nvSpPr>
        <dsp:cNvPr id="0" name=""/>
        <dsp:cNvSpPr/>
      </dsp:nvSpPr>
      <dsp:spPr>
        <a:xfrm>
          <a:off x="0" y="2543911"/>
          <a:ext cx="8266534" cy="1053000"/>
        </a:xfrm>
        <a:prstGeom prst="roundRect">
          <a:avLst/>
        </a:prstGeom>
        <a:gradFill rotWithShape="0">
          <a:gsLst>
            <a:gs pos="0">
              <a:schemeClr val="accent2">
                <a:hueOff val="-1356225"/>
                <a:satOff val="-828"/>
                <a:lumOff val="3235"/>
                <a:alphaOff val="0"/>
                <a:tint val="96000"/>
                <a:lumMod val="100000"/>
              </a:schemeClr>
            </a:gs>
            <a:gs pos="78000">
              <a:schemeClr val="accent2">
                <a:hueOff val="-1356225"/>
                <a:satOff val="-828"/>
                <a:lumOff val="323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This has been observed in Australia but not in Great Britain nor Sweden.</a:t>
          </a:r>
        </a:p>
      </dsp:txBody>
      <dsp:txXfrm>
        <a:off x="51403" y="2595314"/>
        <a:ext cx="8163728" cy="950194"/>
      </dsp:txXfrm>
    </dsp:sp>
    <dsp:sp modelId="{6DEFB88C-AD97-481A-B8F7-6733E0B21899}">
      <dsp:nvSpPr>
        <dsp:cNvPr id="0" name=""/>
        <dsp:cNvSpPr/>
      </dsp:nvSpPr>
      <dsp:spPr>
        <a:xfrm>
          <a:off x="0" y="3654511"/>
          <a:ext cx="8266534" cy="1053000"/>
        </a:xfrm>
        <a:prstGeom prst="roundRect">
          <a:avLst/>
        </a:prstGeom>
        <a:gradFill rotWithShape="0">
          <a:gsLst>
            <a:gs pos="0">
              <a:schemeClr val="accent2">
                <a:hueOff val="-2034338"/>
                <a:satOff val="-1242"/>
                <a:lumOff val="4853"/>
                <a:alphaOff val="0"/>
                <a:tint val="96000"/>
                <a:lumMod val="100000"/>
              </a:schemeClr>
            </a:gs>
            <a:gs pos="78000">
              <a:schemeClr val="accent2">
                <a:hueOff val="-2034338"/>
                <a:satOff val="-1242"/>
                <a:lumOff val="4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Diane Harper Cervical cancer incidence can increase despite HPV vaccination  www.thelancet.com/infection Vol 10 September 2010</a:t>
          </a:r>
        </a:p>
      </dsp:txBody>
      <dsp:txXfrm>
        <a:off x="51403" y="3705914"/>
        <a:ext cx="8163728" cy="950194"/>
      </dsp:txXfrm>
    </dsp:sp>
    <dsp:sp modelId="{088942D0-4543-4532-9ADB-29FA65384EA7}">
      <dsp:nvSpPr>
        <dsp:cNvPr id="0" name=""/>
        <dsp:cNvSpPr/>
      </dsp:nvSpPr>
      <dsp:spPr>
        <a:xfrm>
          <a:off x="0" y="4765111"/>
          <a:ext cx="8266534" cy="105300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Alison C Budd, Julia ML Brotherton, Dorota M Gertig, Theresa Chau, Kelly T Drennan and Marion Saville Cervical Screening for Women with Human Papillomavirus Med J Aust 2014; 201 (5) 279-282</a:t>
          </a:r>
          <a:endParaRPr lang="en-US" sz="2000" kern="1200"/>
        </a:p>
      </dsp:txBody>
      <dsp:txXfrm>
        <a:off x="51403" y="4816514"/>
        <a:ext cx="8163728" cy="950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E6CEF-D81A-4610-894F-853CA5B0909D}">
      <dsp:nvSpPr>
        <dsp:cNvPr id="0" name=""/>
        <dsp:cNvSpPr/>
      </dsp:nvSpPr>
      <dsp:spPr>
        <a:xfrm>
          <a:off x="0" y="1698"/>
          <a:ext cx="9618133"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8A1F3-67D5-4DF0-98CB-A51D82EEF74B}">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D5ED32-1DDC-4967-918E-9BB96D18D42F}">
      <dsp:nvSpPr>
        <dsp:cNvPr id="0" name=""/>
        <dsp:cNvSpPr/>
      </dsp:nvSpPr>
      <dsp:spPr>
        <a:xfrm>
          <a:off x="286625" y="0"/>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55650">
            <a:lnSpc>
              <a:spcPct val="90000"/>
            </a:lnSpc>
            <a:spcBef>
              <a:spcPct val="0"/>
            </a:spcBef>
            <a:spcAft>
              <a:spcPct val="35000"/>
            </a:spcAft>
            <a:buNone/>
          </a:pPr>
          <a:r>
            <a:rPr lang="en-GB" sz="1700" b="1" i="1" kern="1200" dirty="0"/>
            <a:t>The eradication of the few strains of the vaccine promotes the emergence of competing strains, potentially more aggressive</a:t>
          </a:r>
          <a:endParaRPr lang="en-US" sz="1700" kern="1200" dirty="0"/>
        </a:p>
      </dsp:txBody>
      <dsp:txXfrm>
        <a:off x="286625" y="0"/>
        <a:ext cx="8623596" cy="861070"/>
      </dsp:txXfrm>
    </dsp:sp>
    <dsp:sp modelId="{05F2E716-1C57-4757-92E4-9633469F77B1}">
      <dsp:nvSpPr>
        <dsp:cNvPr id="0" name=""/>
        <dsp:cNvSpPr/>
      </dsp:nvSpPr>
      <dsp:spPr>
        <a:xfrm>
          <a:off x="0" y="1078036"/>
          <a:ext cx="9618133"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F4490-CCDA-4F00-B1E5-DAB3C117D866}">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4025DF-0298-4128-948A-463B771FED3B}">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55650">
            <a:lnSpc>
              <a:spcPct val="90000"/>
            </a:lnSpc>
            <a:spcBef>
              <a:spcPct val="0"/>
            </a:spcBef>
            <a:spcAft>
              <a:spcPct val="35000"/>
            </a:spcAft>
            <a:buNone/>
          </a:pPr>
          <a:r>
            <a:rPr lang="en-GB" sz="1700" i="1" kern="1200"/>
            <a:t>The efficacy of vaccine limited to 4 or 9 strains of HPV among 150 knowns, creates a true "</a:t>
          </a:r>
          <a:r>
            <a:rPr lang="en-GB" sz="1700" b="1" i="1" kern="1200"/>
            <a:t>ecological niche” </a:t>
          </a:r>
          <a:r>
            <a:rPr lang="en-GB" sz="1700" i="1" kern="1200"/>
            <a:t>, favourable to the proliferation of other possibly more dangerous strains</a:t>
          </a:r>
          <a:endParaRPr lang="en-US" sz="1700" kern="1200"/>
        </a:p>
      </dsp:txBody>
      <dsp:txXfrm>
        <a:off x="994536" y="1078036"/>
        <a:ext cx="8623596" cy="861070"/>
      </dsp:txXfrm>
    </dsp:sp>
    <dsp:sp modelId="{55974A6C-52B5-46C8-A0FD-56227988A19A}">
      <dsp:nvSpPr>
        <dsp:cNvPr id="0" name=""/>
        <dsp:cNvSpPr/>
      </dsp:nvSpPr>
      <dsp:spPr>
        <a:xfrm>
          <a:off x="0" y="2154374"/>
          <a:ext cx="9618133"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CB9F5-C626-425B-8D71-690817091861}">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788A59-5B35-46A8-A0E1-E0267965F828}">
      <dsp:nvSpPr>
        <dsp:cNvPr id="0" name=""/>
        <dsp:cNvSpPr/>
      </dsp:nvSpPr>
      <dsp:spPr>
        <a:xfrm>
          <a:off x="994536" y="2154374"/>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55650">
            <a:lnSpc>
              <a:spcPct val="90000"/>
            </a:lnSpc>
            <a:spcBef>
              <a:spcPct val="0"/>
            </a:spcBef>
            <a:spcAft>
              <a:spcPct val="35000"/>
            </a:spcAft>
            <a:buNone/>
          </a:pPr>
          <a:r>
            <a:rPr lang="en-GB" sz="1700" i="1" kern="1200"/>
            <a:t>Eliminating strains targeted by the vaccine allows other strains to multiply, some of which can be more dangerous than those they replace</a:t>
          </a:r>
          <a:endParaRPr lang="en-US" sz="1700" kern="1200"/>
        </a:p>
      </dsp:txBody>
      <dsp:txXfrm>
        <a:off x="994536" y="2154374"/>
        <a:ext cx="8623596" cy="861070"/>
      </dsp:txXfrm>
    </dsp:sp>
    <dsp:sp modelId="{8464FF7B-77DD-4FFE-AF54-29175DBDA5E1}">
      <dsp:nvSpPr>
        <dsp:cNvPr id="0" name=""/>
        <dsp:cNvSpPr/>
      </dsp:nvSpPr>
      <dsp:spPr>
        <a:xfrm>
          <a:off x="0" y="3230712"/>
          <a:ext cx="9618133"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1F3D6-2C15-4400-907A-214F759332FC}">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039191C-2316-48B7-B113-E304606A05D3}">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755650">
            <a:lnSpc>
              <a:spcPct val="90000"/>
            </a:lnSpc>
            <a:spcBef>
              <a:spcPct val="0"/>
            </a:spcBef>
            <a:spcAft>
              <a:spcPct val="35000"/>
            </a:spcAft>
            <a:buNone/>
          </a:pPr>
          <a:r>
            <a:rPr lang="fr-FR" sz="1700" kern="1200"/>
            <a:t>Fangjian Guo Fangjian Guo, Jacqueline M. Hirth, Abbey B. Berenson. Comparison of HPV prevalence between HPV-vaccinated and non-vaccinated young adults (20-26 years)  Abstract n° 844 ASCO 2015 meeting Philadelphia</a:t>
          </a:r>
          <a:endParaRPr lang="en-US" sz="1700" kern="1200"/>
        </a:p>
      </dsp:txBody>
      <dsp:txXfrm>
        <a:off x="994536" y="3230712"/>
        <a:ext cx="8623596" cy="86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93CAE-3366-4CC6-A234-6A198B394DE3}">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A55545-3D56-48EF-AFAA-97CC7EB8243A}">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7902C3-AB91-44DE-A48D-B13FF713BA2E}">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i="1" kern="1200"/>
            <a:t>the initial review of the dossier provided by the laboratory to obtain the Market Authorization justified the </a:t>
          </a:r>
          <a:r>
            <a:rPr lang="en-US" sz="2000" b="1" i="1" kern="1200"/>
            <a:t>FDA's recommendation to vaccinate prior to first intercourse</a:t>
          </a:r>
          <a:endParaRPr lang="en-US" sz="2000" kern="1200"/>
        </a:p>
      </dsp:txBody>
      <dsp:txXfrm>
        <a:off x="1350519" y="499"/>
        <a:ext cx="8267613" cy="1169280"/>
      </dsp:txXfrm>
    </dsp:sp>
    <dsp:sp modelId="{5C64902A-EA67-43EC-9B39-D061E394AD32}">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BBC72-FDF7-4683-B519-ABF9BB86A8A3}">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39EACC-B1A4-4DD6-8FCB-676732D14727}">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en-US" sz="2000" i="1" kern="1200" dirty="0"/>
            <a:t>But </a:t>
          </a:r>
          <a:r>
            <a:rPr lang="en-US" sz="2000" b="1" i="1" kern="1200" dirty="0"/>
            <a:t>this recommendation was neglected </a:t>
          </a:r>
          <a:r>
            <a:rPr lang="en-US" sz="2000" i="1" kern="1200" dirty="0"/>
            <a:t>to expand the market and many vaccinations (so-called catch-up) were carried out in sexually active women</a:t>
          </a:r>
          <a:endParaRPr lang="en-US" sz="2000" kern="1200" dirty="0"/>
        </a:p>
      </dsp:txBody>
      <dsp:txXfrm>
        <a:off x="1350519" y="1462100"/>
        <a:ext cx="8267613" cy="1169280"/>
      </dsp:txXfrm>
    </dsp:sp>
    <dsp:sp modelId="{0D82690D-5484-44A9-80F3-526551EF19F3}">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E464E-C0F2-4459-ADCA-143A58431748}">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696573-CED5-4F7C-9846-00B4EBD26C01}">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889000">
            <a:lnSpc>
              <a:spcPct val="90000"/>
            </a:lnSpc>
            <a:spcBef>
              <a:spcPct val="0"/>
            </a:spcBef>
            <a:spcAft>
              <a:spcPct val="35000"/>
            </a:spcAft>
            <a:buNone/>
          </a:pPr>
          <a:r>
            <a:rPr lang="fr-FR" sz="2000" i="1" kern="1200"/>
            <a:t>FDA Gardasil Clinical Review 2006 [cited 2018 Mar 22]. http://www.impfkritik.de/download/gardasil_fda_464_pages.pdf (pp.359-360)</a:t>
          </a:r>
          <a:endParaRPr lang="en-US" sz="2000" kern="1200"/>
        </a:p>
      </dsp:txBody>
      <dsp:txXfrm>
        <a:off x="1350519" y="2923701"/>
        <a:ext cx="8267613" cy="1169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F2684-771E-4D82-B0D2-FFA14BFD2D95}">
      <dsp:nvSpPr>
        <dsp:cNvPr id="0" name=""/>
        <dsp:cNvSpPr/>
      </dsp:nvSpPr>
      <dsp:spPr>
        <a:xfrm>
          <a:off x="64081" y="659064"/>
          <a:ext cx="1259396" cy="12593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373B6-8D71-404E-9C5D-D548AE4EE4D6}">
      <dsp:nvSpPr>
        <dsp:cNvPr id="0" name=""/>
        <dsp:cNvSpPr/>
      </dsp:nvSpPr>
      <dsp:spPr>
        <a:xfrm>
          <a:off x="328554" y="923537"/>
          <a:ext cx="730450" cy="7304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2857C9D-A08E-4D43-85B8-33593F6C707E}">
      <dsp:nvSpPr>
        <dsp:cNvPr id="0" name=""/>
        <dsp:cNvSpPr/>
      </dsp:nvSpPr>
      <dsp:spPr>
        <a:xfrm>
          <a:off x="1593349" y="659064"/>
          <a:ext cx="2968578" cy="125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i="1" kern="1200" dirty="0">
              <a:solidFill>
                <a:schemeClr val="tx1"/>
              </a:solidFill>
            </a:rPr>
            <a:t>The </a:t>
          </a:r>
          <a:r>
            <a:rPr lang="en-US" sz="2000" b="1" i="1" kern="1200" dirty="0">
              <a:solidFill>
                <a:schemeClr val="tx1"/>
              </a:solidFill>
            </a:rPr>
            <a:t>very early onset of increased incidence after vaccination campaigns</a:t>
          </a:r>
          <a:endParaRPr lang="en-US" sz="2000" kern="1200" dirty="0">
            <a:solidFill>
              <a:schemeClr val="tx1"/>
            </a:solidFill>
          </a:endParaRPr>
        </a:p>
      </dsp:txBody>
      <dsp:txXfrm>
        <a:off x="1593349" y="659064"/>
        <a:ext cx="2968578" cy="1259396"/>
      </dsp:txXfrm>
    </dsp:sp>
    <dsp:sp modelId="{1987DDF5-F31A-4E78-B128-9F4DB68147A8}">
      <dsp:nvSpPr>
        <dsp:cNvPr id="0" name=""/>
        <dsp:cNvSpPr/>
      </dsp:nvSpPr>
      <dsp:spPr>
        <a:xfrm>
          <a:off x="5079180" y="659064"/>
          <a:ext cx="1259396" cy="12593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589C6-5B4F-4B2B-836B-EB9C9C593BD1}">
      <dsp:nvSpPr>
        <dsp:cNvPr id="0" name=""/>
        <dsp:cNvSpPr/>
      </dsp:nvSpPr>
      <dsp:spPr>
        <a:xfrm>
          <a:off x="5343653" y="923537"/>
          <a:ext cx="730450" cy="7304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3CF6F0-FEB3-46E6-B931-F0321ED693FE}">
      <dsp:nvSpPr>
        <dsp:cNvPr id="0" name=""/>
        <dsp:cNvSpPr/>
      </dsp:nvSpPr>
      <dsp:spPr>
        <a:xfrm>
          <a:off x="6608447" y="659064"/>
          <a:ext cx="2968578" cy="125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i="1" kern="1200" dirty="0">
              <a:solidFill>
                <a:schemeClr val="tx1"/>
              </a:solidFill>
            </a:rPr>
            <a:t>as early as the second or fourth year after vaccination suggests a direct accelerating action of the vaccine </a:t>
          </a:r>
          <a:endParaRPr lang="en-US" sz="2000" b="1" kern="1200" dirty="0">
            <a:solidFill>
              <a:schemeClr val="tx1"/>
            </a:solidFill>
          </a:endParaRPr>
        </a:p>
      </dsp:txBody>
      <dsp:txXfrm>
        <a:off x="6608447" y="659064"/>
        <a:ext cx="2968578" cy="1259396"/>
      </dsp:txXfrm>
    </dsp:sp>
    <dsp:sp modelId="{D7BB9C05-04E1-4403-AE6D-76343E069D3F}">
      <dsp:nvSpPr>
        <dsp:cNvPr id="0" name=""/>
        <dsp:cNvSpPr/>
      </dsp:nvSpPr>
      <dsp:spPr>
        <a:xfrm>
          <a:off x="64081" y="2704337"/>
          <a:ext cx="1259396" cy="12593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84AB0-A673-4E73-BCAD-4DACE764CDE7}">
      <dsp:nvSpPr>
        <dsp:cNvPr id="0" name=""/>
        <dsp:cNvSpPr/>
      </dsp:nvSpPr>
      <dsp:spPr>
        <a:xfrm>
          <a:off x="328554" y="2968810"/>
          <a:ext cx="730450" cy="7304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C8261B-5AE1-44BA-840C-6CB00E00C988}">
      <dsp:nvSpPr>
        <dsp:cNvPr id="0" name=""/>
        <dsp:cNvSpPr/>
      </dsp:nvSpPr>
      <dsp:spPr>
        <a:xfrm>
          <a:off x="1593349" y="2704337"/>
          <a:ext cx="2968578" cy="125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i="1" kern="1200" dirty="0"/>
            <a:t>which may behave as a facilitator of cervical cancer, whose natural evolution requires 10 to 20 years rather. </a:t>
          </a:r>
          <a:endParaRPr lang="en-US" sz="2000" kern="1200" dirty="0"/>
        </a:p>
      </dsp:txBody>
      <dsp:txXfrm>
        <a:off x="1593349" y="2704337"/>
        <a:ext cx="2968578" cy="1259396"/>
      </dsp:txXfrm>
    </dsp:sp>
    <dsp:sp modelId="{3E9B5249-11AA-41F5-B9B2-1A50401FBD28}">
      <dsp:nvSpPr>
        <dsp:cNvPr id="0" name=""/>
        <dsp:cNvSpPr/>
      </dsp:nvSpPr>
      <dsp:spPr>
        <a:xfrm>
          <a:off x="5089016" y="2674842"/>
          <a:ext cx="1259396" cy="12593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62AAF-8969-4933-8116-63888DE5B1C5}">
      <dsp:nvSpPr>
        <dsp:cNvPr id="0" name=""/>
        <dsp:cNvSpPr/>
      </dsp:nvSpPr>
      <dsp:spPr>
        <a:xfrm>
          <a:off x="5343653" y="2968810"/>
          <a:ext cx="730450" cy="7304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EB69B3-93C1-4C1E-A320-7ACCCEA2544A}">
      <dsp:nvSpPr>
        <dsp:cNvPr id="0" name=""/>
        <dsp:cNvSpPr/>
      </dsp:nvSpPr>
      <dsp:spPr>
        <a:xfrm>
          <a:off x="6608447" y="2704337"/>
          <a:ext cx="2968578" cy="125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i="1" kern="1200" dirty="0"/>
            <a:t>The credibility of a direct facilitator effect of the vaccine on cervical cancer is strengthened by analogy with anti hepatitis B vaccination</a:t>
          </a:r>
          <a:endParaRPr lang="en-US" sz="2000" b="1" kern="1200" dirty="0"/>
        </a:p>
      </dsp:txBody>
      <dsp:txXfrm>
        <a:off x="6608447" y="2704337"/>
        <a:ext cx="2968578" cy="12593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2727F-E3AF-4104-9C9C-AB35D21492FB}" type="datetimeFigureOut">
              <a:rPr lang="fr-FR" smtClean="0"/>
              <a:t>20/05/2019</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93B5A-5170-4DD6-A55C-9915775AA175}" type="slidenum">
              <a:rPr lang="fr-FR" smtClean="0"/>
              <a:t>‹N°›</a:t>
            </a:fld>
            <a:endParaRPr lang="fr-FR" dirty="0"/>
          </a:p>
        </p:txBody>
      </p:sp>
    </p:spTree>
    <p:extLst>
      <p:ext uri="{BB962C8B-B14F-4D97-AF65-F5344CB8AC3E}">
        <p14:creationId xmlns:p14="http://schemas.microsoft.com/office/powerpoint/2010/main" val="176307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a:t>
            </a:fld>
            <a:endParaRPr lang="fr-FR" dirty="0"/>
          </a:p>
        </p:txBody>
      </p:sp>
    </p:spTree>
    <p:extLst>
      <p:ext uri="{BB962C8B-B14F-4D97-AF65-F5344CB8AC3E}">
        <p14:creationId xmlns:p14="http://schemas.microsoft.com/office/powerpoint/2010/main" val="3831935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13</a:t>
            </a:fld>
            <a:endParaRPr lang="fr-FR"/>
          </a:p>
        </p:txBody>
      </p:sp>
    </p:spTree>
    <p:extLst>
      <p:ext uri="{BB962C8B-B14F-4D97-AF65-F5344CB8AC3E}">
        <p14:creationId xmlns:p14="http://schemas.microsoft.com/office/powerpoint/2010/main" val="179706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14</a:t>
            </a:fld>
            <a:endParaRPr lang="fr-FR"/>
          </a:p>
        </p:txBody>
      </p:sp>
    </p:spTree>
    <p:extLst>
      <p:ext uri="{BB962C8B-B14F-4D97-AF65-F5344CB8AC3E}">
        <p14:creationId xmlns:p14="http://schemas.microsoft.com/office/powerpoint/2010/main" val="3341011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15</a:t>
            </a:fld>
            <a:endParaRPr lang="fr-FR"/>
          </a:p>
        </p:txBody>
      </p:sp>
    </p:spTree>
    <p:extLst>
      <p:ext uri="{BB962C8B-B14F-4D97-AF65-F5344CB8AC3E}">
        <p14:creationId xmlns:p14="http://schemas.microsoft.com/office/powerpoint/2010/main" val="408182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16</a:t>
            </a:fld>
            <a:endParaRPr lang="fr-FR" dirty="0"/>
          </a:p>
        </p:txBody>
      </p:sp>
    </p:spTree>
    <p:extLst>
      <p:ext uri="{BB962C8B-B14F-4D97-AF65-F5344CB8AC3E}">
        <p14:creationId xmlns:p14="http://schemas.microsoft.com/office/powerpoint/2010/main" val="246411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17</a:t>
            </a:fld>
            <a:endParaRPr lang="fr-FR" dirty="0"/>
          </a:p>
        </p:txBody>
      </p:sp>
    </p:spTree>
    <p:extLst>
      <p:ext uri="{BB962C8B-B14F-4D97-AF65-F5344CB8AC3E}">
        <p14:creationId xmlns:p14="http://schemas.microsoft.com/office/powerpoint/2010/main" val="379918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18</a:t>
            </a:fld>
            <a:endParaRPr lang="fr-FR"/>
          </a:p>
        </p:txBody>
      </p:sp>
    </p:spTree>
    <p:extLst>
      <p:ext uri="{BB962C8B-B14F-4D97-AF65-F5344CB8AC3E}">
        <p14:creationId xmlns:p14="http://schemas.microsoft.com/office/powerpoint/2010/main" val="95892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19</a:t>
            </a:fld>
            <a:endParaRPr lang="fr-FR"/>
          </a:p>
        </p:txBody>
      </p:sp>
    </p:spTree>
    <p:extLst>
      <p:ext uri="{BB962C8B-B14F-4D97-AF65-F5344CB8AC3E}">
        <p14:creationId xmlns:p14="http://schemas.microsoft.com/office/powerpoint/2010/main" val="96586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20</a:t>
            </a:fld>
            <a:endParaRPr lang="fr-FR"/>
          </a:p>
        </p:txBody>
      </p:sp>
    </p:spTree>
    <p:extLst>
      <p:ext uri="{BB962C8B-B14F-4D97-AF65-F5344CB8AC3E}">
        <p14:creationId xmlns:p14="http://schemas.microsoft.com/office/powerpoint/2010/main" val="690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A93B5A-5170-4DD6-A55C-9915775AA175}" type="slidenum">
              <a:rPr lang="fr-FR" smtClean="0"/>
              <a:t>21</a:t>
            </a:fld>
            <a:endParaRPr lang="fr-FR"/>
          </a:p>
        </p:txBody>
      </p:sp>
    </p:spTree>
    <p:extLst>
      <p:ext uri="{BB962C8B-B14F-4D97-AF65-F5344CB8AC3E}">
        <p14:creationId xmlns:p14="http://schemas.microsoft.com/office/powerpoint/2010/main" val="289904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A93B5A-5170-4DD6-A55C-9915775AA175}" type="slidenum">
              <a:rPr lang="fr-FR" smtClean="0"/>
              <a:t>22</a:t>
            </a:fld>
            <a:endParaRPr lang="fr-FR"/>
          </a:p>
        </p:txBody>
      </p:sp>
    </p:spTree>
    <p:extLst>
      <p:ext uri="{BB962C8B-B14F-4D97-AF65-F5344CB8AC3E}">
        <p14:creationId xmlns:p14="http://schemas.microsoft.com/office/powerpoint/2010/main" val="54479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32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A93B5A-5170-4DD6-A55C-9915775AA175}" type="slidenum">
              <a:rPr lang="fr-FR" smtClean="0"/>
              <a:t>23</a:t>
            </a:fld>
            <a:endParaRPr lang="fr-FR"/>
          </a:p>
        </p:txBody>
      </p:sp>
    </p:spTree>
    <p:extLst>
      <p:ext uri="{BB962C8B-B14F-4D97-AF65-F5344CB8AC3E}">
        <p14:creationId xmlns:p14="http://schemas.microsoft.com/office/powerpoint/2010/main" val="406195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24</a:t>
            </a:fld>
            <a:endParaRPr lang="fr-FR"/>
          </a:p>
        </p:txBody>
      </p:sp>
    </p:spTree>
    <p:extLst>
      <p:ext uri="{BB962C8B-B14F-4D97-AF65-F5344CB8AC3E}">
        <p14:creationId xmlns:p14="http://schemas.microsoft.com/office/powerpoint/2010/main" val="3467322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790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26</a:t>
            </a:fld>
            <a:endParaRPr lang="fr-FR"/>
          </a:p>
        </p:txBody>
      </p:sp>
    </p:spTree>
    <p:extLst>
      <p:ext uri="{BB962C8B-B14F-4D97-AF65-F5344CB8AC3E}">
        <p14:creationId xmlns:p14="http://schemas.microsoft.com/office/powerpoint/2010/main" val="2641601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28</a:t>
            </a:fld>
            <a:endParaRPr lang="fr-FR"/>
          </a:p>
        </p:txBody>
      </p:sp>
    </p:spTree>
    <p:extLst>
      <p:ext uri="{BB962C8B-B14F-4D97-AF65-F5344CB8AC3E}">
        <p14:creationId xmlns:p14="http://schemas.microsoft.com/office/powerpoint/2010/main" val="1556908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29</a:t>
            </a:fld>
            <a:endParaRPr lang="fr-FR"/>
          </a:p>
        </p:txBody>
      </p:sp>
    </p:spTree>
    <p:extLst>
      <p:ext uri="{BB962C8B-B14F-4D97-AF65-F5344CB8AC3E}">
        <p14:creationId xmlns:p14="http://schemas.microsoft.com/office/powerpoint/2010/main" val="3474082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30</a:t>
            </a:fld>
            <a:endParaRPr lang="fr-FR"/>
          </a:p>
        </p:txBody>
      </p:sp>
    </p:spTree>
    <p:extLst>
      <p:ext uri="{BB962C8B-B14F-4D97-AF65-F5344CB8AC3E}">
        <p14:creationId xmlns:p14="http://schemas.microsoft.com/office/powerpoint/2010/main" val="771937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31</a:t>
            </a:fld>
            <a:endParaRPr lang="fr-FR"/>
          </a:p>
        </p:txBody>
      </p:sp>
    </p:spTree>
    <p:extLst>
      <p:ext uri="{BB962C8B-B14F-4D97-AF65-F5344CB8AC3E}">
        <p14:creationId xmlns:p14="http://schemas.microsoft.com/office/powerpoint/2010/main" val="2484590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32</a:t>
            </a:fld>
            <a:endParaRPr lang="fr-FR"/>
          </a:p>
        </p:txBody>
      </p:sp>
    </p:spTree>
    <p:extLst>
      <p:ext uri="{BB962C8B-B14F-4D97-AF65-F5344CB8AC3E}">
        <p14:creationId xmlns:p14="http://schemas.microsoft.com/office/powerpoint/2010/main" val="256141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93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33</a:t>
            </a:fld>
            <a:endParaRPr lang="fr-FR"/>
          </a:p>
        </p:txBody>
      </p:sp>
    </p:spTree>
    <p:extLst>
      <p:ext uri="{BB962C8B-B14F-4D97-AF65-F5344CB8AC3E}">
        <p14:creationId xmlns:p14="http://schemas.microsoft.com/office/powerpoint/2010/main" val="3526683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097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37</a:t>
            </a:fld>
            <a:endParaRPr lang="fr-FR"/>
          </a:p>
        </p:txBody>
      </p:sp>
    </p:spTree>
    <p:extLst>
      <p:ext uri="{BB962C8B-B14F-4D97-AF65-F5344CB8AC3E}">
        <p14:creationId xmlns:p14="http://schemas.microsoft.com/office/powerpoint/2010/main" val="3947606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38</a:t>
            </a:fld>
            <a:endParaRPr lang="fr-FR"/>
          </a:p>
        </p:txBody>
      </p:sp>
    </p:spTree>
    <p:extLst>
      <p:ext uri="{BB962C8B-B14F-4D97-AF65-F5344CB8AC3E}">
        <p14:creationId xmlns:p14="http://schemas.microsoft.com/office/powerpoint/2010/main" val="675822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16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4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55</a:t>
            </a:fld>
            <a:endParaRPr lang="fr-FR"/>
          </a:p>
        </p:txBody>
      </p:sp>
    </p:spTree>
    <p:extLst>
      <p:ext uri="{BB962C8B-B14F-4D97-AF65-F5344CB8AC3E}">
        <p14:creationId xmlns:p14="http://schemas.microsoft.com/office/powerpoint/2010/main" val="3360806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58</a:t>
            </a:fld>
            <a:endParaRPr lang="fr-FR" dirty="0"/>
          </a:p>
        </p:txBody>
      </p:sp>
    </p:spTree>
    <p:extLst>
      <p:ext uri="{BB962C8B-B14F-4D97-AF65-F5344CB8AC3E}">
        <p14:creationId xmlns:p14="http://schemas.microsoft.com/office/powerpoint/2010/main" val="410130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4420EA-383C-44C1-B2CE-659A3C19A7F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04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4420EA-383C-44C1-B2CE-659A3C19A7F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01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9</a:t>
            </a:fld>
            <a:endParaRPr lang="fr-FR" dirty="0"/>
          </a:p>
        </p:txBody>
      </p:sp>
    </p:spTree>
    <p:extLst>
      <p:ext uri="{BB962C8B-B14F-4D97-AF65-F5344CB8AC3E}">
        <p14:creationId xmlns:p14="http://schemas.microsoft.com/office/powerpoint/2010/main" val="197466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10</a:t>
            </a:fld>
            <a:endParaRPr lang="fr-FR" dirty="0"/>
          </a:p>
        </p:txBody>
      </p:sp>
    </p:spTree>
    <p:extLst>
      <p:ext uri="{BB962C8B-B14F-4D97-AF65-F5344CB8AC3E}">
        <p14:creationId xmlns:p14="http://schemas.microsoft.com/office/powerpoint/2010/main" val="311516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11</a:t>
            </a:fld>
            <a:endParaRPr lang="fr-FR" dirty="0"/>
          </a:p>
        </p:txBody>
      </p:sp>
    </p:spTree>
    <p:extLst>
      <p:ext uri="{BB962C8B-B14F-4D97-AF65-F5344CB8AC3E}">
        <p14:creationId xmlns:p14="http://schemas.microsoft.com/office/powerpoint/2010/main" val="83676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12</a:t>
            </a:fld>
            <a:endParaRPr lang="fr-FR" dirty="0"/>
          </a:p>
        </p:txBody>
      </p:sp>
    </p:spTree>
    <p:extLst>
      <p:ext uri="{BB962C8B-B14F-4D97-AF65-F5344CB8AC3E}">
        <p14:creationId xmlns:p14="http://schemas.microsoft.com/office/powerpoint/2010/main" val="153322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397024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1654747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004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2030641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099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789820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173852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234490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22625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37932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354571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18427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154442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235112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5275F72-70DD-4F3D-B77A-73A4A9423E18}" type="datetimeFigureOut">
              <a:rPr lang="fr-FR" smtClean="0"/>
              <a:t>20/05/2019</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E263271-EB3E-4D55-AD8A-26139902FCFC}" type="slidenum">
              <a:rPr lang="fr-FR" smtClean="0"/>
              <a:t>‹N°›</a:t>
            </a:fld>
            <a:endParaRPr lang="fr-FR" dirty="0"/>
          </a:p>
        </p:txBody>
      </p:sp>
    </p:spTree>
    <p:extLst>
      <p:ext uri="{BB962C8B-B14F-4D97-AF65-F5344CB8AC3E}">
        <p14:creationId xmlns:p14="http://schemas.microsoft.com/office/powerpoint/2010/main" val="288611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8E263271-EB3E-4D55-AD8A-26139902FCFC}" type="slidenum">
              <a:rPr lang="fr-FR" smtClean="0"/>
              <a:t>‹N°›</a:t>
            </a:fld>
            <a:endParaRPr lang="fr-FR" dirty="0"/>
          </a:p>
        </p:txBody>
      </p:sp>
      <p:sp>
        <p:nvSpPr>
          <p:cNvPr id="5" name="Date Placeholder 4"/>
          <p:cNvSpPr>
            <a:spLocks noGrp="1"/>
          </p:cNvSpPr>
          <p:nvPr>
            <p:ph type="dt" sz="half" idx="10"/>
          </p:nvPr>
        </p:nvSpPr>
        <p:spPr/>
        <p:txBody>
          <a:bodyPr/>
          <a:lstStyle/>
          <a:p>
            <a:fld id="{25275F72-70DD-4F3D-B77A-73A4A9423E18}" type="datetimeFigureOut">
              <a:rPr lang="fr-FR" smtClean="0"/>
              <a:t>20/05/2019</a:t>
            </a:fld>
            <a:endParaRPr lang="fr-FR" dirty="0"/>
          </a:p>
        </p:txBody>
      </p:sp>
    </p:spTree>
    <p:extLst>
      <p:ext uri="{BB962C8B-B14F-4D97-AF65-F5344CB8AC3E}">
        <p14:creationId xmlns:p14="http://schemas.microsoft.com/office/powerpoint/2010/main" val="43528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275F72-70DD-4F3D-B77A-73A4A9423E18}" type="datetimeFigureOut">
              <a:rPr lang="fr-FR" smtClean="0"/>
              <a:t>20/05/2019</a:t>
            </a:fld>
            <a:endParaRPr lang="fr-FR"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263271-EB3E-4D55-AD8A-26139902FCFC}" type="slidenum">
              <a:rPr lang="fr-FR" smtClean="0"/>
              <a:t>‹N°›</a:t>
            </a:fld>
            <a:endParaRPr lang="fr-FR" dirty="0"/>
          </a:p>
        </p:txBody>
      </p:sp>
    </p:spTree>
    <p:extLst>
      <p:ext uri="{BB962C8B-B14F-4D97-AF65-F5344CB8AC3E}">
        <p14:creationId xmlns:p14="http://schemas.microsoft.com/office/powerpoint/2010/main" val="239190147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cole.delepine@bbox.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linguee.fr/anglais-francais/traduction/statistical.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linguee.fr/anglais-francais/traduction/analysi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B9DF4-9EBF-499F-9F4A-41967CA649E2}"/>
              </a:ext>
            </a:extLst>
          </p:cNvPr>
          <p:cNvSpPr>
            <a:spLocks noGrp="1"/>
          </p:cNvSpPr>
          <p:nvPr>
            <p:ph type="title"/>
          </p:nvPr>
        </p:nvSpPr>
        <p:spPr>
          <a:xfrm>
            <a:off x="417804" y="625244"/>
            <a:ext cx="8968216" cy="2088137"/>
          </a:xfrm>
        </p:spPr>
        <p:txBody>
          <a:bodyPr>
            <a:normAutofit fontScale="90000"/>
          </a:bodyPr>
          <a:lstStyle/>
          <a:p>
            <a:pPr algn="ctr"/>
            <a:r>
              <a:rPr lang="en-US" sz="4400" b="1" i="1" dirty="0">
                <a:solidFill>
                  <a:schemeClr val="tx2"/>
                </a:solidFill>
              </a:rPr>
              <a:t>Paradoxical oncologic results of Gardasil in real life. </a:t>
            </a:r>
            <a:br>
              <a:rPr lang="en-US" sz="4400" b="1" i="1" dirty="0">
                <a:solidFill>
                  <a:schemeClr val="tx2"/>
                </a:solidFill>
              </a:rPr>
            </a:br>
            <a:r>
              <a:rPr lang="en-US" sz="4400" b="1" i="1" dirty="0">
                <a:solidFill>
                  <a:schemeClr val="tx2"/>
                </a:solidFill>
              </a:rPr>
              <a:t>A cancer registers study</a:t>
            </a:r>
          </a:p>
        </p:txBody>
      </p:sp>
      <p:sp>
        <p:nvSpPr>
          <p:cNvPr id="3" name="Espace réservé du contenu 2">
            <a:extLst>
              <a:ext uri="{FF2B5EF4-FFF2-40B4-BE49-F238E27FC236}">
                <a16:creationId xmlns:a16="http://schemas.microsoft.com/office/drawing/2014/main" id="{F8538C60-646E-45C1-961E-126951F215F4}"/>
              </a:ext>
            </a:extLst>
          </p:cNvPr>
          <p:cNvSpPr>
            <a:spLocks noGrp="1"/>
          </p:cNvSpPr>
          <p:nvPr>
            <p:ph idx="1"/>
          </p:nvPr>
        </p:nvSpPr>
        <p:spPr>
          <a:xfrm>
            <a:off x="3849367" y="3437144"/>
            <a:ext cx="5118848" cy="2088137"/>
          </a:xfrm>
        </p:spPr>
        <p:txBody>
          <a:bodyPr>
            <a:normAutofit fontScale="77500" lnSpcReduction="20000"/>
          </a:bodyPr>
          <a:lstStyle/>
          <a:p>
            <a:pPr marL="0" indent="0" algn="ctr">
              <a:buNone/>
            </a:pPr>
            <a:r>
              <a:rPr lang="fr-FR" sz="2800" dirty="0">
                <a:solidFill>
                  <a:schemeClr val="tx1"/>
                </a:solidFill>
              </a:rPr>
              <a:t>		Dr G Delépine surgeon </a:t>
            </a:r>
            <a:r>
              <a:rPr lang="en-US" sz="2800" dirty="0">
                <a:solidFill>
                  <a:schemeClr val="tx1"/>
                </a:solidFill>
              </a:rPr>
              <a:t>oncologist</a:t>
            </a:r>
            <a:r>
              <a:rPr lang="fr-FR" sz="2800" dirty="0">
                <a:solidFill>
                  <a:schemeClr val="tx1"/>
                </a:solidFill>
              </a:rPr>
              <a:t> 		 </a:t>
            </a:r>
          </a:p>
          <a:p>
            <a:pPr marL="0" indent="0" algn="ctr">
              <a:buNone/>
            </a:pPr>
            <a:r>
              <a:rPr lang="fr-FR" sz="2800" dirty="0">
                <a:solidFill>
                  <a:schemeClr val="tx1"/>
                </a:solidFill>
              </a:rPr>
              <a:t>N Delépine </a:t>
            </a:r>
            <a:r>
              <a:rPr lang="en-US" sz="2800" dirty="0">
                <a:solidFill>
                  <a:schemeClr val="tx1"/>
                </a:solidFill>
              </a:rPr>
              <a:t>pediatrician</a:t>
            </a:r>
            <a:r>
              <a:rPr lang="fr-FR" sz="2800" dirty="0">
                <a:solidFill>
                  <a:schemeClr val="tx1"/>
                </a:solidFill>
              </a:rPr>
              <a:t> </a:t>
            </a:r>
            <a:r>
              <a:rPr lang="en-US" sz="2800" dirty="0">
                <a:solidFill>
                  <a:schemeClr val="tx1"/>
                </a:solidFill>
              </a:rPr>
              <a:t>oncologist</a:t>
            </a:r>
          </a:p>
          <a:p>
            <a:pPr marL="0" indent="0" algn="ctr">
              <a:buNone/>
            </a:pPr>
            <a:r>
              <a:rPr lang="fr-FR" sz="2800" dirty="0">
                <a:solidFill>
                  <a:schemeClr val="tx1"/>
                </a:solidFill>
              </a:rPr>
              <a:t>Paris, France </a:t>
            </a:r>
          </a:p>
          <a:p>
            <a:pPr marL="0" indent="0" algn="ctr">
              <a:buNone/>
            </a:pPr>
            <a:r>
              <a:rPr lang="fr-FR" sz="2800" dirty="0">
                <a:solidFill>
                  <a:schemeClr val="tx1"/>
                </a:solidFill>
                <a:hlinkClick r:id="rId3"/>
              </a:rPr>
              <a:t>nicole.delepine@bbox.fr</a:t>
            </a:r>
            <a:r>
              <a:rPr lang="fr-FR" sz="2800" dirty="0">
                <a:solidFill>
                  <a:schemeClr val="tx1"/>
                </a:solidFill>
              </a:rPr>
              <a:t>  </a:t>
            </a:r>
            <a:r>
              <a:rPr lang="fr-FR" sz="2800" dirty="0">
                <a:solidFill>
                  <a:srgbClr val="00B0F0"/>
                </a:solidFill>
              </a:rPr>
              <a:t>gerard.delepine@bbox.fr</a:t>
            </a:r>
          </a:p>
          <a:p>
            <a:pPr marL="0" indent="0" algn="ctr">
              <a:buNone/>
            </a:pPr>
            <a:endParaRPr lang="fr-FR" sz="3200" dirty="0"/>
          </a:p>
        </p:txBody>
      </p:sp>
      <p:sp>
        <p:nvSpPr>
          <p:cNvPr id="5" name="ZoneTexte 4">
            <a:extLst>
              <a:ext uri="{FF2B5EF4-FFF2-40B4-BE49-F238E27FC236}">
                <a16:creationId xmlns:a16="http://schemas.microsoft.com/office/drawing/2014/main" id="{5D5A6A44-23DA-4FF7-A7EF-44AAD0BD4310}"/>
              </a:ext>
            </a:extLst>
          </p:cNvPr>
          <p:cNvSpPr txBox="1"/>
          <p:nvPr/>
        </p:nvSpPr>
        <p:spPr>
          <a:xfrm>
            <a:off x="1133726" y="6238951"/>
            <a:ext cx="7834489" cy="461665"/>
          </a:xfrm>
          <a:prstGeom prst="rect">
            <a:avLst/>
          </a:prstGeom>
          <a:noFill/>
        </p:spPr>
        <p:txBody>
          <a:bodyPr wrap="square" rtlCol="0">
            <a:spAutoFit/>
          </a:bodyPr>
          <a:lstStyle/>
          <a:p>
            <a:pPr algn="ctr"/>
            <a:r>
              <a:rPr lang="en-GB" sz="2400" dirty="0"/>
              <a:t>Authors</a:t>
            </a:r>
            <a:r>
              <a:rPr lang="fr-FR" sz="2400" dirty="0"/>
              <a:t> have no </a:t>
            </a:r>
            <a:r>
              <a:rPr lang="en-US" sz="2400" dirty="0"/>
              <a:t>competing</a:t>
            </a:r>
            <a:r>
              <a:rPr lang="fr-FR" sz="2400" dirty="0"/>
              <a:t> </a:t>
            </a:r>
            <a:r>
              <a:rPr lang="en-US" sz="2400" dirty="0"/>
              <a:t>interest</a:t>
            </a:r>
          </a:p>
        </p:txBody>
      </p:sp>
      <p:pic>
        <p:nvPicPr>
          <p:cNvPr id="4" name="Image 3">
            <a:extLst>
              <a:ext uri="{FF2B5EF4-FFF2-40B4-BE49-F238E27FC236}">
                <a16:creationId xmlns:a16="http://schemas.microsoft.com/office/drawing/2014/main" id="{9B1FE225-603F-49D1-AA30-6C02555AF5D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86020" y="2738670"/>
            <a:ext cx="2805980" cy="2805980"/>
          </a:xfrm>
          <a:prstGeom prst="rect">
            <a:avLst/>
          </a:prstGeom>
        </p:spPr>
      </p:pic>
      <p:pic>
        <p:nvPicPr>
          <p:cNvPr id="7" name="Image 6" descr="Une image contenant ciel, eau, bâtiment, extérieur&#10;&#10;Description générée automatiquement">
            <a:extLst>
              <a:ext uri="{FF2B5EF4-FFF2-40B4-BE49-F238E27FC236}">
                <a16:creationId xmlns:a16="http://schemas.microsoft.com/office/drawing/2014/main" id="{02E4F591-B3E1-45E0-945A-1C9A3A4020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58" y="2800580"/>
            <a:ext cx="3877998" cy="2637502"/>
          </a:xfrm>
          <a:prstGeom prst="rect">
            <a:avLst/>
          </a:prstGeom>
        </p:spPr>
      </p:pic>
    </p:spTree>
    <p:extLst>
      <p:ext uri="{BB962C8B-B14F-4D97-AF65-F5344CB8AC3E}">
        <p14:creationId xmlns:p14="http://schemas.microsoft.com/office/powerpoint/2010/main" val="257873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9875B3D4-9321-4810-92CE-D094335A6A65}"/>
              </a:ext>
            </a:extLst>
          </p:cNvPr>
          <p:cNvSpPr>
            <a:spLocks noGrp="1"/>
          </p:cNvSpPr>
          <p:nvPr>
            <p:ph type="title"/>
          </p:nvPr>
        </p:nvSpPr>
        <p:spPr>
          <a:xfrm>
            <a:off x="715178" y="215489"/>
            <a:ext cx="4203045" cy="905388"/>
          </a:xfrm>
        </p:spPr>
        <p:txBody>
          <a:bodyPr anchor="ctr">
            <a:normAutofit/>
          </a:bodyPr>
          <a:lstStyle/>
          <a:p>
            <a:pPr algn="ctr"/>
            <a:r>
              <a:rPr lang="fr-FR" dirty="0">
                <a:solidFill>
                  <a:schemeClr val="bg1"/>
                </a:solidFill>
              </a:rPr>
              <a:t>Method 1</a:t>
            </a:r>
          </a:p>
        </p:txBody>
      </p:sp>
      <p:sp>
        <p:nvSpPr>
          <p:cNvPr id="3" name="Espace réservé du contenu 2">
            <a:extLst>
              <a:ext uri="{FF2B5EF4-FFF2-40B4-BE49-F238E27FC236}">
                <a16:creationId xmlns:a16="http://schemas.microsoft.com/office/drawing/2014/main" id="{2ADEFC21-0629-4C3D-9A3D-4C9BDBC52EF9}"/>
              </a:ext>
            </a:extLst>
          </p:cNvPr>
          <p:cNvSpPr>
            <a:spLocks noGrp="1"/>
          </p:cNvSpPr>
          <p:nvPr>
            <p:ph idx="1"/>
          </p:nvPr>
        </p:nvSpPr>
        <p:spPr>
          <a:xfrm>
            <a:off x="444652" y="1691129"/>
            <a:ext cx="4203045" cy="4444200"/>
          </a:xfrm>
        </p:spPr>
        <p:txBody>
          <a:bodyPr>
            <a:normAutofit lnSpcReduction="10000"/>
          </a:bodyPr>
          <a:lstStyle/>
          <a:p>
            <a:r>
              <a:rPr lang="en-US" sz="2400" dirty="0">
                <a:solidFill>
                  <a:schemeClr val="bg1"/>
                </a:solidFill>
              </a:rPr>
              <a:t>Collection of </a:t>
            </a:r>
            <a:r>
              <a:rPr lang="en-US" sz="2400" b="1" dirty="0">
                <a:solidFill>
                  <a:schemeClr val="bg1"/>
                </a:solidFill>
              </a:rPr>
              <a:t>crude* and standardized** incidence </a:t>
            </a:r>
            <a:r>
              <a:rPr lang="en-US" sz="2400" dirty="0">
                <a:solidFill>
                  <a:schemeClr val="bg1"/>
                </a:solidFill>
              </a:rPr>
              <a:t>of invasive cervix cancer</a:t>
            </a:r>
          </a:p>
          <a:p>
            <a:r>
              <a:rPr lang="en-US" sz="2400" dirty="0">
                <a:solidFill>
                  <a:schemeClr val="bg1"/>
                </a:solidFill>
              </a:rPr>
              <a:t> from oncologic registers </a:t>
            </a:r>
          </a:p>
          <a:p>
            <a:pPr lvl="1"/>
            <a:r>
              <a:rPr lang="en-US" sz="2000" dirty="0">
                <a:solidFill>
                  <a:schemeClr val="bg1"/>
                </a:solidFill>
              </a:rPr>
              <a:t> </a:t>
            </a:r>
            <a:r>
              <a:rPr lang="en-US" sz="2000" i="1" dirty="0">
                <a:solidFill>
                  <a:schemeClr val="bg1"/>
                </a:solidFill>
              </a:rPr>
              <a:t>Australia (Australian Institute of Health and Welfare ACIM )</a:t>
            </a:r>
          </a:p>
          <a:p>
            <a:pPr lvl="1"/>
            <a:r>
              <a:rPr lang="en-US" sz="2000" i="1" dirty="0">
                <a:solidFill>
                  <a:schemeClr val="bg1"/>
                </a:solidFill>
              </a:rPr>
              <a:t>Great Britain (National Office of Statistics and Cancer research UK)</a:t>
            </a:r>
          </a:p>
          <a:p>
            <a:pPr lvl="1"/>
            <a:r>
              <a:rPr lang="en-US" sz="2000" i="1" dirty="0">
                <a:solidFill>
                  <a:schemeClr val="bg1"/>
                </a:solidFill>
              </a:rPr>
              <a:t> Sweden and Norway (</a:t>
            </a:r>
            <a:r>
              <a:rPr lang="en-US" sz="2000" i="1" dirty="0" err="1">
                <a:solidFill>
                  <a:schemeClr val="bg1"/>
                </a:solidFill>
              </a:rPr>
              <a:t>Nordcan</a:t>
            </a:r>
            <a:r>
              <a:rPr lang="en-US" sz="2000" i="1" dirty="0">
                <a:solidFill>
                  <a:schemeClr val="bg1"/>
                </a:solidFill>
              </a:rPr>
              <a:t>) </a:t>
            </a:r>
          </a:p>
        </p:txBody>
      </p:sp>
      <p:pic>
        <p:nvPicPr>
          <p:cNvPr id="5" name="Image 4">
            <a:extLst>
              <a:ext uri="{FF2B5EF4-FFF2-40B4-BE49-F238E27FC236}">
                <a16:creationId xmlns:a16="http://schemas.microsoft.com/office/drawing/2014/main" id="{BF80E9BE-E6B3-4133-BB5A-17DC547F93D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1" y="1514148"/>
            <a:ext cx="5143500" cy="3817188"/>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535393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C1BF52D-4DF1-47B8-8750-DBEC551AB1FE}"/>
              </a:ext>
            </a:extLst>
          </p:cNvPr>
          <p:cNvSpPr>
            <a:spLocks noGrp="1"/>
          </p:cNvSpPr>
          <p:nvPr>
            <p:ph type="title"/>
          </p:nvPr>
        </p:nvSpPr>
        <p:spPr>
          <a:xfrm>
            <a:off x="2684205" y="31078"/>
            <a:ext cx="7000857" cy="614328"/>
          </a:xfrm>
        </p:spPr>
        <p:txBody>
          <a:bodyPr>
            <a:normAutofit fontScale="90000"/>
          </a:bodyPr>
          <a:lstStyle/>
          <a:p>
            <a:r>
              <a:rPr lang="en-US" dirty="0"/>
              <a:t> </a:t>
            </a:r>
            <a:r>
              <a:rPr lang="en-US" dirty="0">
                <a:solidFill>
                  <a:srgbClr val="7030A0"/>
                </a:solidFill>
              </a:rPr>
              <a:t>DEFINITIONS</a:t>
            </a:r>
            <a:br>
              <a:rPr lang="en-US" dirty="0">
                <a:solidFill>
                  <a:srgbClr val="7030A0"/>
                </a:solidFill>
              </a:rPr>
            </a:br>
            <a:endParaRPr lang="en-US" dirty="0">
              <a:solidFill>
                <a:srgbClr val="7030A0"/>
              </a:solidFill>
            </a:endParaRPr>
          </a:p>
        </p:txBody>
      </p:sp>
      <p:sp>
        <p:nvSpPr>
          <p:cNvPr id="6" name="Rectangle 5">
            <a:extLst>
              <a:ext uri="{FF2B5EF4-FFF2-40B4-BE49-F238E27FC236}">
                <a16:creationId xmlns:a16="http://schemas.microsoft.com/office/drawing/2014/main" id="{38ACE66B-AAD7-4CED-9DC5-F66A0101B0A7}"/>
              </a:ext>
            </a:extLst>
          </p:cNvPr>
          <p:cNvSpPr/>
          <p:nvPr/>
        </p:nvSpPr>
        <p:spPr>
          <a:xfrm>
            <a:off x="-228600" y="538021"/>
            <a:ext cx="10553700" cy="6211957"/>
          </a:xfrm>
          <a:prstGeom prst="rect">
            <a:avLst/>
          </a:prstGeom>
        </p:spPr>
        <p:txBody>
          <a:bodyPr wrap="square">
            <a:spAutoFit/>
          </a:bodyPr>
          <a:lstStyle/>
          <a:p>
            <a:pPr lvl="0">
              <a:spcBef>
                <a:spcPts val="1000"/>
              </a:spcBef>
              <a:buClr>
                <a:srgbClr val="90C226"/>
              </a:buClr>
              <a:buSzPct val="80000"/>
            </a:pPr>
            <a:r>
              <a:rPr lang="en-US" sz="2800" dirty="0">
                <a:solidFill>
                  <a:schemeClr val="accent2"/>
                </a:solidFill>
              </a:rPr>
              <a:t>	Crude incidence: </a:t>
            </a:r>
            <a:r>
              <a:rPr lang="en-US" sz="2800" dirty="0"/>
              <a:t>simplest method for comparing cases </a:t>
            </a:r>
          </a:p>
          <a:p>
            <a:pPr marL="800100" lvl="1" indent="-342900">
              <a:spcBef>
                <a:spcPts val="1000"/>
              </a:spcBef>
              <a:buClr>
                <a:srgbClr val="90C226"/>
              </a:buClr>
              <a:buSzPct val="80000"/>
              <a:buFont typeface="Wingdings 3" charset="2"/>
              <a:buChar char=""/>
            </a:pPr>
            <a:r>
              <a:rPr lang="en-US" sz="2000" i="1" dirty="0"/>
              <a:t>For a specific tumor and population, a crude rate is calculated simply by dividing the number of new cancers or cancer deaths observed during a given time period by the corresponding number of person years in the population at risk. For cancer, the result is usually expressed as an annual rate per 100,000 persons at risk.</a:t>
            </a:r>
          </a:p>
          <a:p>
            <a:pPr marL="800100" lvl="1" indent="-342900">
              <a:spcBef>
                <a:spcPts val="1000"/>
              </a:spcBef>
              <a:buClr>
                <a:srgbClr val="90C226"/>
              </a:buClr>
              <a:buSzPct val="80000"/>
              <a:buFont typeface="Wingdings 3" charset="2"/>
              <a:buChar char=""/>
            </a:pPr>
            <a:r>
              <a:rPr lang="en-US" sz="2000" i="1" dirty="0"/>
              <a:t>As cancer is more common in the elderly, crude rates are influenced by the proportions of older people in the population. Crude rate is appropriate to compare a precise age group at different period but comparisons between 2 areas/time periods with different population profiles are misleading</a:t>
            </a:r>
          </a:p>
          <a:p>
            <a:pPr marL="800100" lvl="1" indent="-342900">
              <a:spcBef>
                <a:spcPts val="1000"/>
              </a:spcBef>
              <a:buClr>
                <a:srgbClr val="90C226"/>
              </a:buClr>
              <a:buSzPct val="80000"/>
              <a:buFont typeface="Wingdings 3" charset="2"/>
              <a:buChar char=""/>
            </a:pPr>
            <a:endParaRPr lang="en-US" sz="2000" i="1" dirty="0"/>
          </a:p>
          <a:p>
            <a:pPr lvl="0">
              <a:spcBef>
                <a:spcPts val="1000"/>
              </a:spcBef>
              <a:buClr>
                <a:srgbClr val="90C226"/>
              </a:buClr>
              <a:buSzPct val="80000"/>
            </a:pPr>
            <a:r>
              <a:rPr lang="en-US" sz="2800" dirty="0">
                <a:solidFill>
                  <a:srgbClr val="54A021"/>
                </a:solidFill>
              </a:rPr>
              <a:t>	</a:t>
            </a:r>
            <a:r>
              <a:rPr lang="en-US" sz="2800" dirty="0">
                <a:solidFill>
                  <a:schemeClr val="accent2"/>
                </a:solidFill>
              </a:rPr>
              <a:t>Age-standardized rates (ASR)</a:t>
            </a:r>
            <a:endParaRPr lang="en-US" sz="2000" i="1" dirty="0">
              <a:solidFill>
                <a:prstClr val="black"/>
              </a:solidFill>
            </a:endParaRPr>
          </a:p>
          <a:p>
            <a:pPr marL="800100" lvl="1" indent="-342900">
              <a:spcBef>
                <a:spcPts val="1000"/>
              </a:spcBef>
              <a:buClr>
                <a:srgbClr val="90C226"/>
              </a:buClr>
              <a:buSzPct val="80000"/>
              <a:buFont typeface="Wingdings" panose="05000000000000000000" pitchFamily="2" charset="2"/>
              <a:buChar char="Ø"/>
            </a:pPr>
            <a:r>
              <a:rPr lang="en-US" sz="2000" i="1" dirty="0">
                <a:solidFill>
                  <a:prstClr val="black"/>
                </a:solidFill>
              </a:rPr>
              <a:t>ASR is a summary measure of the rate that a population would have if it had a standard age structure. The ASR is a weighted mean of the age-specific rates; the weights are taken from population distribution of the standard population. The most frequently used standard population is the World Standard Population. It is also expressed per 100000. identify real differences between populations  not linked to </a:t>
            </a:r>
            <a:r>
              <a:rPr lang="en-US" sz="2000" i="1" dirty="0" err="1">
                <a:solidFill>
                  <a:prstClr val="black"/>
                </a:solidFill>
              </a:rPr>
              <a:t>ageASR</a:t>
            </a:r>
            <a:r>
              <a:rPr lang="en-US" sz="2000" i="1" dirty="0">
                <a:solidFill>
                  <a:prstClr val="black"/>
                </a:solidFill>
              </a:rPr>
              <a:t> (age-</a:t>
            </a:r>
            <a:r>
              <a:rPr lang="en-US" sz="2000" i="1" dirty="0" err="1">
                <a:solidFill>
                  <a:prstClr val="black"/>
                </a:solidFill>
              </a:rPr>
              <a:t>standardised</a:t>
            </a:r>
            <a:r>
              <a:rPr lang="en-US" sz="2000" i="1" dirty="0">
                <a:solidFill>
                  <a:prstClr val="black"/>
                </a:solidFill>
              </a:rPr>
              <a:t> rate)</a:t>
            </a:r>
          </a:p>
        </p:txBody>
      </p:sp>
    </p:spTree>
    <p:extLst>
      <p:ext uri="{BB962C8B-B14F-4D97-AF65-F5344CB8AC3E}">
        <p14:creationId xmlns:p14="http://schemas.microsoft.com/office/powerpoint/2010/main" val="413184974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5B3D4-9321-4810-92CE-D094335A6A65}"/>
              </a:ext>
            </a:extLst>
          </p:cNvPr>
          <p:cNvSpPr>
            <a:spLocks noGrp="1"/>
          </p:cNvSpPr>
          <p:nvPr>
            <p:ph type="title"/>
          </p:nvPr>
        </p:nvSpPr>
        <p:spPr>
          <a:xfrm>
            <a:off x="581306" y="156237"/>
            <a:ext cx="2930518" cy="1320800"/>
          </a:xfrm>
        </p:spPr>
        <p:txBody>
          <a:bodyPr anchor="ctr">
            <a:normAutofit/>
          </a:bodyPr>
          <a:lstStyle/>
          <a:p>
            <a:r>
              <a:rPr lang="fr-FR" b="1" i="1" dirty="0">
                <a:solidFill>
                  <a:schemeClr val="tx1"/>
                </a:solidFill>
                <a:latin typeface="Algerian" panose="04020705040A02060702" pitchFamily="82" charset="0"/>
              </a:rPr>
              <a:t>Method 2</a:t>
            </a:r>
          </a:p>
        </p:txBody>
      </p:sp>
      <p:sp>
        <p:nvSpPr>
          <p:cNvPr id="3" name="Espace réservé du contenu 2">
            <a:extLst>
              <a:ext uri="{FF2B5EF4-FFF2-40B4-BE49-F238E27FC236}">
                <a16:creationId xmlns:a16="http://schemas.microsoft.com/office/drawing/2014/main" id="{2ADEFC21-0629-4C3D-9A3D-4C9BDBC52EF9}"/>
              </a:ext>
            </a:extLst>
          </p:cNvPr>
          <p:cNvSpPr>
            <a:spLocks noGrp="1"/>
          </p:cNvSpPr>
          <p:nvPr>
            <p:ph idx="1"/>
          </p:nvPr>
        </p:nvSpPr>
        <p:spPr>
          <a:xfrm>
            <a:off x="30981" y="1573163"/>
            <a:ext cx="3755921" cy="4212562"/>
          </a:xfrm>
        </p:spPr>
        <p:txBody>
          <a:bodyPr>
            <a:normAutofit/>
          </a:bodyPr>
          <a:lstStyle/>
          <a:p>
            <a:r>
              <a:rPr lang="en-US" sz="2800" i="1" dirty="0">
                <a:latin typeface="Abadi" panose="020B0604020202020204" pitchFamily="34" charset="0"/>
              </a:rPr>
              <a:t>Collection of vaccine coverage rate for the different age groups </a:t>
            </a:r>
          </a:p>
          <a:p>
            <a:r>
              <a:rPr lang="en-US" sz="2000" dirty="0">
                <a:latin typeface="Abadi" panose="020B0604020104020204" pitchFamily="34" charset="0"/>
              </a:rPr>
              <a:t>from public health authorities</a:t>
            </a:r>
          </a:p>
          <a:p>
            <a:pPr lvl="1"/>
            <a:r>
              <a:rPr lang="en-US" sz="2000" i="1" dirty="0"/>
              <a:t>-20-24 : higher vaccine coverage</a:t>
            </a:r>
          </a:p>
          <a:p>
            <a:pPr lvl="1"/>
            <a:r>
              <a:rPr lang="en-US" sz="2000" i="1" dirty="0"/>
              <a:t>25-34 : many catch-up vaccinated</a:t>
            </a:r>
          </a:p>
          <a:p>
            <a:pPr lvl="1"/>
            <a:r>
              <a:rPr lang="en-US" sz="2000" i="1" dirty="0"/>
              <a:t>after 50 : unvaccinated</a:t>
            </a:r>
          </a:p>
          <a:p>
            <a:endParaRPr lang="en-US" dirty="0"/>
          </a:p>
        </p:txBody>
      </p:sp>
      <p:pic>
        <p:nvPicPr>
          <p:cNvPr id="13" name="Image 12" descr="Une image contenant capture d’écran&#10;&#10;Description générée automatiquement">
            <a:extLst>
              <a:ext uri="{FF2B5EF4-FFF2-40B4-BE49-F238E27FC236}">
                <a16:creationId xmlns:a16="http://schemas.microsoft.com/office/drawing/2014/main" id="{8E8D2B3C-94F6-4354-A521-85B26DAA5F70}"/>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4010155" y="570271"/>
            <a:ext cx="3291158" cy="2484823"/>
          </a:xfrm>
          <a:prstGeom prst="rect">
            <a:avLst/>
          </a:prstGeom>
        </p:spPr>
      </p:pic>
      <p:pic>
        <p:nvPicPr>
          <p:cNvPr id="5" name="Image 4" descr="Une image contenant capture d’écran, moniteur, mur, intérieur&#10;&#10;Description générée automatiquement">
            <a:extLst>
              <a:ext uri="{FF2B5EF4-FFF2-40B4-BE49-F238E27FC236}">
                <a16:creationId xmlns:a16="http://schemas.microsoft.com/office/drawing/2014/main" id="{32F0EE90-D165-4D55-A9B9-D89B6FF49349}"/>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7747819" y="2282177"/>
            <a:ext cx="2621308" cy="2293645"/>
          </a:xfrm>
          <a:prstGeom prst="rect">
            <a:avLst/>
          </a:prstGeom>
        </p:spPr>
      </p:pic>
      <p:pic>
        <p:nvPicPr>
          <p:cNvPr id="11" name="Image 10">
            <a:extLst>
              <a:ext uri="{FF2B5EF4-FFF2-40B4-BE49-F238E27FC236}">
                <a16:creationId xmlns:a16="http://schemas.microsoft.com/office/drawing/2014/main" id="{1ADED6CB-2F54-4F40-A5E7-D506C38ED83E}"/>
              </a:ext>
            </a:extLst>
          </p:cNvPr>
          <p:cNvPicPr>
            <a:picLocks noChangeAspect="1"/>
          </p:cNvPicPr>
          <p:nvPr/>
        </p:nvPicPr>
        <p:blipFill rotWithShape="1">
          <a:blip r:embed="rId5">
            <a:extLst>
              <a:ext uri="{28A0092B-C50C-407E-A947-70E740481C1C}">
                <a14:useLocalDpi xmlns:a14="http://schemas.microsoft.com/office/drawing/2010/main" val="0"/>
              </a:ext>
            </a:extLst>
          </a:blip>
          <a:srcRect l="4198"/>
          <a:stretch/>
        </p:blipFill>
        <p:spPr>
          <a:xfrm>
            <a:off x="4192616" y="4250551"/>
            <a:ext cx="3555203" cy="2037178"/>
          </a:xfrm>
          <a:prstGeom prst="rect">
            <a:avLst/>
          </a:prstGeom>
        </p:spPr>
      </p:pic>
    </p:spTree>
    <p:extLst>
      <p:ext uri="{BB962C8B-B14F-4D97-AF65-F5344CB8AC3E}">
        <p14:creationId xmlns:p14="http://schemas.microsoft.com/office/powerpoint/2010/main" val="73485193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5B3D4-9321-4810-92CE-D094335A6A65}"/>
              </a:ext>
            </a:extLst>
          </p:cNvPr>
          <p:cNvSpPr>
            <a:spLocks noGrp="1"/>
          </p:cNvSpPr>
          <p:nvPr>
            <p:ph type="title"/>
          </p:nvPr>
        </p:nvSpPr>
        <p:spPr>
          <a:xfrm>
            <a:off x="640010" y="297805"/>
            <a:ext cx="7336066" cy="887105"/>
          </a:xfrm>
        </p:spPr>
        <p:txBody>
          <a:bodyPr>
            <a:normAutofit fontScale="90000"/>
          </a:bodyPr>
          <a:lstStyle/>
          <a:p>
            <a:pPr algn="ctr"/>
            <a:r>
              <a:rPr lang="fr-FR" sz="4400" b="1" i="1" dirty="0">
                <a:solidFill>
                  <a:srgbClr val="7030A0"/>
                </a:solidFill>
              </a:rPr>
              <a:t>Method : </a:t>
            </a:r>
            <a:r>
              <a:rPr lang="fr-FR" sz="4400" b="1" i="1" u="sng" dirty="0" err="1">
                <a:solidFill>
                  <a:srgbClr val="7030A0"/>
                </a:solidFill>
                <a:hlinkClick r:id="rId3">
                  <a:extLst>
                    <a:ext uri="{A12FA001-AC4F-418D-AE19-62706E023703}">
                      <ahyp:hlinkClr xmlns:ahyp="http://schemas.microsoft.com/office/drawing/2018/hyperlinkcolor" val="tx"/>
                    </a:ext>
                  </a:extLst>
                </a:hlinkClick>
              </a:rPr>
              <a:t>statistical</a:t>
            </a:r>
            <a:r>
              <a:rPr lang="fr-FR" sz="4400" b="1" i="1" dirty="0">
                <a:solidFill>
                  <a:srgbClr val="7030A0"/>
                </a:solidFill>
              </a:rPr>
              <a:t> </a:t>
            </a:r>
            <a:r>
              <a:rPr lang="fr-FR" sz="4400" b="1" i="1" dirty="0" err="1">
                <a:solidFill>
                  <a:srgbClr val="7030A0"/>
                </a:solidFill>
                <a:hlinkClick r:id="rId4">
                  <a:extLst>
                    <a:ext uri="{A12FA001-AC4F-418D-AE19-62706E023703}">
                      <ahyp:hlinkClr xmlns:ahyp="http://schemas.microsoft.com/office/drawing/2018/hyperlinkcolor" val="tx"/>
                    </a:ext>
                  </a:extLst>
                </a:hlinkClick>
              </a:rPr>
              <a:t>analysis</a:t>
            </a:r>
            <a:r>
              <a:rPr lang="fr-FR" sz="4400" b="1" i="1" dirty="0">
                <a:solidFill>
                  <a:srgbClr val="7030A0"/>
                </a:solidFill>
              </a:rPr>
              <a:t> </a:t>
            </a:r>
            <a:br>
              <a:rPr lang="fr-FR" b="1" i="1" dirty="0">
                <a:solidFill>
                  <a:srgbClr val="7030A0"/>
                </a:solidFill>
              </a:rPr>
            </a:br>
            <a:endParaRPr lang="fr-FR" b="1" i="1" dirty="0">
              <a:solidFill>
                <a:srgbClr val="7030A0"/>
              </a:solidFill>
            </a:endParaRPr>
          </a:p>
        </p:txBody>
      </p:sp>
      <p:pic>
        <p:nvPicPr>
          <p:cNvPr id="9" name="Image 8" descr="Une image contenant capture d’écran&#10;&#10;Description générée automatiquement">
            <a:extLst>
              <a:ext uri="{FF2B5EF4-FFF2-40B4-BE49-F238E27FC236}">
                <a16:creationId xmlns:a16="http://schemas.microsoft.com/office/drawing/2014/main" id="{0924E848-3EA8-44BC-8375-C6747CA20F3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7883958" y="575149"/>
            <a:ext cx="4552609" cy="5779826"/>
          </a:xfrm>
          <a:prstGeom prst="rect">
            <a:avLst/>
          </a:prstGeom>
        </p:spPr>
      </p:pic>
      <p:sp>
        <p:nvSpPr>
          <p:cNvPr id="10" name="Rectangle 9">
            <a:extLst>
              <a:ext uri="{FF2B5EF4-FFF2-40B4-BE49-F238E27FC236}">
                <a16:creationId xmlns:a16="http://schemas.microsoft.com/office/drawing/2014/main" id="{CDD30936-A4F2-4F57-A62E-6D0FACEDA233}"/>
              </a:ext>
            </a:extLst>
          </p:cNvPr>
          <p:cNvSpPr/>
          <p:nvPr/>
        </p:nvSpPr>
        <p:spPr>
          <a:xfrm>
            <a:off x="148245" y="1715437"/>
            <a:ext cx="7924800" cy="4401205"/>
          </a:xfrm>
          <a:prstGeom prst="rect">
            <a:avLst/>
          </a:prstGeom>
        </p:spPr>
        <p:txBody>
          <a:bodyPr wrap="square">
            <a:spAutoFit/>
          </a:bodyPr>
          <a:lstStyle/>
          <a:p>
            <a:pPr marL="457200" indent="-457200">
              <a:buFont typeface="Wingdings" panose="05000000000000000000" pitchFamily="2" charset="2"/>
              <a:buChar char="Ø"/>
            </a:pPr>
            <a:r>
              <a:rPr lang="en-US" sz="2800" dirty="0">
                <a:solidFill>
                  <a:schemeClr val="accent2"/>
                </a:solidFill>
              </a:rPr>
              <a:t>Statistical analyze of the evolutions and the trends</a:t>
            </a:r>
          </a:p>
          <a:p>
            <a:pPr marL="457200" indent="-457200">
              <a:buFont typeface="Wingdings" panose="05000000000000000000" pitchFamily="2" charset="2"/>
              <a:buChar char="Ø"/>
            </a:pPr>
            <a:r>
              <a:rPr lang="en-US" sz="2800" dirty="0">
                <a:solidFill>
                  <a:schemeClr val="accent2"/>
                </a:solidFill>
              </a:rPr>
              <a:t> in the global populations in these different countries </a:t>
            </a:r>
            <a:r>
              <a:rPr lang="en-US" sz="2800" dirty="0"/>
              <a:t>(on world standardized incidence)</a:t>
            </a:r>
          </a:p>
          <a:p>
            <a:pPr marL="457200" indent="-457200">
              <a:buFont typeface="Wingdings" panose="05000000000000000000" pitchFamily="2" charset="2"/>
              <a:buChar char="Ø"/>
            </a:pPr>
            <a:r>
              <a:rPr lang="en-US" sz="2800" dirty="0"/>
              <a:t>before and after the era of vaccination</a:t>
            </a:r>
          </a:p>
          <a:p>
            <a:endParaRPr lang="en-US" sz="2800" dirty="0"/>
          </a:p>
          <a:p>
            <a:pPr marL="457200" indent="-457200">
              <a:buFont typeface="Wingdings" panose="05000000000000000000" pitchFamily="2" charset="2"/>
              <a:buChar char="Ø"/>
            </a:pPr>
            <a:r>
              <a:rPr lang="en-US" sz="2800" dirty="0"/>
              <a:t>and</a:t>
            </a:r>
            <a:r>
              <a:rPr lang="en-US" sz="2800" b="1" dirty="0"/>
              <a:t> </a:t>
            </a:r>
            <a:r>
              <a:rPr lang="en-US" sz="2800" b="1" dirty="0">
                <a:solidFill>
                  <a:schemeClr val="accent2"/>
                </a:solidFill>
              </a:rPr>
              <a:t>in the different age groups </a:t>
            </a:r>
            <a:r>
              <a:rPr lang="en-US" sz="2800" dirty="0"/>
              <a:t>(on crude incidence of each particular age group)</a:t>
            </a:r>
          </a:p>
          <a:p>
            <a:pPr marL="457200" indent="-457200">
              <a:buFont typeface="Wingdings" panose="05000000000000000000" pitchFamily="2" charset="2"/>
              <a:buChar char="Ø"/>
            </a:pPr>
            <a:r>
              <a:rPr lang="en-US" sz="2800" dirty="0"/>
              <a:t> with </a:t>
            </a:r>
            <a:r>
              <a:rPr lang="en-US" sz="2800" b="1" dirty="0"/>
              <a:t>a </a:t>
            </a:r>
            <a:r>
              <a:rPr lang="en-US" sz="2800" b="1" dirty="0">
                <a:solidFill>
                  <a:schemeClr val="accent2"/>
                </a:solidFill>
              </a:rPr>
              <a:t>particular attention to 20-29 age groups (highest vaccine coverage)</a:t>
            </a:r>
          </a:p>
        </p:txBody>
      </p:sp>
      <p:sp>
        <p:nvSpPr>
          <p:cNvPr id="3" name="Ellipse 2">
            <a:extLst>
              <a:ext uri="{FF2B5EF4-FFF2-40B4-BE49-F238E27FC236}">
                <a16:creationId xmlns:a16="http://schemas.microsoft.com/office/drawing/2014/main" id="{CAB7E507-30CD-4AA4-89AE-F3A14CDD0BB0}"/>
              </a:ext>
            </a:extLst>
          </p:cNvPr>
          <p:cNvSpPr/>
          <p:nvPr/>
        </p:nvSpPr>
        <p:spPr>
          <a:xfrm>
            <a:off x="9693449" y="2606833"/>
            <a:ext cx="1270385" cy="822167"/>
          </a:xfrm>
          <a:prstGeom prst="ellipse">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2152144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5B3D4-9321-4810-92CE-D094335A6A65}"/>
              </a:ext>
            </a:extLst>
          </p:cNvPr>
          <p:cNvSpPr>
            <a:spLocks noGrp="1"/>
          </p:cNvSpPr>
          <p:nvPr>
            <p:ph type="title"/>
          </p:nvPr>
        </p:nvSpPr>
        <p:spPr>
          <a:xfrm>
            <a:off x="100186" y="314301"/>
            <a:ext cx="6041308" cy="701615"/>
          </a:xfrm>
        </p:spPr>
        <p:txBody>
          <a:bodyPr>
            <a:normAutofit fontScale="90000"/>
          </a:bodyPr>
          <a:lstStyle/>
          <a:p>
            <a:pPr algn="ctr"/>
            <a:r>
              <a:rPr lang="fr-FR" b="1" i="1" dirty="0">
                <a:solidFill>
                  <a:srgbClr val="7030A0"/>
                </a:solidFill>
              </a:rPr>
              <a:t>Method : trend affirmation</a:t>
            </a:r>
          </a:p>
        </p:txBody>
      </p:sp>
      <p:sp>
        <p:nvSpPr>
          <p:cNvPr id="10" name="Rectangle 9">
            <a:extLst>
              <a:ext uri="{FF2B5EF4-FFF2-40B4-BE49-F238E27FC236}">
                <a16:creationId xmlns:a16="http://schemas.microsoft.com/office/drawing/2014/main" id="{CDD30936-A4F2-4F57-A62E-6D0FACEDA233}"/>
              </a:ext>
            </a:extLst>
          </p:cNvPr>
          <p:cNvSpPr/>
          <p:nvPr/>
        </p:nvSpPr>
        <p:spPr>
          <a:xfrm>
            <a:off x="322999" y="1711607"/>
            <a:ext cx="5932226" cy="4832092"/>
          </a:xfrm>
          <a:prstGeom prst="rect">
            <a:avLst/>
          </a:prstGeom>
        </p:spPr>
        <p:txBody>
          <a:bodyPr wrap="square">
            <a:spAutoFit/>
          </a:bodyPr>
          <a:lstStyle/>
          <a:p>
            <a:pPr marL="457200" indent="-457200">
              <a:buFont typeface="Wingdings" panose="05000000000000000000" pitchFamily="2" charset="2"/>
              <a:buChar char="Ø"/>
            </a:pPr>
            <a:r>
              <a:rPr lang="en-US" sz="2800" dirty="0">
                <a:solidFill>
                  <a:schemeClr val="tx2"/>
                </a:solidFill>
              </a:rPr>
              <a:t>To test the reality of trends we use </a:t>
            </a:r>
            <a:r>
              <a:rPr lang="en-US" sz="2800" dirty="0">
                <a:solidFill>
                  <a:schemeClr val="accent2"/>
                </a:solidFill>
              </a:rPr>
              <a:t>Pearson's correlation coefficient between years and incidences.</a:t>
            </a:r>
          </a:p>
          <a:p>
            <a:pPr marL="457200" indent="-457200">
              <a:buFont typeface="Wingdings" panose="05000000000000000000" pitchFamily="2" charset="2"/>
              <a:buChar char="Ø"/>
            </a:pPr>
            <a:endParaRPr lang="en-US" sz="2800" dirty="0">
              <a:solidFill>
                <a:schemeClr val="tx2"/>
              </a:solidFill>
              <a:highlight>
                <a:srgbClr val="FFFF00"/>
              </a:highlight>
            </a:endParaRPr>
          </a:p>
          <a:p>
            <a:pPr marL="457200" indent="-457200">
              <a:buFont typeface="Wingdings" panose="05000000000000000000" pitchFamily="2" charset="2"/>
              <a:buChar char="Ø"/>
            </a:pPr>
            <a:r>
              <a:rPr lang="en-US" sz="2800" dirty="0">
                <a:solidFill>
                  <a:schemeClr val="tx2"/>
                </a:solidFill>
              </a:rPr>
              <a:t>As usual we fixed the probability of alpha risk (defined as the risk of rejecting the null hypothesis when in fact it is true) </a:t>
            </a:r>
            <a:r>
              <a:rPr lang="en-US" sz="2800" dirty="0">
                <a:solidFill>
                  <a:schemeClr val="accent2"/>
                </a:solidFill>
              </a:rPr>
              <a:t>p value to 0,05</a:t>
            </a:r>
          </a:p>
          <a:p>
            <a:endParaRPr lang="en-US" sz="2800" dirty="0">
              <a:solidFill>
                <a:schemeClr val="accent2"/>
              </a:solidFill>
            </a:endParaRPr>
          </a:p>
        </p:txBody>
      </p:sp>
      <p:pic>
        <p:nvPicPr>
          <p:cNvPr id="12" name="Image 11">
            <a:extLst>
              <a:ext uri="{FF2B5EF4-FFF2-40B4-BE49-F238E27FC236}">
                <a16:creationId xmlns:a16="http://schemas.microsoft.com/office/drawing/2014/main" id="{3B40F90F-1D5B-4949-97F4-6D4C823550B6}"/>
              </a:ext>
            </a:extLst>
          </p:cNvPr>
          <p:cNvPicPr>
            <a:picLocks noChangeAspect="1"/>
          </p:cNvPicPr>
          <p:nvPr/>
        </p:nvPicPr>
        <p:blipFill rotWithShape="1">
          <a:blip r:embed="rId3"/>
          <a:srcRect l="5178" t="2483" r="9953" b="8342"/>
          <a:stretch/>
        </p:blipFill>
        <p:spPr>
          <a:xfrm>
            <a:off x="6141437" y="-51179"/>
            <a:ext cx="6046014" cy="6960358"/>
          </a:xfrm>
          <a:prstGeom prst="rect">
            <a:avLst/>
          </a:prstGeom>
        </p:spPr>
      </p:pic>
    </p:spTree>
    <p:extLst>
      <p:ext uri="{BB962C8B-B14F-4D97-AF65-F5344CB8AC3E}">
        <p14:creationId xmlns:p14="http://schemas.microsoft.com/office/powerpoint/2010/main" val="313031857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5B3D4-9321-4810-92CE-D094335A6A65}"/>
              </a:ext>
            </a:extLst>
          </p:cNvPr>
          <p:cNvSpPr>
            <a:spLocks noGrp="1"/>
          </p:cNvSpPr>
          <p:nvPr>
            <p:ph type="title"/>
          </p:nvPr>
        </p:nvSpPr>
        <p:spPr>
          <a:xfrm>
            <a:off x="258266" y="314301"/>
            <a:ext cx="6491466" cy="701615"/>
          </a:xfrm>
        </p:spPr>
        <p:txBody>
          <a:bodyPr>
            <a:normAutofit fontScale="90000"/>
          </a:bodyPr>
          <a:lstStyle/>
          <a:p>
            <a:pPr algn="ctr"/>
            <a:r>
              <a:rPr lang="fr-FR" b="1" i="1" dirty="0">
                <a:solidFill>
                  <a:srgbClr val="7030A0"/>
                </a:solidFill>
              </a:rPr>
              <a:t>Method : </a:t>
            </a:r>
            <a:r>
              <a:rPr lang="fr-FR" b="1" i="1" dirty="0" err="1">
                <a:solidFill>
                  <a:srgbClr val="7030A0"/>
                </a:solidFill>
              </a:rPr>
              <a:t>searching</a:t>
            </a:r>
            <a:r>
              <a:rPr lang="fr-FR" b="1" i="1" dirty="0">
                <a:solidFill>
                  <a:srgbClr val="7030A0"/>
                </a:solidFill>
              </a:rPr>
              <a:t> break points</a:t>
            </a:r>
          </a:p>
        </p:txBody>
      </p:sp>
      <p:sp>
        <p:nvSpPr>
          <p:cNvPr id="10" name="Rectangle 9">
            <a:extLst>
              <a:ext uri="{FF2B5EF4-FFF2-40B4-BE49-F238E27FC236}">
                <a16:creationId xmlns:a16="http://schemas.microsoft.com/office/drawing/2014/main" id="{CDD30936-A4F2-4F57-A62E-6D0FACEDA233}"/>
              </a:ext>
            </a:extLst>
          </p:cNvPr>
          <p:cNvSpPr/>
          <p:nvPr/>
        </p:nvSpPr>
        <p:spPr>
          <a:xfrm>
            <a:off x="157343" y="1233720"/>
            <a:ext cx="7164289" cy="4832092"/>
          </a:xfrm>
          <a:prstGeom prst="rect">
            <a:avLst/>
          </a:prstGeom>
        </p:spPr>
        <p:txBody>
          <a:bodyPr wrap="square">
            <a:spAutoFit/>
          </a:bodyPr>
          <a:lstStyle/>
          <a:p>
            <a:pPr marL="457200" indent="-457200">
              <a:buFont typeface="Wingdings" panose="05000000000000000000" pitchFamily="2" charset="2"/>
              <a:buChar char="Ø"/>
            </a:pPr>
            <a:r>
              <a:rPr lang="en-US" sz="2800" dirty="0"/>
              <a:t>To determine the </a:t>
            </a:r>
            <a:r>
              <a:rPr lang="en-US" sz="2800" dirty="0">
                <a:solidFill>
                  <a:schemeClr val="accent2"/>
                </a:solidFill>
              </a:rPr>
              <a:t>eventual year  of significant modification in trends </a:t>
            </a:r>
            <a:r>
              <a:rPr lang="en-US" sz="2800" dirty="0"/>
              <a:t>we watch to </a:t>
            </a:r>
            <a:r>
              <a:rPr lang="en-US" sz="2800" dirty="0">
                <a:solidFill>
                  <a:srgbClr val="FF0000"/>
                </a:solidFill>
              </a:rPr>
              <a:t>break point analysis.</a:t>
            </a:r>
            <a:r>
              <a:rPr lang="en-US" sz="2800" dirty="0"/>
              <a:t> </a:t>
            </a:r>
          </a:p>
          <a:p>
            <a:pPr marL="457200" indent="-457200">
              <a:buFont typeface="Wingdings" panose="05000000000000000000" pitchFamily="2" charset="2"/>
              <a:buChar char="Ø"/>
            </a:pPr>
            <a:r>
              <a:rPr lang="en-US" sz="2800" dirty="0"/>
              <a:t>This method is mostly use in financial reports</a:t>
            </a:r>
          </a:p>
          <a:p>
            <a:pPr marL="457200" indent="-457200">
              <a:buFont typeface="Wingdings" panose="05000000000000000000" pitchFamily="2" charset="2"/>
              <a:buChar char="Ø"/>
            </a:pPr>
            <a:r>
              <a:rPr lang="en-US" sz="2800" dirty="0"/>
              <a:t>The  break-even  point  (BEP)  is, the  point at which a significant change in incidence trends appears</a:t>
            </a:r>
          </a:p>
          <a:p>
            <a:pPr marL="457200" indent="-457200">
              <a:buFont typeface="Wingdings" panose="05000000000000000000" pitchFamily="2" charset="2"/>
              <a:buChar char="Ø"/>
            </a:pPr>
            <a:r>
              <a:rPr lang="en-US" sz="2800" dirty="0"/>
              <a:t>That permit to establish a eventual time correlation between vaccine and incidence increasing</a:t>
            </a:r>
          </a:p>
        </p:txBody>
      </p:sp>
      <p:pic>
        <p:nvPicPr>
          <p:cNvPr id="5" name="Image 4">
            <a:extLst>
              <a:ext uri="{FF2B5EF4-FFF2-40B4-BE49-F238E27FC236}">
                <a16:creationId xmlns:a16="http://schemas.microsoft.com/office/drawing/2014/main" id="{1F27C10A-7B66-49F9-9CBF-56C9AB3D3AFB}"/>
              </a:ext>
            </a:extLst>
          </p:cNvPr>
          <p:cNvPicPr>
            <a:picLocks noChangeAspect="1"/>
          </p:cNvPicPr>
          <p:nvPr/>
        </p:nvPicPr>
        <p:blipFill>
          <a:blip r:embed="rId3"/>
          <a:stretch>
            <a:fillRect/>
          </a:stretch>
        </p:blipFill>
        <p:spPr>
          <a:xfrm>
            <a:off x="7357882" y="-137879"/>
            <a:ext cx="4713025" cy="3534769"/>
          </a:xfrm>
          <a:prstGeom prst="rect">
            <a:avLst/>
          </a:prstGeom>
        </p:spPr>
      </p:pic>
      <p:pic>
        <p:nvPicPr>
          <p:cNvPr id="6" name="Image 5">
            <a:extLst>
              <a:ext uri="{FF2B5EF4-FFF2-40B4-BE49-F238E27FC236}">
                <a16:creationId xmlns:a16="http://schemas.microsoft.com/office/drawing/2014/main" id="{19E94F5E-7875-4E76-85B2-193DF649DB6F}"/>
              </a:ext>
            </a:extLst>
          </p:cNvPr>
          <p:cNvPicPr>
            <a:picLocks noChangeAspect="1"/>
          </p:cNvPicPr>
          <p:nvPr/>
        </p:nvPicPr>
        <p:blipFill>
          <a:blip r:embed="rId4"/>
          <a:stretch>
            <a:fillRect/>
          </a:stretch>
        </p:blipFill>
        <p:spPr>
          <a:xfrm>
            <a:off x="7357882" y="2967247"/>
            <a:ext cx="4676775" cy="3895725"/>
          </a:xfrm>
          <a:prstGeom prst="rect">
            <a:avLst/>
          </a:prstGeom>
        </p:spPr>
      </p:pic>
      <p:pic>
        <p:nvPicPr>
          <p:cNvPr id="8" name="Image 7">
            <a:extLst>
              <a:ext uri="{FF2B5EF4-FFF2-40B4-BE49-F238E27FC236}">
                <a16:creationId xmlns:a16="http://schemas.microsoft.com/office/drawing/2014/main" id="{6264D21C-A785-4A70-8B0F-F87086D6999A}"/>
              </a:ext>
            </a:extLst>
          </p:cNvPr>
          <p:cNvPicPr>
            <a:picLocks noChangeAspect="1"/>
          </p:cNvPicPr>
          <p:nvPr/>
        </p:nvPicPr>
        <p:blipFill>
          <a:blip r:embed="rId5"/>
          <a:stretch>
            <a:fillRect/>
          </a:stretch>
        </p:blipFill>
        <p:spPr>
          <a:xfrm>
            <a:off x="8025446" y="5754541"/>
            <a:ext cx="2773920" cy="493819"/>
          </a:xfrm>
          <a:prstGeom prst="rect">
            <a:avLst/>
          </a:prstGeom>
        </p:spPr>
      </p:pic>
      <p:sp>
        <p:nvSpPr>
          <p:cNvPr id="11" name="ZoneTexte 10">
            <a:extLst>
              <a:ext uri="{FF2B5EF4-FFF2-40B4-BE49-F238E27FC236}">
                <a16:creationId xmlns:a16="http://schemas.microsoft.com/office/drawing/2014/main" id="{5CA4CE23-93D9-45A6-8203-B9781957D909}"/>
              </a:ext>
            </a:extLst>
          </p:cNvPr>
          <p:cNvSpPr txBox="1"/>
          <p:nvPr/>
        </p:nvSpPr>
        <p:spPr>
          <a:xfrm>
            <a:off x="8025446" y="2429301"/>
            <a:ext cx="3725276" cy="369332"/>
          </a:xfrm>
          <a:prstGeom prst="rect">
            <a:avLst/>
          </a:prstGeom>
          <a:noFill/>
        </p:spPr>
        <p:txBody>
          <a:bodyPr wrap="square" rtlCol="0">
            <a:spAutoFit/>
          </a:bodyPr>
          <a:lstStyle/>
          <a:p>
            <a:r>
              <a:rPr lang="fr-FR" dirty="0" err="1">
                <a:solidFill>
                  <a:srgbClr val="FF0000"/>
                </a:solidFill>
              </a:rPr>
              <a:t>Increase</a:t>
            </a:r>
            <a:r>
              <a:rPr lang="fr-FR" dirty="0">
                <a:solidFill>
                  <a:srgbClr val="FF0000"/>
                </a:solidFill>
              </a:rPr>
              <a:t> </a:t>
            </a:r>
            <a:r>
              <a:rPr lang="fr-FR" dirty="0" err="1">
                <a:solidFill>
                  <a:srgbClr val="FF0000"/>
                </a:solidFill>
              </a:rPr>
              <a:t>without</a:t>
            </a:r>
            <a:r>
              <a:rPr lang="fr-FR" dirty="0">
                <a:solidFill>
                  <a:srgbClr val="FF0000"/>
                </a:solidFill>
              </a:rPr>
              <a:t>  break out point</a:t>
            </a:r>
          </a:p>
        </p:txBody>
      </p:sp>
    </p:spTree>
    <p:extLst>
      <p:ext uri="{BB962C8B-B14F-4D97-AF65-F5344CB8AC3E}">
        <p14:creationId xmlns:p14="http://schemas.microsoft.com/office/powerpoint/2010/main" val="205966151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7A68E-8CBA-46A5-BE5B-C6411F9B2177}"/>
              </a:ext>
            </a:extLst>
          </p:cNvPr>
          <p:cNvSpPr>
            <a:spLocks noGrp="1"/>
          </p:cNvSpPr>
          <p:nvPr>
            <p:ph type="title"/>
          </p:nvPr>
        </p:nvSpPr>
        <p:spPr>
          <a:xfrm>
            <a:off x="207034" y="0"/>
            <a:ext cx="9048631" cy="682171"/>
          </a:xfrm>
        </p:spPr>
        <p:txBody>
          <a:bodyPr>
            <a:normAutofit/>
          </a:bodyPr>
          <a:lstStyle/>
          <a:p>
            <a:pPr algn="ctr"/>
            <a:r>
              <a:rPr lang="fr-FR" sz="3200" b="1" i="1" dirty="0" err="1">
                <a:solidFill>
                  <a:schemeClr val="accent2"/>
                </a:solidFill>
                <a:latin typeface="Algerian" panose="04020705040A02060702" pitchFamily="82" charset="0"/>
              </a:rPr>
              <a:t>Results</a:t>
            </a:r>
            <a:r>
              <a:rPr lang="fr-FR" sz="3200" b="1" i="1" dirty="0">
                <a:solidFill>
                  <a:schemeClr val="accent2"/>
                </a:solidFill>
                <a:latin typeface="Algerian" panose="04020705040A02060702" pitchFamily="82" charset="0"/>
              </a:rPr>
              <a:t>: P</a:t>
            </a:r>
            <a:r>
              <a:rPr lang="en-US" sz="3200" b="1" i="1" dirty="0">
                <a:solidFill>
                  <a:schemeClr val="accent2"/>
                </a:solidFill>
                <a:latin typeface="Algerian" panose="04020705040A02060702" pitchFamily="82" charset="0"/>
              </a:rPr>
              <a:t>re vaccination period</a:t>
            </a:r>
            <a:endParaRPr lang="fr-FR" sz="3200" b="1" i="1" dirty="0">
              <a:solidFill>
                <a:schemeClr val="accent2"/>
              </a:solidFill>
              <a:latin typeface="Algerian" panose="04020705040A02060702" pitchFamily="82" charset="0"/>
            </a:endParaRPr>
          </a:p>
        </p:txBody>
      </p:sp>
      <p:sp>
        <p:nvSpPr>
          <p:cNvPr id="3" name="Espace réservé du texte 2">
            <a:extLst>
              <a:ext uri="{FF2B5EF4-FFF2-40B4-BE49-F238E27FC236}">
                <a16:creationId xmlns:a16="http://schemas.microsoft.com/office/drawing/2014/main" id="{81BF83BB-FA9B-452A-9DCA-52CED569CEC0}"/>
              </a:ext>
            </a:extLst>
          </p:cNvPr>
          <p:cNvSpPr>
            <a:spLocks noGrp="1"/>
          </p:cNvSpPr>
          <p:nvPr>
            <p:ph type="body" idx="1"/>
          </p:nvPr>
        </p:nvSpPr>
        <p:spPr>
          <a:xfrm>
            <a:off x="207034" y="661647"/>
            <a:ext cx="10782095" cy="1175903"/>
          </a:xfrm>
        </p:spPr>
        <p:txBody>
          <a:bodyPr>
            <a:normAutofit/>
          </a:bodyPr>
          <a:lstStyle/>
          <a:p>
            <a:r>
              <a:rPr lang="en-US" sz="2800" b="1" dirty="0">
                <a:solidFill>
                  <a:schemeClr val="tx1"/>
                </a:solidFill>
                <a:latin typeface="Abadi" panose="020B0604020104020204" pitchFamily="34" charset="0"/>
              </a:rPr>
              <a:t>During the 1989-2007 period, the incidence of invasive cervical cancer declined in all countries with pap screening </a:t>
            </a:r>
          </a:p>
        </p:txBody>
      </p:sp>
      <p:grpSp>
        <p:nvGrpSpPr>
          <p:cNvPr id="6" name="Groupe 5">
            <a:extLst>
              <a:ext uri="{FF2B5EF4-FFF2-40B4-BE49-F238E27FC236}">
                <a16:creationId xmlns:a16="http://schemas.microsoft.com/office/drawing/2014/main" id="{8BE5A860-81AC-4A85-8D0A-4E2E19728DE5}"/>
              </a:ext>
            </a:extLst>
          </p:cNvPr>
          <p:cNvGrpSpPr/>
          <p:nvPr/>
        </p:nvGrpSpPr>
        <p:grpSpPr>
          <a:xfrm>
            <a:off x="9045902" y="1759057"/>
            <a:ext cx="2690759" cy="4998203"/>
            <a:chOff x="519193" y="1859797"/>
            <a:chExt cx="2690759" cy="4998203"/>
          </a:xfrm>
        </p:grpSpPr>
        <p:pic>
          <p:nvPicPr>
            <p:cNvPr id="4" name="Image 3">
              <a:extLst>
                <a:ext uri="{FF2B5EF4-FFF2-40B4-BE49-F238E27FC236}">
                  <a16:creationId xmlns:a16="http://schemas.microsoft.com/office/drawing/2014/main" id="{A1911872-82BB-4E9E-8573-686ECC68ED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9193" y="1859797"/>
              <a:ext cx="2690759" cy="4998203"/>
            </a:xfrm>
            <a:prstGeom prst="rect">
              <a:avLst/>
            </a:prstGeom>
          </p:spPr>
        </p:pic>
        <p:sp>
          <p:nvSpPr>
            <p:cNvPr id="5" name="ZoneTexte 4">
              <a:extLst>
                <a:ext uri="{FF2B5EF4-FFF2-40B4-BE49-F238E27FC236}">
                  <a16:creationId xmlns:a16="http://schemas.microsoft.com/office/drawing/2014/main" id="{6DE5353B-3542-423B-BB65-7D50C037F5B4}"/>
                </a:ext>
              </a:extLst>
            </p:cNvPr>
            <p:cNvSpPr txBox="1"/>
            <p:nvPr/>
          </p:nvSpPr>
          <p:spPr>
            <a:xfrm>
              <a:off x="780081" y="5284923"/>
              <a:ext cx="1777139" cy="369332"/>
            </a:xfrm>
            <a:prstGeom prst="rect">
              <a:avLst/>
            </a:prstGeom>
            <a:noFill/>
          </p:spPr>
          <p:txBody>
            <a:bodyPr wrap="square" rtlCol="0">
              <a:spAutoFit/>
            </a:bodyPr>
            <a:lstStyle/>
            <a:p>
              <a:r>
                <a:rPr lang="fr-FR" dirty="0"/>
                <a:t>Australia</a:t>
              </a:r>
            </a:p>
          </p:txBody>
        </p:sp>
      </p:grpSp>
      <p:grpSp>
        <p:nvGrpSpPr>
          <p:cNvPr id="9" name="Groupe 8">
            <a:extLst>
              <a:ext uri="{FF2B5EF4-FFF2-40B4-BE49-F238E27FC236}">
                <a16:creationId xmlns:a16="http://schemas.microsoft.com/office/drawing/2014/main" id="{3FF187E3-1EA5-46A3-A2D8-6750601031A1}"/>
              </a:ext>
            </a:extLst>
          </p:cNvPr>
          <p:cNvGrpSpPr/>
          <p:nvPr/>
        </p:nvGrpSpPr>
        <p:grpSpPr>
          <a:xfrm>
            <a:off x="5277" y="1759057"/>
            <a:ext cx="2653488" cy="4998203"/>
            <a:chOff x="3148025" y="1859797"/>
            <a:chExt cx="2690759" cy="4493563"/>
          </a:xfrm>
        </p:grpSpPr>
        <p:pic>
          <p:nvPicPr>
            <p:cNvPr id="7" name="Image 6">
              <a:extLst>
                <a:ext uri="{FF2B5EF4-FFF2-40B4-BE49-F238E27FC236}">
                  <a16:creationId xmlns:a16="http://schemas.microsoft.com/office/drawing/2014/main" id="{C629BDB3-DCE3-4D93-BC1A-61303A8D9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25" y="1859797"/>
              <a:ext cx="2690759" cy="4493563"/>
            </a:xfrm>
            <a:prstGeom prst="rect">
              <a:avLst/>
            </a:prstGeom>
          </p:spPr>
        </p:pic>
        <p:sp>
          <p:nvSpPr>
            <p:cNvPr id="8" name="ZoneTexte 7">
              <a:extLst>
                <a:ext uri="{FF2B5EF4-FFF2-40B4-BE49-F238E27FC236}">
                  <a16:creationId xmlns:a16="http://schemas.microsoft.com/office/drawing/2014/main" id="{BAE792E5-6615-4424-AC04-51E9BD8DA6C1}"/>
                </a:ext>
              </a:extLst>
            </p:cNvPr>
            <p:cNvSpPr txBox="1"/>
            <p:nvPr/>
          </p:nvSpPr>
          <p:spPr>
            <a:xfrm>
              <a:off x="3963489" y="2712863"/>
              <a:ext cx="1875295" cy="369332"/>
            </a:xfrm>
            <a:prstGeom prst="rect">
              <a:avLst/>
            </a:prstGeom>
            <a:noFill/>
          </p:spPr>
          <p:txBody>
            <a:bodyPr wrap="square" rtlCol="0">
              <a:spAutoFit/>
            </a:bodyPr>
            <a:lstStyle/>
            <a:p>
              <a:r>
                <a:rPr lang="fr-FR" dirty="0"/>
                <a:t>United Kingdom</a:t>
              </a:r>
            </a:p>
          </p:txBody>
        </p:sp>
      </p:grpSp>
      <p:grpSp>
        <p:nvGrpSpPr>
          <p:cNvPr id="12" name="Groupe 11">
            <a:extLst>
              <a:ext uri="{FF2B5EF4-FFF2-40B4-BE49-F238E27FC236}">
                <a16:creationId xmlns:a16="http://schemas.microsoft.com/office/drawing/2014/main" id="{DC05E931-9DA5-415D-B80E-416A1EEB5483}"/>
              </a:ext>
            </a:extLst>
          </p:cNvPr>
          <p:cNvGrpSpPr/>
          <p:nvPr/>
        </p:nvGrpSpPr>
        <p:grpSpPr>
          <a:xfrm>
            <a:off x="2829189" y="1759057"/>
            <a:ext cx="2954990" cy="4737007"/>
            <a:chOff x="6390488" y="1859797"/>
            <a:chExt cx="2954990" cy="4796725"/>
          </a:xfrm>
        </p:grpSpPr>
        <p:pic>
          <p:nvPicPr>
            <p:cNvPr id="10" name="Image 9">
              <a:extLst>
                <a:ext uri="{FF2B5EF4-FFF2-40B4-BE49-F238E27FC236}">
                  <a16:creationId xmlns:a16="http://schemas.microsoft.com/office/drawing/2014/main" id="{C64F8F58-E9EB-4B30-80A4-CE921EF62C8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390488" y="1859797"/>
              <a:ext cx="2954990" cy="4796725"/>
            </a:xfrm>
            <a:prstGeom prst="rect">
              <a:avLst/>
            </a:prstGeom>
          </p:spPr>
        </p:pic>
        <p:sp>
          <p:nvSpPr>
            <p:cNvPr id="11" name="ZoneTexte 10">
              <a:extLst>
                <a:ext uri="{FF2B5EF4-FFF2-40B4-BE49-F238E27FC236}">
                  <a16:creationId xmlns:a16="http://schemas.microsoft.com/office/drawing/2014/main" id="{25F6496E-D332-4343-A027-DA32892A9E74}"/>
                </a:ext>
              </a:extLst>
            </p:cNvPr>
            <p:cNvSpPr txBox="1"/>
            <p:nvPr/>
          </p:nvSpPr>
          <p:spPr>
            <a:xfrm>
              <a:off x="7222875" y="3134599"/>
              <a:ext cx="1580827" cy="369332"/>
            </a:xfrm>
            <a:prstGeom prst="rect">
              <a:avLst/>
            </a:prstGeom>
            <a:noFill/>
          </p:spPr>
          <p:txBody>
            <a:bodyPr wrap="square" rtlCol="0">
              <a:spAutoFit/>
            </a:bodyPr>
            <a:lstStyle/>
            <a:p>
              <a:r>
                <a:rPr lang="fr-FR" dirty="0"/>
                <a:t>Sweden</a:t>
              </a:r>
            </a:p>
          </p:txBody>
        </p:sp>
      </p:grpSp>
      <p:grpSp>
        <p:nvGrpSpPr>
          <p:cNvPr id="15" name="Groupe 14">
            <a:extLst>
              <a:ext uri="{FF2B5EF4-FFF2-40B4-BE49-F238E27FC236}">
                <a16:creationId xmlns:a16="http://schemas.microsoft.com/office/drawing/2014/main" id="{5ED77F94-D133-4457-A9D8-13F0F5F7D27C}"/>
              </a:ext>
            </a:extLst>
          </p:cNvPr>
          <p:cNvGrpSpPr/>
          <p:nvPr/>
        </p:nvGrpSpPr>
        <p:grpSpPr>
          <a:xfrm>
            <a:off x="5961174" y="1634704"/>
            <a:ext cx="2862274" cy="4737006"/>
            <a:chOff x="9022430" y="1859797"/>
            <a:chExt cx="2862274" cy="4493563"/>
          </a:xfrm>
        </p:grpSpPr>
        <p:pic>
          <p:nvPicPr>
            <p:cNvPr id="13" name="Image 12">
              <a:extLst>
                <a:ext uri="{FF2B5EF4-FFF2-40B4-BE49-F238E27FC236}">
                  <a16:creationId xmlns:a16="http://schemas.microsoft.com/office/drawing/2014/main" id="{961A67BB-6191-4BFE-AC3F-15E2663092F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22430" y="1859797"/>
              <a:ext cx="2717702" cy="4493563"/>
            </a:xfrm>
            <a:prstGeom prst="rect">
              <a:avLst/>
            </a:prstGeom>
          </p:spPr>
        </p:pic>
        <p:sp>
          <p:nvSpPr>
            <p:cNvPr id="14" name="ZoneTexte 13">
              <a:extLst>
                <a:ext uri="{FF2B5EF4-FFF2-40B4-BE49-F238E27FC236}">
                  <a16:creationId xmlns:a16="http://schemas.microsoft.com/office/drawing/2014/main" id="{B1E9A7CA-2BE3-472E-9A31-357B2B849D42}"/>
                </a:ext>
              </a:extLst>
            </p:cNvPr>
            <p:cNvSpPr txBox="1"/>
            <p:nvPr/>
          </p:nvSpPr>
          <p:spPr>
            <a:xfrm>
              <a:off x="9564206" y="4274971"/>
              <a:ext cx="2320498" cy="369332"/>
            </a:xfrm>
            <a:prstGeom prst="rect">
              <a:avLst/>
            </a:prstGeom>
            <a:noFill/>
          </p:spPr>
          <p:txBody>
            <a:bodyPr wrap="square" rtlCol="0">
              <a:spAutoFit/>
            </a:bodyPr>
            <a:lstStyle/>
            <a:p>
              <a:r>
                <a:rPr lang="fr-FR" dirty="0"/>
                <a:t>Norway</a:t>
              </a:r>
            </a:p>
          </p:txBody>
        </p:sp>
      </p:grpSp>
      <p:sp>
        <p:nvSpPr>
          <p:cNvPr id="16" name="ZoneTexte 15">
            <a:extLst>
              <a:ext uri="{FF2B5EF4-FFF2-40B4-BE49-F238E27FC236}">
                <a16:creationId xmlns:a16="http://schemas.microsoft.com/office/drawing/2014/main" id="{01CFCBCA-615B-4AA6-8BBB-30B5AB8DEA8A}"/>
              </a:ext>
            </a:extLst>
          </p:cNvPr>
          <p:cNvSpPr txBox="1"/>
          <p:nvPr/>
        </p:nvSpPr>
        <p:spPr>
          <a:xfrm>
            <a:off x="2887800" y="5158662"/>
            <a:ext cx="5103261" cy="954107"/>
          </a:xfrm>
          <a:prstGeom prst="rect">
            <a:avLst/>
          </a:prstGeom>
          <a:solidFill>
            <a:schemeClr val="bg1"/>
          </a:solidFill>
        </p:spPr>
        <p:txBody>
          <a:bodyPr wrap="square" rtlCol="0">
            <a:spAutoFit/>
          </a:bodyPr>
          <a:lstStyle/>
          <a:p>
            <a:pPr algn="ctr"/>
            <a:r>
              <a:rPr lang="fr-FR" sz="2800" dirty="0">
                <a:solidFill>
                  <a:schemeClr val="accent2"/>
                </a:solidFill>
              </a:rPr>
              <a:t>These impressive </a:t>
            </a:r>
            <a:r>
              <a:rPr lang="fr-FR" sz="2800" dirty="0" err="1">
                <a:solidFill>
                  <a:schemeClr val="accent2"/>
                </a:solidFill>
              </a:rPr>
              <a:t>advances</a:t>
            </a:r>
            <a:r>
              <a:rPr lang="fr-FR" sz="2800" dirty="0">
                <a:solidFill>
                  <a:schemeClr val="accent2"/>
                </a:solidFill>
              </a:rPr>
              <a:t>  are due to pap screening</a:t>
            </a:r>
          </a:p>
        </p:txBody>
      </p:sp>
    </p:spTree>
    <p:extLst>
      <p:ext uri="{BB962C8B-B14F-4D97-AF65-F5344CB8AC3E}">
        <p14:creationId xmlns:p14="http://schemas.microsoft.com/office/powerpoint/2010/main" val="362180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77A68E-8CBA-46A5-BE5B-C6411F9B2177}"/>
              </a:ext>
            </a:extLst>
          </p:cNvPr>
          <p:cNvSpPr>
            <a:spLocks noGrp="1"/>
          </p:cNvSpPr>
          <p:nvPr>
            <p:ph type="title"/>
          </p:nvPr>
        </p:nvSpPr>
        <p:spPr>
          <a:xfrm>
            <a:off x="-929927" y="-21487"/>
            <a:ext cx="7502177" cy="682171"/>
          </a:xfrm>
        </p:spPr>
        <p:txBody>
          <a:bodyPr>
            <a:normAutofit fontScale="90000"/>
          </a:bodyPr>
          <a:lstStyle/>
          <a:p>
            <a:pPr algn="ctr"/>
            <a:r>
              <a:rPr lang="fr-FR" dirty="0"/>
              <a:t> </a:t>
            </a:r>
            <a:r>
              <a:rPr lang="fr-FR" b="1" dirty="0">
                <a:solidFill>
                  <a:schemeClr val="tx1"/>
                </a:solidFill>
                <a:latin typeface="Algerian" panose="04020705040A02060702" pitchFamily="82" charset="0"/>
              </a:rPr>
              <a:t>vaccine era  start</a:t>
            </a:r>
          </a:p>
        </p:txBody>
      </p:sp>
      <p:sp>
        <p:nvSpPr>
          <p:cNvPr id="3" name="Espace réservé du texte 2">
            <a:extLst>
              <a:ext uri="{FF2B5EF4-FFF2-40B4-BE49-F238E27FC236}">
                <a16:creationId xmlns:a16="http://schemas.microsoft.com/office/drawing/2014/main" id="{81BF83BB-FA9B-452A-9DCA-52CED569CEC0}"/>
              </a:ext>
            </a:extLst>
          </p:cNvPr>
          <p:cNvSpPr>
            <a:spLocks noGrp="1"/>
          </p:cNvSpPr>
          <p:nvPr>
            <p:ph type="body" idx="1"/>
          </p:nvPr>
        </p:nvSpPr>
        <p:spPr>
          <a:xfrm>
            <a:off x="-114300" y="408214"/>
            <a:ext cx="11609614" cy="6384472"/>
          </a:xfrm>
        </p:spPr>
        <p:txBody>
          <a:bodyPr>
            <a:normAutofit/>
          </a:bodyPr>
          <a:lstStyle/>
          <a:p>
            <a:endParaRPr lang="en-US" sz="2800" dirty="0">
              <a:solidFill>
                <a:schemeClr val="tx1"/>
              </a:solidFill>
            </a:endParaRPr>
          </a:p>
          <a:p>
            <a:pPr marL="1371600" lvl="2" indent="-457200">
              <a:buFont typeface="Wingdings" panose="05000000000000000000" pitchFamily="2" charset="2"/>
              <a:buChar char="Ø"/>
            </a:pPr>
            <a:r>
              <a:rPr lang="en-US" sz="2400" i="1" dirty="0">
                <a:solidFill>
                  <a:schemeClr val="tx1"/>
                </a:solidFill>
              </a:rPr>
              <a:t>2007 Australia</a:t>
            </a:r>
          </a:p>
          <a:p>
            <a:pPr marL="1371600" lvl="2" indent="-457200">
              <a:buFont typeface="Wingdings" panose="05000000000000000000" pitchFamily="2" charset="2"/>
              <a:buChar char="Ø"/>
            </a:pPr>
            <a:r>
              <a:rPr lang="en-US" sz="2400" i="1" dirty="0">
                <a:solidFill>
                  <a:schemeClr val="tx1"/>
                </a:solidFill>
              </a:rPr>
              <a:t> 2008 Great Britain</a:t>
            </a:r>
          </a:p>
          <a:p>
            <a:pPr marL="1371600" lvl="2" indent="-457200">
              <a:buFont typeface="Wingdings" panose="05000000000000000000" pitchFamily="2" charset="2"/>
              <a:buChar char="Ø"/>
            </a:pPr>
            <a:r>
              <a:rPr lang="en-US" sz="2400" i="1" dirty="0">
                <a:solidFill>
                  <a:schemeClr val="tx1"/>
                </a:solidFill>
              </a:rPr>
              <a:t> 2010 Sweden and Norway </a:t>
            </a:r>
          </a:p>
          <a:p>
            <a:pPr marL="1371600" lvl="2" indent="-457200">
              <a:buFont typeface="Wingdings" panose="05000000000000000000" pitchFamily="2" charset="2"/>
              <a:buChar char="Ø"/>
            </a:pPr>
            <a:endParaRPr lang="en-US" sz="2400" dirty="0">
              <a:solidFill>
                <a:schemeClr val="tx1"/>
              </a:solidFill>
            </a:endParaRPr>
          </a:p>
          <a:p>
            <a:pPr marL="971550" lvl="1" indent="-514350">
              <a:buFont typeface="Wingdings" panose="05000000000000000000" pitchFamily="2" charset="2"/>
              <a:buChar char="Ø"/>
            </a:pPr>
            <a:r>
              <a:rPr lang="en-US" sz="2600" b="1" i="1" dirty="0">
                <a:solidFill>
                  <a:schemeClr val="tx1"/>
                </a:solidFill>
                <a:latin typeface="Abadi" panose="020B0604020104020204" pitchFamily="34" charset="0"/>
              </a:rPr>
              <a:t>Since vaccination in all countries with high immunization coverage :</a:t>
            </a:r>
          </a:p>
          <a:p>
            <a:pPr marL="971550" lvl="1" indent="-514350">
              <a:buFont typeface="Wingdings" panose="05000000000000000000" pitchFamily="2" charset="2"/>
              <a:buChar char="Ø"/>
            </a:pPr>
            <a:r>
              <a:rPr lang="en-US" sz="2800" b="1" i="1" dirty="0">
                <a:solidFill>
                  <a:schemeClr val="tx1"/>
                </a:solidFill>
                <a:latin typeface="Abadi" panose="020B0604020104020204" pitchFamily="34" charset="0"/>
              </a:rPr>
              <a:t>follow up  6-7 y</a:t>
            </a:r>
            <a:endParaRPr lang="en-US" sz="2600" b="1" i="1" dirty="0">
              <a:solidFill>
                <a:schemeClr val="tx1"/>
              </a:solidFill>
              <a:latin typeface="Abadi" panose="020B0604020104020204" pitchFamily="34" charset="0"/>
            </a:endParaRPr>
          </a:p>
          <a:p>
            <a:pPr marL="971550" lvl="1" indent="-514350">
              <a:buFont typeface="Wingdings" panose="05000000000000000000" pitchFamily="2" charset="2"/>
              <a:buChar char="Ø"/>
            </a:pPr>
            <a:r>
              <a:rPr lang="en-US" sz="2600" b="1" i="1" dirty="0">
                <a:solidFill>
                  <a:schemeClr val="tx1"/>
                </a:solidFill>
                <a:latin typeface="Abadi" panose="020B0604020104020204" pitchFamily="34" charset="0"/>
              </a:rPr>
              <a:t>cancer  registers &gt;&gt; </a:t>
            </a:r>
            <a:r>
              <a:rPr lang="en-US" sz="3000" b="1" i="1" dirty="0">
                <a:solidFill>
                  <a:schemeClr val="tx1"/>
                </a:solidFill>
                <a:latin typeface="Abadi" panose="020B0604020104020204" pitchFamily="34" charset="0"/>
              </a:rPr>
              <a:t>increase in the incidence of invasive cervical cancer </a:t>
            </a:r>
          </a:p>
          <a:p>
            <a:pPr lvl="1"/>
            <a:r>
              <a:rPr lang="en-US" sz="2600" b="1" i="1" dirty="0">
                <a:solidFill>
                  <a:schemeClr val="tx1"/>
                </a:solidFill>
                <a:latin typeface="Abadi" panose="020B0604020104020204" pitchFamily="34" charset="0"/>
              </a:rPr>
              <a:t> 		appears after the vaccination campaign start</a:t>
            </a:r>
          </a:p>
          <a:p>
            <a:pPr lvl="1"/>
            <a:r>
              <a:rPr lang="en-US" sz="2600" b="1" i="1" dirty="0">
                <a:solidFill>
                  <a:schemeClr val="tx1"/>
                </a:solidFill>
                <a:latin typeface="Abadi" panose="020B0604020104020204" pitchFamily="34" charset="0"/>
              </a:rPr>
              <a:t> 		affects almost exclusively the most vaccinated age groups</a:t>
            </a:r>
            <a:endParaRPr lang="fr-FR" sz="2600" b="1" i="1" dirty="0">
              <a:solidFill>
                <a:schemeClr val="tx1"/>
              </a:solidFill>
              <a:latin typeface="Abadi" panose="020B0604020104020204" pitchFamily="34" charset="0"/>
            </a:endParaRPr>
          </a:p>
        </p:txBody>
      </p:sp>
    </p:spTree>
    <p:extLst>
      <p:ext uri="{BB962C8B-B14F-4D97-AF65-F5344CB8AC3E}">
        <p14:creationId xmlns:p14="http://schemas.microsoft.com/office/powerpoint/2010/main" val="23662473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F286573-F0A4-458C-B123-74AAE19CF778}"/>
              </a:ext>
            </a:extLst>
          </p:cNvPr>
          <p:cNvSpPr>
            <a:spLocks noGrp="1"/>
          </p:cNvSpPr>
          <p:nvPr>
            <p:ph type="title"/>
          </p:nvPr>
        </p:nvSpPr>
        <p:spPr>
          <a:xfrm>
            <a:off x="426970" y="516447"/>
            <a:ext cx="8615083" cy="1026452"/>
          </a:xfrm>
        </p:spPr>
        <p:txBody>
          <a:bodyPr>
            <a:normAutofit/>
          </a:bodyPr>
          <a:lstStyle/>
          <a:p>
            <a:pPr algn="ctr"/>
            <a:r>
              <a:rPr lang="fr-FR" b="1" i="1" dirty="0">
                <a:solidFill>
                  <a:schemeClr val="tx1"/>
                </a:solidFill>
                <a:latin typeface="Algerian" panose="04020705040A02060702" pitchFamily="82" charset="0"/>
              </a:rPr>
              <a:t>First 5 y </a:t>
            </a:r>
            <a:r>
              <a:rPr lang="fr-FR" b="1" i="1" dirty="0" err="1">
                <a:solidFill>
                  <a:schemeClr val="tx1"/>
                </a:solidFill>
                <a:latin typeface="Algerian" panose="04020705040A02060702" pitchFamily="82" charset="0"/>
              </a:rPr>
              <a:t>after</a:t>
            </a:r>
            <a:r>
              <a:rPr lang="fr-FR" b="1" i="1" dirty="0">
                <a:solidFill>
                  <a:schemeClr val="tx1"/>
                </a:solidFill>
                <a:latin typeface="Algerian" panose="04020705040A02060702" pitchFamily="82" charset="0"/>
              </a:rPr>
              <a:t> vaccine for 20-29</a:t>
            </a:r>
          </a:p>
        </p:txBody>
      </p:sp>
      <p:sp>
        <p:nvSpPr>
          <p:cNvPr id="6" name="ZoneTexte 5">
            <a:extLst>
              <a:ext uri="{FF2B5EF4-FFF2-40B4-BE49-F238E27FC236}">
                <a16:creationId xmlns:a16="http://schemas.microsoft.com/office/drawing/2014/main" id="{A3A9A7F3-09F6-4ED0-B627-8B752CAC96CA}"/>
              </a:ext>
            </a:extLst>
          </p:cNvPr>
          <p:cNvSpPr txBox="1"/>
          <p:nvPr/>
        </p:nvSpPr>
        <p:spPr>
          <a:xfrm>
            <a:off x="426970" y="1783691"/>
            <a:ext cx="9583805" cy="3816429"/>
          </a:xfrm>
          <a:prstGeom prst="rect">
            <a:avLst/>
          </a:prstGeom>
          <a:noFill/>
        </p:spPr>
        <p:txBody>
          <a:bodyPr wrap="square" rtlCol="0">
            <a:spAutoFit/>
          </a:bodyPr>
          <a:lstStyle/>
          <a:p>
            <a:r>
              <a:rPr lang="fr-FR" sz="2800" b="1" i="1" dirty="0">
                <a:latin typeface="Abadi" panose="020B0604020104020204" pitchFamily="34" charset="0"/>
              </a:rPr>
              <a:t>In Great </a:t>
            </a:r>
            <a:r>
              <a:rPr lang="fr-FR" sz="2800" b="1" i="1" dirty="0" err="1">
                <a:latin typeface="Abadi" panose="020B0604020104020204" pitchFamily="34" charset="0"/>
              </a:rPr>
              <a:t>Britain</a:t>
            </a:r>
            <a:r>
              <a:rPr lang="fr-FR" sz="2800" b="1" i="1" dirty="0">
                <a:latin typeface="Abadi" panose="020B0604020104020204" pitchFamily="34" charset="0"/>
              </a:rPr>
              <a:t> </a:t>
            </a:r>
            <a:r>
              <a:rPr lang="fr-FR" sz="2800" b="1" i="1" dirty="0" err="1">
                <a:latin typeface="Abadi" panose="020B0604020104020204" pitchFamily="34" charset="0"/>
              </a:rPr>
              <a:t>women</a:t>
            </a:r>
            <a:r>
              <a:rPr lang="fr-FR" sz="2800" b="1" i="1" dirty="0">
                <a:latin typeface="Abadi" panose="020B0604020104020204" pitchFamily="34" charset="0"/>
              </a:rPr>
              <a:t> </a:t>
            </a:r>
            <a:r>
              <a:rPr lang="fr-FR" sz="2800" b="1" i="1" dirty="0" err="1">
                <a:latin typeface="Abadi" panose="020B0604020104020204" pitchFamily="34" charset="0"/>
              </a:rPr>
              <a:t>aged</a:t>
            </a:r>
            <a:r>
              <a:rPr lang="fr-FR" sz="2800" b="1" i="1" dirty="0">
                <a:latin typeface="Abadi" panose="020B0604020104020204" pitchFamily="34" charset="0"/>
              </a:rPr>
              <a:t> 16-18 in 2008 (</a:t>
            </a:r>
            <a:r>
              <a:rPr lang="fr-FR" sz="2800" b="1" i="1" dirty="0" err="1">
                <a:latin typeface="Abadi" panose="020B0604020104020204" pitchFamily="34" charset="0"/>
              </a:rPr>
              <a:t>when</a:t>
            </a:r>
            <a:r>
              <a:rPr lang="fr-FR" sz="2800" b="1" i="1" dirty="0">
                <a:latin typeface="Abadi" panose="020B0604020104020204" pitchFamily="34" charset="0"/>
              </a:rPr>
              <a:t> </a:t>
            </a:r>
            <a:r>
              <a:rPr lang="fr-FR" sz="2800" b="1" i="1" dirty="0" err="1">
                <a:latin typeface="Abadi" panose="020B0604020104020204" pitchFamily="34" charset="0"/>
              </a:rPr>
              <a:t>vaccinated</a:t>
            </a:r>
            <a:r>
              <a:rPr lang="fr-FR" sz="2800" b="1" i="1" dirty="0">
                <a:latin typeface="Abadi" panose="020B0604020104020204" pitchFamily="34" charset="0"/>
              </a:rPr>
              <a:t>)  </a:t>
            </a:r>
            <a:r>
              <a:rPr lang="fr-FR" sz="2800" b="1" i="1" dirty="0" err="1">
                <a:latin typeface="Abadi" panose="020B0604020104020204" pitchFamily="34" charset="0"/>
              </a:rPr>
              <a:t>reached</a:t>
            </a:r>
            <a:r>
              <a:rPr lang="fr-FR" sz="2800" b="1" i="1" dirty="0">
                <a:latin typeface="Abadi" panose="020B0604020104020204" pitchFamily="34" charset="0"/>
              </a:rPr>
              <a:t> 20-22 in 2012 </a:t>
            </a:r>
          </a:p>
          <a:p>
            <a:r>
              <a:rPr lang="fr-FR" sz="2800" b="1" i="1" dirty="0">
                <a:latin typeface="Abadi" panose="020B0604020104020204" pitchFamily="34" charset="0"/>
              </a:rPr>
              <a:t> </a:t>
            </a:r>
          </a:p>
          <a:p>
            <a:r>
              <a:rPr lang="fr-FR" sz="2800" b="1" i="1" dirty="0" err="1">
                <a:latin typeface="Abadi" panose="020B0604020104020204" pitchFamily="34" charset="0"/>
              </a:rPr>
              <a:t>Australian</a:t>
            </a:r>
            <a:r>
              <a:rPr lang="fr-FR" sz="2800" b="1" i="1" dirty="0">
                <a:latin typeface="Abadi" panose="020B0604020104020204" pitchFamily="34" charset="0"/>
              </a:rPr>
              <a:t> </a:t>
            </a:r>
            <a:r>
              <a:rPr lang="fr-FR" sz="2800" b="1" i="1" dirty="0" err="1">
                <a:latin typeface="Abadi" panose="020B0604020104020204" pitchFamily="34" charset="0"/>
              </a:rPr>
              <a:t>women</a:t>
            </a:r>
            <a:r>
              <a:rPr lang="fr-FR" sz="2800" b="1" i="1" dirty="0">
                <a:latin typeface="Abadi" panose="020B0604020104020204" pitchFamily="34" charset="0"/>
              </a:rPr>
              <a:t> </a:t>
            </a:r>
            <a:r>
              <a:rPr lang="fr-FR" sz="2800" b="1" i="1" dirty="0" err="1">
                <a:latin typeface="Abadi" panose="020B0604020104020204" pitchFamily="34" charset="0"/>
              </a:rPr>
              <a:t>vaccinated</a:t>
            </a:r>
            <a:r>
              <a:rPr lang="fr-FR" sz="2800" b="1" i="1" dirty="0">
                <a:latin typeface="Abadi" panose="020B0604020104020204" pitchFamily="34" charset="0"/>
              </a:rPr>
              <a:t>  </a:t>
            </a:r>
            <a:r>
              <a:rPr lang="fr-FR" sz="2800" b="1" i="1" dirty="0" err="1">
                <a:latin typeface="Abadi" panose="020B0604020104020204" pitchFamily="34" charset="0"/>
              </a:rPr>
              <a:t>when</a:t>
            </a:r>
            <a:r>
              <a:rPr lang="fr-FR" sz="2800" b="1" i="1" dirty="0">
                <a:latin typeface="Abadi" panose="020B0604020104020204" pitchFamily="34" charset="0"/>
              </a:rPr>
              <a:t> </a:t>
            </a:r>
            <a:r>
              <a:rPr lang="fr-FR" sz="2800" b="1" i="1" dirty="0" err="1">
                <a:latin typeface="Abadi" panose="020B0604020104020204" pitchFamily="34" charset="0"/>
              </a:rPr>
              <a:t>they</a:t>
            </a:r>
            <a:r>
              <a:rPr lang="fr-FR" sz="2800" b="1" i="1" dirty="0">
                <a:latin typeface="Abadi" panose="020B0604020104020204" pitchFamily="34" charset="0"/>
              </a:rPr>
              <a:t> </a:t>
            </a:r>
            <a:r>
              <a:rPr lang="fr-FR" sz="2800" b="1" i="1" dirty="0" err="1">
                <a:latin typeface="Abadi" panose="020B0604020104020204" pitchFamily="34" charset="0"/>
              </a:rPr>
              <a:t>were</a:t>
            </a:r>
            <a:r>
              <a:rPr lang="fr-FR" sz="2800" b="1" i="1" dirty="0">
                <a:latin typeface="Abadi" panose="020B0604020104020204" pitchFamily="34" charset="0"/>
              </a:rPr>
              <a:t> 13-26 in 2007 </a:t>
            </a:r>
            <a:r>
              <a:rPr lang="fr-FR" sz="2800" b="1" i="1" dirty="0" err="1">
                <a:latin typeface="Abadi" panose="020B0604020104020204" pitchFamily="34" charset="0"/>
              </a:rPr>
              <a:t>where</a:t>
            </a:r>
            <a:r>
              <a:rPr lang="fr-FR" sz="2800" b="1" i="1" dirty="0">
                <a:latin typeface="Abadi" panose="020B0604020104020204" pitchFamily="34" charset="0"/>
              </a:rPr>
              <a:t> 18-31 in 2012 </a:t>
            </a:r>
          </a:p>
          <a:p>
            <a:endParaRPr lang="fr-FR" sz="2800" b="1" i="1" dirty="0">
              <a:latin typeface="Abadi" panose="020B0604020104020204" pitchFamily="34" charset="0"/>
            </a:endParaRPr>
          </a:p>
          <a:p>
            <a:r>
              <a:rPr lang="fr-FR" sz="2800" b="1" i="1" dirty="0">
                <a:latin typeface="Abadi" panose="020B0604020104020204" pitchFamily="34" charset="0"/>
              </a:rPr>
              <a:t>In France (</a:t>
            </a:r>
            <a:r>
              <a:rPr lang="fr-FR" sz="2800" b="1" i="1" dirty="0" err="1">
                <a:latin typeface="Abadi" panose="020B0604020104020204" pitchFamily="34" charset="0"/>
              </a:rPr>
              <a:t>less</a:t>
            </a:r>
            <a:r>
              <a:rPr lang="fr-FR" sz="2800" b="1" i="1" dirty="0">
                <a:latin typeface="Abadi" panose="020B0604020104020204" pitchFamily="34" charset="0"/>
              </a:rPr>
              <a:t> than 20% vaccine </a:t>
            </a:r>
            <a:r>
              <a:rPr lang="fr-FR" sz="2800" b="1" i="1" dirty="0" err="1">
                <a:latin typeface="Abadi" panose="020B0604020104020204" pitchFamily="34" charset="0"/>
              </a:rPr>
              <a:t>coverage</a:t>
            </a:r>
            <a:r>
              <a:rPr lang="fr-FR" sz="2800" b="1" i="1" dirty="0">
                <a:latin typeface="Abadi" panose="020B0604020104020204" pitchFamily="34" charset="0"/>
              </a:rPr>
              <a:t>) : </a:t>
            </a:r>
            <a:r>
              <a:rPr lang="fr-FR" sz="2800" b="1" i="1" dirty="0" err="1">
                <a:latin typeface="Abadi" panose="020B0604020104020204" pitchFamily="34" charset="0"/>
              </a:rPr>
              <a:t>decreasing</a:t>
            </a:r>
            <a:r>
              <a:rPr lang="fr-FR" sz="2800" b="1" i="1" dirty="0">
                <a:latin typeface="Abadi" panose="020B0604020104020204" pitchFamily="34" charset="0"/>
              </a:rPr>
              <a:t> incidence</a:t>
            </a:r>
          </a:p>
          <a:p>
            <a:endParaRPr lang="fr-FR" dirty="0"/>
          </a:p>
        </p:txBody>
      </p:sp>
      <p:sp>
        <p:nvSpPr>
          <p:cNvPr id="4" name="Rectangle 3">
            <a:extLst>
              <a:ext uri="{FF2B5EF4-FFF2-40B4-BE49-F238E27FC236}">
                <a16:creationId xmlns:a16="http://schemas.microsoft.com/office/drawing/2014/main" id="{72ED8838-FC1A-4980-8B3B-5A9FBA0103BF}"/>
              </a:ext>
            </a:extLst>
          </p:cNvPr>
          <p:cNvSpPr/>
          <p:nvPr/>
        </p:nvSpPr>
        <p:spPr>
          <a:xfrm>
            <a:off x="623935" y="5600120"/>
            <a:ext cx="11246927" cy="646331"/>
          </a:xfrm>
          <a:prstGeom prst="rect">
            <a:avLst/>
          </a:prstGeom>
        </p:spPr>
        <p:txBody>
          <a:bodyPr wrap="square">
            <a:spAutoFit/>
          </a:bodyPr>
          <a:lstStyle/>
          <a:p>
            <a:r>
              <a:rPr lang="en-US" dirty="0">
                <a:solidFill>
                  <a:srgbClr val="7030A0"/>
                </a:solidFill>
              </a:rPr>
              <a:t>Age-specific incidence  used to show incidence trends with time  by age groups to compare the evolution of vaccinated versus unvaccinated groups </a:t>
            </a:r>
            <a:endParaRPr lang="fr-FR" dirty="0">
              <a:solidFill>
                <a:srgbClr val="7030A0"/>
              </a:solidFill>
            </a:endParaRPr>
          </a:p>
        </p:txBody>
      </p:sp>
    </p:spTree>
    <p:extLst>
      <p:ext uri="{BB962C8B-B14F-4D97-AF65-F5344CB8AC3E}">
        <p14:creationId xmlns:p14="http://schemas.microsoft.com/office/powerpoint/2010/main" val="158070893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F286573-F0A4-458C-B123-74AAE19CF778}"/>
              </a:ext>
            </a:extLst>
          </p:cNvPr>
          <p:cNvSpPr>
            <a:spLocks noGrp="1"/>
          </p:cNvSpPr>
          <p:nvPr>
            <p:ph type="title"/>
          </p:nvPr>
        </p:nvSpPr>
        <p:spPr>
          <a:xfrm>
            <a:off x="0" y="130964"/>
            <a:ext cx="6718852" cy="659833"/>
          </a:xfrm>
        </p:spPr>
        <p:txBody>
          <a:bodyPr>
            <a:normAutofit/>
          </a:bodyPr>
          <a:lstStyle/>
          <a:p>
            <a:pPr algn="ctr"/>
            <a:endParaRPr lang="fr-FR" dirty="0"/>
          </a:p>
        </p:txBody>
      </p:sp>
      <p:pic>
        <p:nvPicPr>
          <p:cNvPr id="5" name="Espace réservé du contenu 4">
            <a:extLst>
              <a:ext uri="{FF2B5EF4-FFF2-40B4-BE49-F238E27FC236}">
                <a16:creationId xmlns:a16="http://schemas.microsoft.com/office/drawing/2014/main" id="{33A1AF54-2F8F-42DF-8427-C9EDEBCA6E13}"/>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1"/>
          <a:stretch/>
        </p:blipFill>
        <p:spPr>
          <a:xfrm>
            <a:off x="57279" y="-125899"/>
            <a:ext cx="11045332" cy="6852935"/>
          </a:xfrm>
        </p:spPr>
      </p:pic>
      <p:sp>
        <p:nvSpPr>
          <p:cNvPr id="6" name="ZoneTexte 5">
            <a:extLst>
              <a:ext uri="{FF2B5EF4-FFF2-40B4-BE49-F238E27FC236}">
                <a16:creationId xmlns:a16="http://schemas.microsoft.com/office/drawing/2014/main" id="{A3A9A7F3-09F6-4ED0-B627-8B752CAC96CA}"/>
              </a:ext>
            </a:extLst>
          </p:cNvPr>
          <p:cNvSpPr txBox="1"/>
          <p:nvPr/>
        </p:nvSpPr>
        <p:spPr>
          <a:xfrm>
            <a:off x="265045" y="1748909"/>
            <a:ext cx="7274700" cy="369332"/>
          </a:xfrm>
          <a:prstGeom prst="rect">
            <a:avLst/>
          </a:prstGeom>
          <a:noFill/>
        </p:spPr>
        <p:txBody>
          <a:bodyPr wrap="square" rtlCol="0">
            <a:spAutoFit/>
          </a:bodyPr>
          <a:lstStyle/>
          <a:p>
            <a:endParaRPr lang="fr-FR" dirty="0"/>
          </a:p>
        </p:txBody>
      </p:sp>
      <p:sp>
        <p:nvSpPr>
          <p:cNvPr id="3" name="ZoneTexte 2">
            <a:extLst>
              <a:ext uri="{FF2B5EF4-FFF2-40B4-BE49-F238E27FC236}">
                <a16:creationId xmlns:a16="http://schemas.microsoft.com/office/drawing/2014/main" id="{42DE0574-A21B-452F-B8FE-49EB1CF5E410}"/>
              </a:ext>
            </a:extLst>
          </p:cNvPr>
          <p:cNvSpPr txBox="1"/>
          <p:nvPr/>
        </p:nvSpPr>
        <p:spPr>
          <a:xfrm>
            <a:off x="9827891" y="5522859"/>
            <a:ext cx="1269656" cy="461665"/>
          </a:xfrm>
          <a:prstGeom prst="rect">
            <a:avLst/>
          </a:prstGeom>
          <a:solidFill>
            <a:schemeClr val="bg1"/>
          </a:solidFill>
        </p:spPr>
        <p:txBody>
          <a:bodyPr wrap="square" rtlCol="0">
            <a:spAutoFit/>
          </a:bodyPr>
          <a:lstStyle/>
          <a:p>
            <a:r>
              <a:rPr lang="fr-FR" sz="2400" dirty="0">
                <a:solidFill>
                  <a:srgbClr val="FF0000"/>
                </a:solidFill>
              </a:rPr>
              <a:t>France </a:t>
            </a:r>
          </a:p>
        </p:txBody>
      </p:sp>
      <p:sp>
        <p:nvSpPr>
          <p:cNvPr id="8" name="ZoneTexte 7">
            <a:extLst>
              <a:ext uri="{FF2B5EF4-FFF2-40B4-BE49-F238E27FC236}">
                <a16:creationId xmlns:a16="http://schemas.microsoft.com/office/drawing/2014/main" id="{C990C23D-7B4B-42BE-BD46-B795496CA639}"/>
              </a:ext>
            </a:extLst>
          </p:cNvPr>
          <p:cNvSpPr txBox="1"/>
          <p:nvPr/>
        </p:nvSpPr>
        <p:spPr>
          <a:xfrm>
            <a:off x="4177488" y="1346540"/>
            <a:ext cx="3207022" cy="461665"/>
          </a:xfrm>
          <a:prstGeom prst="rect">
            <a:avLst/>
          </a:prstGeom>
          <a:noFill/>
        </p:spPr>
        <p:txBody>
          <a:bodyPr wrap="square" rtlCol="0">
            <a:spAutoFit/>
          </a:bodyPr>
          <a:lstStyle/>
          <a:p>
            <a:pPr lvl="0"/>
            <a:r>
              <a:rPr lang="fr-FR" sz="2400" dirty="0">
                <a:solidFill>
                  <a:srgbClr val="54A021"/>
                </a:solidFill>
              </a:rPr>
              <a:t>Vaccine in England</a:t>
            </a:r>
            <a:r>
              <a:rPr lang="fr-FR" sz="2400" dirty="0">
                <a:solidFill>
                  <a:prstClr val="black"/>
                </a:solidFill>
              </a:rPr>
              <a:t> </a:t>
            </a:r>
          </a:p>
        </p:txBody>
      </p:sp>
      <p:sp>
        <p:nvSpPr>
          <p:cNvPr id="2" name="Rectangle 1">
            <a:extLst>
              <a:ext uri="{FF2B5EF4-FFF2-40B4-BE49-F238E27FC236}">
                <a16:creationId xmlns:a16="http://schemas.microsoft.com/office/drawing/2014/main" id="{41E14540-4F9F-4C3B-BF16-9A95AF930D54}"/>
              </a:ext>
            </a:extLst>
          </p:cNvPr>
          <p:cNvSpPr/>
          <p:nvPr/>
        </p:nvSpPr>
        <p:spPr>
          <a:xfrm>
            <a:off x="6918960" y="667171"/>
            <a:ext cx="2887329" cy="369332"/>
          </a:xfrm>
          <a:prstGeom prst="rect">
            <a:avLst/>
          </a:prstGeom>
          <a:solidFill>
            <a:schemeClr val="bg1"/>
          </a:solidFill>
        </p:spPr>
        <p:txBody>
          <a:bodyPr wrap="none">
            <a:spAutoFit/>
          </a:bodyPr>
          <a:lstStyle/>
          <a:p>
            <a:r>
              <a:rPr lang="fr-FR" dirty="0"/>
              <a:t> (</a:t>
            </a:r>
            <a:r>
              <a:rPr lang="fr-FR" dirty="0" err="1"/>
              <a:t>September</a:t>
            </a:r>
            <a:r>
              <a:rPr lang="fr-FR" dirty="0"/>
              <a:t> 2018 report) </a:t>
            </a:r>
          </a:p>
        </p:txBody>
      </p:sp>
      <p:sp>
        <p:nvSpPr>
          <p:cNvPr id="9" name="Rectangle 8">
            <a:extLst>
              <a:ext uri="{FF2B5EF4-FFF2-40B4-BE49-F238E27FC236}">
                <a16:creationId xmlns:a16="http://schemas.microsoft.com/office/drawing/2014/main" id="{1D686757-1742-4774-9A04-CAFB1DD21DB8}"/>
              </a:ext>
            </a:extLst>
          </p:cNvPr>
          <p:cNvSpPr/>
          <p:nvPr/>
        </p:nvSpPr>
        <p:spPr>
          <a:xfrm>
            <a:off x="2831537" y="3650937"/>
            <a:ext cx="2878224" cy="461665"/>
          </a:xfrm>
          <a:prstGeom prst="rect">
            <a:avLst/>
          </a:prstGeom>
        </p:spPr>
        <p:txBody>
          <a:bodyPr wrap="none">
            <a:spAutoFit/>
          </a:bodyPr>
          <a:lstStyle/>
          <a:p>
            <a:pPr lvl="0"/>
            <a:r>
              <a:rPr lang="fr-FR" sz="2400" dirty="0">
                <a:solidFill>
                  <a:srgbClr val="0070C0"/>
                </a:solidFill>
              </a:rPr>
              <a:t>Vaccine in Australia</a:t>
            </a:r>
            <a:endParaRPr lang="fr-FR" sz="1600" dirty="0"/>
          </a:p>
        </p:txBody>
      </p:sp>
      <p:cxnSp>
        <p:nvCxnSpPr>
          <p:cNvPr id="10" name="Connecteur droit avec flèche 9">
            <a:extLst>
              <a:ext uri="{FF2B5EF4-FFF2-40B4-BE49-F238E27FC236}">
                <a16:creationId xmlns:a16="http://schemas.microsoft.com/office/drawing/2014/main" id="{CD1D0D21-2D9A-48BA-8478-8AF407A1D4BD}"/>
              </a:ext>
            </a:extLst>
          </p:cNvPr>
          <p:cNvCxnSpPr>
            <a:cxnSpLocks/>
          </p:cNvCxnSpPr>
          <p:nvPr/>
        </p:nvCxnSpPr>
        <p:spPr>
          <a:xfrm>
            <a:off x="3918765" y="4254090"/>
            <a:ext cx="0" cy="10657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ABB0FEA0-FE1C-48ED-94E9-51D2486D4389}"/>
              </a:ext>
            </a:extLst>
          </p:cNvPr>
          <p:cNvCxnSpPr>
            <a:cxnSpLocks/>
          </p:cNvCxnSpPr>
          <p:nvPr/>
        </p:nvCxnSpPr>
        <p:spPr>
          <a:xfrm>
            <a:off x="5380797" y="1933575"/>
            <a:ext cx="0" cy="113019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8C4DCE2F-43AB-42B2-994E-20DB7B44CD9B}"/>
              </a:ext>
            </a:extLst>
          </p:cNvPr>
          <p:cNvPicPr>
            <a:picLocks noChangeAspect="1"/>
          </p:cNvPicPr>
          <p:nvPr/>
        </p:nvPicPr>
        <p:blipFill>
          <a:blip r:embed="rId4"/>
          <a:stretch>
            <a:fillRect/>
          </a:stretch>
        </p:blipFill>
        <p:spPr>
          <a:xfrm>
            <a:off x="2039900" y="803385"/>
            <a:ext cx="4275176" cy="471623"/>
          </a:xfrm>
          <a:prstGeom prst="rect">
            <a:avLst/>
          </a:prstGeom>
        </p:spPr>
      </p:pic>
    </p:spTree>
    <p:extLst>
      <p:ext uri="{BB962C8B-B14F-4D97-AF65-F5344CB8AC3E}">
        <p14:creationId xmlns:p14="http://schemas.microsoft.com/office/powerpoint/2010/main" val="3244375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8CDCA-A4BC-4D9D-B33F-F4EF026F0011}"/>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 </a:t>
            </a:r>
            <a:r>
              <a:rPr lang="en-US" b="1" dirty="0">
                <a:solidFill>
                  <a:schemeClr val="tx1">
                    <a:lumMod val="85000"/>
                    <a:lumOff val="15000"/>
                  </a:schemeClr>
                </a:solidFill>
                <a:latin typeface="Algerian" panose="04020705040A02060702" pitchFamily="82" charset="0"/>
              </a:rPr>
              <a:t>Why such a study about Gardasil</a:t>
            </a:r>
          </a:p>
        </p:txBody>
      </p:sp>
      <p:sp>
        <p:nvSpPr>
          <p:cNvPr id="3" name="Espace réservé du contenu 2">
            <a:extLst>
              <a:ext uri="{FF2B5EF4-FFF2-40B4-BE49-F238E27FC236}">
                <a16:creationId xmlns:a16="http://schemas.microsoft.com/office/drawing/2014/main" id="{49F6319D-4FFF-4D34-90B8-B3B52476B816}"/>
              </a:ext>
            </a:extLst>
          </p:cNvPr>
          <p:cNvSpPr>
            <a:spLocks noGrp="1"/>
          </p:cNvSpPr>
          <p:nvPr>
            <p:ph idx="1"/>
          </p:nvPr>
        </p:nvSpPr>
        <p:spPr>
          <a:xfrm>
            <a:off x="3953376" y="342026"/>
            <a:ext cx="8104153" cy="6275159"/>
          </a:xfrm>
        </p:spPr>
        <p:txBody>
          <a:bodyPr anchor="ctr">
            <a:noAutofit/>
          </a:bodyPr>
          <a:lstStyle/>
          <a:p>
            <a:r>
              <a:rPr lang="en-US" sz="2800" i="1" dirty="0">
                <a:solidFill>
                  <a:srgbClr val="FFFFFF"/>
                </a:solidFill>
                <a:latin typeface="Abadi" panose="020B0604020104020204" pitchFamily="34" charset="0"/>
              </a:rPr>
              <a:t>A huge propaganda over the world leads families to vaccine their girls and now boys  and  feel guilty to hesitate </a:t>
            </a:r>
          </a:p>
          <a:p>
            <a:pPr marL="0" indent="0">
              <a:buNone/>
            </a:pPr>
            <a:endParaRPr lang="en-US" sz="2800" i="1" dirty="0">
              <a:solidFill>
                <a:srgbClr val="FFFFFF"/>
              </a:solidFill>
              <a:latin typeface="Abadi" panose="020B0604020104020204" pitchFamily="34" charset="0"/>
            </a:endParaRPr>
          </a:p>
          <a:p>
            <a:r>
              <a:rPr lang="en-US" sz="2800" i="1" dirty="0">
                <a:solidFill>
                  <a:srgbClr val="FFFFFF"/>
                </a:solidFill>
                <a:latin typeface="Abadi" panose="020B0604020104020204" pitchFamily="34" charset="0"/>
              </a:rPr>
              <a:t> as many complications are already known and don’t stop the vaccine hysteria </a:t>
            </a:r>
          </a:p>
          <a:p>
            <a:pPr marL="0" indent="0">
              <a:buNone/>
            </a:pPr>
            <a:endParaRPr lang="en-US" sz="2800" i="1" dirty="0">
              <a:solidFill>
                <a:srgbClr val="FFFFFF"/>
              </a:solidFill>
              <a:latin typeface="Abadi" panose="020B0604020104020204" pitchFamily="34" charset="0"/>
            </a:endParaRPr>
          </a:p>
          <a:p>
            <a:r>
              <a:rPr lang="en-US" sz="2800" i="1" dirty="0">
                <a:solidFill>
                  <a:srgbClr val="FFFFFF"/>
                </a:solidFill>
                <a:latin typeface="Abadi" panose="020B0604020104020204" pitchFamily="34" charset="0"/>
              </a:rPr>
              <a:t> if market is an evident cause, we decide to explore the true results of a 12Y campaign  on the goal : decrease of cervix cancer in vaccinated population </a:t>
            </a:r>
          </a:p>
          <a:p>
            <a:endParaRPr lang="en-US" sz="2800" i="1" dirty="0">
              <a:solidFill>
                <a:srgbClr val="FFFFFF"/>
              </a:solidFill>
              <a:latin typeface="Abadi" panose="020B0604020104020204" pitchFamily="34" charset="0"/>
            </a:endParaRPr>
          </a:p>
          <a:p>
            <a:r>
              <a:rPr lang="en-US" sz="2800" i="1" dirty="0">
                <a:solidFill>
                  <a:srgbClr val="FFFFFF"/>
                </a:solidFill>
                <a:latin typeface="Abadi" panose="020B0604020104020204" pitchFamily="34" charset="0"/>
              </a:rPr>
              <a:t> we would like to know the true facts and evoke first the Gardasil legend </a:t>
            </a:r>
          </a:p>
        </p:txBody>
      </p:sp>
    </p:spTree>
    <p:extLst>
      <p:ext uri="{BB962C8B-B14F-4D97-AF65-F5344CB8AC3E}">
        <p14:creationId xmlns:p14="http://schemas.microsoft.com/office/powerpoint/2010/main" val="4293366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D69D1F0-237B-4E3B-BADF-2A1D9277921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812721" y="-3837"/>
            <a:ext cx="8379279" cy="5547387"/>
          </a:xfrm>
          <a:prstGeom prst="rect">
            <a:avLst/>
          </a:prstGeom>
        </p:spPr>
      </p:pic>
      <p:pic>
        <p:nvPicPr>
          <p:cNvPr id="4" name="Image 3">
            <a:extLst>
              <a:ext uri="{FF2B5EF4-FFF2-40B4-BE49-F238E27FC236}">
                <a16:creationId xmlns:a16="http://schemas.microsoft.com/office/drawing/2014/main" id="{87441E6D-E1E0-4ED7-B2FF-F9D418FE3D4F}"/>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24535" y="2539093"/>
            <a:ext cx="3370217" cy="3184468"/>
          </a:xfrm>
          <a:prstGeom prst="rect">
            <a:avLst/>
          </a:prstGeom>
        </p:spPr>
      </p:pic>
      <p:sp>
        <p:nvSpPr>
          <p:cNvPr id="2" name="Titre 1">
            <a:extLst>
              <a:ext uri="{FF2B5EF4-FFF2-40B4-BE49-F238E27FC236}">
                <a16:creationId xmlns:a16="http://schemas.microsoft.com/office/drawing/2014/main" id="{B18D213C-57C2-4275-A5B8-D8BB8CFFB5BD}"/>
              </a:ext>
            </a:extLst>
          </p:cNvPr>
          <p:cNvSpPr>
            <a:spLocks noGrp="1"/>
          </p:cNvSpPr>
          <p:nvPr>
            <p:ph type="title"/>
          </p:nvPr>
        </p:nvSpPr>
        <p:spPr>
          <a:xfrm>
            <a:off x="334737" y="34972"/>
            <a:ext cx="3717652" cy="2014264"/>
          </a:xfrm>
        </p:spPr>
        <p:txBody>
          <a:bodyPr>
            <a:normAutofit/>
          </a:bodyPr>
          <a:lstStyle/>
          <a:p>
            <a:r>
              <a:rPr lang="fr-FR" b="1" i="1" dirty="0" err="1">
                <a:solidFill>
                  <a:schemeClr val="accent2"/>
                </a:solidFill>
                <a:latin typeface="Algerian" panose="04020705040A02060702" pitchFamily="82" charset="0"/>
              </a:rPr>
              <a:t>AustraliaN</a:t>
            </a:r>
            <a:r>
              <a:rPr lang="fr-FR" b="1" i="1" dirty="0">
                <a:solidFill>
                  <a:schemeClr val="accent2"/>
                </a:solidFill>
                <a:latin typeface="Algerian" panose="04020705040A02060702" pitchFamily="82" charset="0"/>
              </a:rPr>
              <a:t> vaccination program</a:t>
            </a:r>
          </a:p>
        </p:txBody>
      </p:sp>
      <p:sp>
        <p:nvSpPr>
          <p:cNvPr id="17" name="ZoneTexte 16">
            <a:extLst>
              <a:ext uri="{FF2B5EF4-FFF2-40B4-BE49-F238E27FC236}">
                <a16:creationId xmlns:a16="http://schemas.microsoft.com/office/drawing/2014/main" id="{C7C6EEDD-775A-42F1-BDC7-0C21CD4EF2D8}"/>
              </a:ext>
            </a:extLst>
          </p:cNvPr>
          <p:cNvSpPr txBox="1"/>
          <p:nvPr/>
        </p:nvSpPr>
        <p:spPr>
          <a:xfrm>
            <a:off x="-122464" y="5723561"/>
            <a:ext cx="12091307" cy="1200329"/>
          </a:xfrm>
          <a:prstGeom prst="rect">
            <a:avLst/>
          </a:prstGeom>
          <a:noFill/>
        </p:spPr>
        <p:txBody>
          <a:bodyPr wrap="square" rtlCol="0">
            <a:spAutoFit/>
          </a:bodyPr>
          <a:lstStyle/>
          <a:p>
            <a:pPr algn="ctr"/>
            <a:r>
              <a:rPr lang="fr-FR" sz="2400" b="1" i="1" dirty="0">
                <a:latin typeface="Abadi" panose="020B0604020104020204" pitchFamily="34" charset="0"/>
              </a:rPr>
              <a:t>Vaccination </a:t>
            </a:r>
            <a:r>
              <a:rPr lang="fr-FR" sz="2400" b="1" i="1" dirty="0" err="1">
                <a:latin typeface="Abadi" panose="020B0604020104020204" pitchFamily="34" charset="0"/>
              </a:rPr>
              <a:t>campaign</a:t>
            </a:r>
            <a:r>
              <a:rPr lang="fr-FR" sz="2400" b="1" i="1" dirty="0">
                <a:latin typeface="Abadi" panose="020B0604020104020204" pitchFamily="34" charset="0"/>
              </a:rPr>
              <a:t> </a:t>
            </a:r>
            <a:r>
              <a:rPr lang="fr-FR" sz="2400" b="1" i="1" dirty="0" err="1">
                <a:latin typeface="Abadi" panose="020B0604020104020204" pitchFamily="34" charset="0"/>
              </a:rPr>
              <a:t>started</a:t>
            </a:r>
            <a:r>
              <a:rPr lang="fr-FR" sz="2400" b="1" i="1" dirty="0">
                <a:latin typeface="Abadi" panose="020B0604020104020204" pitchFamily="34" charset="0"/>
              </a:rPr>
              <a:t> in </a:t>
            </a:r>
            <a:r>
              <a:rPr lang="fr-FR" sz="2400" b="1" i="1" dirty="0">
                <a:solidFill>
                  <a:srgbClr val="FF0000"/>
                </a:solidFill>
                <a:latin typeface="Abadi" panose="020B0604020104020204" pitchFamily="34" charset="0"/>
              </a:rPr>
              <a:t>April 2007 </a:t>
            </a:r>
            <a:r>
              <a:rPr lang="fr-FR" sz="2400" b="1" i="1" dirty="0">
                <a:latin typeface="Abadi" panose="020B0604020104020204" pitchFamily="34" charset="0"/>
              </a:rPr>
              <a:t>for girls aged 12-13 years(19-20 in 2014)</a:t>
            </a:r>
          </a:p>
          <a:p>
            <a:pPr algn="ctr"/>
            <a:endParaRPr lang="fr-FR" sz="2400" b="1" i="1" dirty="0">
              <a:latin typeface="Abadi" panose="020B0604020104020204" pitchFamily="34" charset="0"/>
            </a:endParaRPr>
          </a:p>
          <a:p>
            <a:pPr algn="ctr"/>
            <a:r>
              <a:rPr lang="fr-FR" sz="2400" b="1" i="1" dirty="0">
                <a:solidFill>
                  <a:srgbClr val="FF0000"/>
                </a:solidFill>
                <a:latin typeface="Abadi" panose="020B0604020104020204" pitchFamily="34" charset="0"/>
              </a:rPr>
              <a:t>catch up program for 14 to 26 </a:t>
            </a:r>
            <a:r>
              <a:rPr lang="fr-FR" sz="2400" b="1" i="1" dirty="0" err="1">
                <a:solidFill>
                  <a:srgbClr val="FF0000"/>
                </a:solidFill>
                <a:latin typeface="Abadi" panose="020B0604020104020204" pitchFamily="34" charset="0"/>
              </a:rPr>
              <a:t>year</a:t>
            </a:r>
            <a:r>
              <a:rPr lang="fr-FR" sz="2400" b="1" i="1" dirty="0">
                <a:solidFill>
                  <a:srgbClr val="FF0000"/>
                </a:solidFill>
                <a:latin typeface="Abadi" panose="020B0604020104020204" pitchFamily="34" charset="0"/>
              </a:rPr>
              <a:t> </a:t>
            </a:r>
            <a:r>
              <a:rPr lang="fr-FR" sz="2400" b="1" i="1" dirty="0" err="1">
                <a:solidFill>
                  <a:srgbClr val="FF0000"/>
                </a:solidFill>
                <a:latin typeface="Abadi" panose="020B0604020104020204" pitchFamily="34" charset="0"/>
              </a:rPr>
              <a:t>females</a:t>
            </a:r>
            <a:r>
              <a:rPr lang="fr-FR" sz="2400" b="1" i="1" dirty="0">
                <a:solidFill>
                  <a:srgbClr val="FF0000"/>
                </a:solidFill>
                <a:latin typeface="Abadi" panose="020B0604020104020204" pitchFamily="34" charset="0"/>
              </a:rPr>
              <a:t> </a:t>
            </a:r>
            <a:r>
              <a:rPr lang="fr-FR" sz="2400" b="1" i="1" dirty="0">
                <a:latin typeface="Abadi" panose="020B0604020104020204" pitchFamily="34" charset="0"/>
              </a:rPr>
              <a:t>(21 to 33 in 2014)</a:t>
            </a:r>
          </a:p>
        </p:txBody>
      </p:sp>
    </p:spTree>
    <p:extLst>
      <p:ext uri="{BB962C8B-B14F-4D97-AF65-F5344CB8AC3E}">
        <p14:creationId xmlns:p14="http://schemas.microsoft.com/office/powerpoint/2010/main" val="23174618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7B07BA7-4649-4064-8016-162BF8D98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19" y="1675257"/>
            <a:ext cx="9191642" cy="4785417"/>
          </a:xfrm>
          <a:prstGeom prst="rect">
            <a:avLst/>
          </a:prstGeom>
        </p:spPr>
      </p:pic>
      <p:sp>
        <p:nvSpPr>
          <p:cNvPr id="3" name="ZoneTexte 2">
            <a:extLst>
              <a:ext uri="{FF2B5EF4-FFF2-40B4-BE49-F238E27FC236}">
                <a16:creationId xmlns:a16="http://schemas.microsoft.com/office/drawing/2014/main" id="{60ACF134-C84B-4647-A32C-4154774ABC91}"/>
              </a:ext>
            </a:extLst>
          </p:cNvPr>
          <p:cNvSpPr txBox="1"/>
          <p:nvPr/>
        </p:nvSpPr>
        <p:spPr>
          <a:xfrm>
            <a:off x="-1" y="83273"/>
            <a:ext cx="8295859" cy="1200329"/>
          </a:xfrm>
          <a:prstGeom prst="rect">
            <a:avLst/>
          </a:prstGeom>
          <a:solidFill>
            <a:schemeClr val="bg1"/>
          </a:solidFill>
        </p:spPr>
        <p:txBody>
          <a:bodyPr wrap="square" rtlCol="0">
            <a:spAutoFit/>
          </a:bodyPr>
          <a:lstStyle/>
          <a:p>
            <a:pPr algn="ctr"/>
            <a:r>
              <a:rPr lang="fr-FR" sz="3600" b="1" dirty="0">
                <a:solidFill>
                  <a:schemeClr val="accent2"/>
                </a:solidFill>
              </a:rPr>
              <a:t>Australia Global trend of incidence : No more </a:t>
            </a:r>
            <a:r>
              <a:rPr lang="fr-FR" sz="3600" b="1" dirty="0" err="1">
                <a:solidFill>
                  <a:schemeClr val="accent2"/>
                </a:solidFill>
              </a:rPr>
              <a:t>advance</a:t>
            </a:r>
            <a:r>
              <a:rPr lang="fr-FR" sz="3600" b="1" dirty="0">
                <a:solidFill>
                  <a:schemeClr val="accent2"/>
                </a:solidFill>
              </a:rPr>
              <a:t>  </a:t>
            </a:r>
            <a:r>
              <a:rPr lang="fr-FR" sz="3600" b="1" dirty="0" err="1">
                <a:solidFill>
                  <a:schemeClr val="accent2"/>
                </a:solidFill>
              </a:rPr>
              <a:t>since</a:t>
            </a:r>
            <a:r>
              <a:rPr lang="fr-FR" sz="3600" b="1" dirty="0">
                <a:solidFill>
                  <a:schemeClr val="accent2"/>
                </a:solidFill>
              </a:rPr>
              <a:t>  vaccination</a:t>
            </a:r>
          </a:p>
        </p:txBody>
      </p:sp>
      <p:pic>
        <p:nvPicPr>
          <p:cNvPr id="15" name="Image 14">
            <a:extLst>
              <a:ext uri="{FF2B5EF4-FFF2-40B4-BE49-F238E27FC236}">
                <a16:creationId xmlns:a16="http://schemas.microsoft.com/office/drawing/2014/main" id="{B7D95EE9-176D-4B89-B7DD-C0DE0400749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71313" y="2957237"/>
            <a:ext cx="7224545" cy="1538289"/>
          </a:xfrm>
          <a:prstGeom prst="rect">
            <a:avLst/>
          </a:prstGeom>
        </p:spPr>
      </p:pic>
      <p:sp>
        <p:nvSpPr>
          <p:cNvPr id="10" name="ZoneTexte 9">
            <a:extLst>
              <a:ext uri="{FF2B5EF4-FFF2-40B4-BE49-F238E27FC236}">
                <a16:creationId xmlns:a16="http://schemas.microsoft.com/office/drawing/2014/main" id="{8E1C6DAA-0300-4AA8-9ED6-065A620ADEA4}"/>
              </a:ext>
            </a:extLst>
          </p:cNvPr>
          <p:cNvSpPr txBox="1"/>
          <p:nvPr/>
        </p:nvSpPr>
        <p:spPr>
          <a:xfrm>
            <a:off x="2837157" y="2521480"/>
            <a:ext cx="699095" cy="400110"/>
          </a:xfrm>
          <a:prstGeom prst="rect">
            <a:avLst/>
          </a:prstGeom>
          <a:noFill/>
        </p:spPr>
        <p:txBody>
          <a:bodyPr wrap="square" rtlCol="0">
            <a:spAutoFit/>
          </a:bodyPr>
          <a:lstStyle/>
          <a:p>
            <a:r>
              <a:rPr lang="fr-FR" sz="2000" b="1" dirty="0">
                <a:solidFill>
                  <a:srgbClr val="FF0000"/>
                </a:solidFill>
              </a:rPr>
              <a:t>6,8</a:t>
            </a:r>
          </a:p>
        </p:txBody>
      </p:sp>
      <p:pic>
        <p:nvPicPr>
          <p:cNvPr id="16" name="Image 15">
            <a:extLst>
              <a:ext uri="{FF2B5EF4-FFF2-40B4-BE49-F238E27FC236}">
                <a16:creationId xmlns:a16="http://schemas.microsoft.com/office/drawing/2014/main" id="{E4591FB5-69F9-4BC1-AF64-FE81DD1F045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23433" y="5200144"/>
            <a:ext cx="5426628" cy="542591"/>
          </a:xfrm>
          <a:prstGeom prst="rect">
            <a:avLst/>
          </a:prstGeom>
        </p:spPr>
      </p:pic>
      <p:sp>
        <p:nvSpPr>
          <p:cNvPr id="17" name="ZoneTexte 16">
            <a:extLst>
              <a:ext uri="{FF2B5EF4-FFF2-40B4-BE49-F238E27FC236}">
                <a16:creationId xmlns:a16="http://schemas.microsoft.com/office/drawing/2014/main" id="{BCF03AE3-C3C4-4C7C-A682-B7525D736F75}"/>
              </a:ext>
            </a:extLst>
          </p:cNvPr>
          <p:cNvSpPr txBox="1"/>
          <p:nvPr/>
        </p:nvSpPr>
        <p:spPr>
          <a:xfrm>
            <a:off x="7721068" y="1818978"/>
            <a:ext cx="1628993" cy="400110"/>
          </a:xfrm>
          <a:prstGeom prst="rect">
            <a:avLst/>
          </a:prstGeom>
          <a:noFill/>
        </p:spPr>
        <p:txBody>
          <a:bodyPr wrap="square" rtlCol="0">
            <a:spAutoFit/>
          </a:bodyPr>
          <a:lstStyle/>
          <a:p>
            <a:r>
              <a:rPr lang="fr-FR" sz="2000" b="1" dirty="0">
                <a:solidFill>
                  <a:srgbClr val="FF0000"/>
                </a:solidFill>
              </a:rPr>
              <a:t>7,4</a:t>
            </a:r>
          </a:p>
        </p:txBody>
      </p:sp>
      <p:cxnSp>
        <p:nvCxnSpPr>
          <p:cNvPr id="19" name="Connecteur droit avec flèche 18">
            <a:extLst>
              <a:ext uri="{FF2B5EF4-FFF2-40B4-BE49-F238E27FC236}">
                <a16:creationId xmlns:a16="http://schemas.microsoft.com/office/drawing/2014/main" id="{4AC00F5D-7A80-4E61-B846-ACC50B421EBB}"/>
              </a:ext>
            </a:extLst>
          </p:cNvPr>
          <p:cNvCxnSpPr/>
          <p:nvPr/>
        </p:nvCxnSpPr>
        <p:spPr>
          <a:xfrm>
            <a:off x="3337526" y="1675257"/>
            <a:ext cx="0" cy="6875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D55B058B-5EB1-4119-8F2E-E94161B6E02E}"/>
              </a:ext>
            </a:extLst>
          </p:cNvPr>
          <p:cNvSpPr txBox="1"/>
          <p:nvPr/>
        </p:nvSpPr>
        <p:spPr>
          <a:xfrm>
            <a:off x="2837157" y="1206495"/>
            <a:ext cx="1488549" cy="369332"/>
          </a:xfrm>
          <a:prstGeom prst="rect">
            <a:avLst/>
          </a:prstGeom>
          <a:noFill/>
        </p:spPr>
        <p:txBody>
          <a:bodyPr wrap="square" rtlCol="0">
            <a:spAutoFit/>
          </a:bodyPr>
          <a:lstStyle/>
          <a:p>
            <a:r>
              <a:rPr lang="fr-FR" dirty="0">
                <a:solidFill>
                  <a:srgbClr val="FF0000"/>
                </a:solidFill>
              </a:rPr>
              <a:t>vaccination</a:t>
            </a:r>
          </a:p>
        </p:txBody>
      </p:sp>
      <p:sp>
        <p:nvSpPr>
          <p:cNvPr id="2" name="Rectangle 1">
            <a:extLst>
              <a:ext uri="{FF2B5EF4-FFF2-40B4-BE49-F238E27FC236}">
                <a16:creationId xmlns:a16="http://schemas.microsoft.com/office/drawing/2014/main" id="{B91414E5-AD94-4E70-B939-859D85478437}"/>
              </a:ext>
            </a:extLst>
          </p:cNvPr>
          <p:cNvSpPr/>
          <p:nvPr/>
        </p:nvSpPr>
        <p:spPr>
          <a:xfrm>
            <a:off x="527975" y="6445699"/>
            <a:ext cx="9246156" cy="369332"/>
          </a:xfrm>
          <a:prstGeom prst="rect">
            <a:avLst/>
          </a:prstGeom>
        </p:spPr>
        <p:txBody>
          <a:bodyPr wrap="square">
            <a:spAutoFit/>
          </a:bodyPr>
          <a:lstStyle/>
          <a:p>
            <a:r>
              <a:rPr lang="fr-FR" dirty="0">
                <a:solidFill>
                  <a:srgbClr val="000000"/>
                </a:solidFill>
                <a:latin typeface="proxima_nova_regular"/>
              </a:rPr>
              <a:t>AIHW 2017. Cancer in </a:t>
            </a:r>
            <a:r>
              <a:rPr lang="fr-FR" dirty="0" err="1">
                <a:solidFill>
                  <a:srgbClr val="000000"/>
                </a:solidFill>
                <a:latin typeface="proxima_nova_regular"/>
              </a:rPr>
              <a:t>Australia</a:t>
            </a:r>
            <a:r>
              <a:rPr lang="fr-FR" dirty="0">
                <a:solidFill>
                  <a:srgbClr val="000000"/>
                </a:solidFill>
                <a:latin typeface="proxima_nova_regular"/>
              </a:rPr>
              <a:t> 2017. Cancer </a:t>
            </a:r>
            <a:r>
              <a:rPr lang="fr-FR" dirty="0" err="1">
                <a:solidFill>
                  <a:srgbClr val="000000"/>
                </a:solidFill>
                <a:latin typeface="proxima_nova_regular"/>
              </a:rPr>
              <a:t>series</a:t>
            </a:r>
            <a:r>
              <a:rPr lang="fr-FR" dirty="0">
                <a:solidFill>
                  <a:srgbClr val="000000"/>
                </a:solidFill>
                <a:latin typeface="proxima_nova_regular"/>
              </a:rPr>
              <a:t> no. 101. Cat. No. CAN 100. Canberra: AIHW.</a:t>
            </a:r>
            <a:endParaRPr lang="fr-FR" dirty="0"/>
          </a:p>
        </p:txBody>
      </p:sp>
    </p:spTree>
    <p:extLst>
      <p:ext uri="{BB962C8B-B14F-4D97-AF65-F5344CB8AC3E}">
        <p14:creationId xmlns:p14="http://schemas.microsoft.com/office/powerpoint/2010/main" val="27838620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ACF134-C84B-4647-A32C-4154774ABC91}"/>
              </a:ext>
            </a:extLst>
          </p:cNvPr>
          <p:cNvSpPr txBox="1"/>
          <p:nvPr/>
        </p:nvSpPr>
        <p:spPr>
          <a:xfrm>
            <a:off x="1" y="99401"/>
            <a:ext cx="9486676" cy="1077218"/>
          </a:xfrm>
          <a:prstGeom prst="rect">
            <a:avLst/>
          </a:prstGeom>
          <a:solidFill>
            <a:schemeClr val="bg1"/>
          </a:solidFill>
        </p:spPr>
        <p:txBody>
          <a:bodyPr wrap="square" rtlCol="0">
            <a:spAutoFit/>
          </a:bodyPr>
          <a:lstStyle/>
          <a:p>
            <a:pPr algn="ctr"/>
            <a:r>
              <a:rPr lang="en-US" sz="3200" b="1" i="1" dirty="0">
                <a:solidFill>
                  <a:schemeClr val="accent2"/>
                </a:solidFill>
                <a:latin typeface="Algerian" panose="04020705040A02060702" pitchFamily="82" charset="0"/>
              </a:rPr>
              <a:t>for  20-24 girls (13-17 in 2007) </a:t>
            </a:r>
            <a:r>
              <a:rPr lang="fr-FR" sz="3200" b="1" i="1" dirty="0">
                <a:solidFill>
                  <a:schemeClr val="accent2"/>
                </a:solidFill>
                <a:latin typeface="Algerian" panose="04020705040A02060702" pitchFamily="82" charset="0"/>
              </a:rPr>
              <a:t>Incidence of invasive cervix cancer </a:t>
            </a:r>
            <a:r>
              <a:rPr lang="fr-FR" sz="3200" b="1" i="1" dirty="0" err="1">
                <a:solidFill>
                  <a:schemeClr val="accent2"/>
                </a:solidFill>
                <a:latin typeface="Algerian" panose="04020705040A02060702" pitchFamily="82" charset="0"/>
              </a:rPr>
              <a:t>increased</a:t>
            </a:r>
            <a:r>
              <a:rPr lang="fr-FR" sz="3200" b="1" i="1" dirty="0">
                <a:solidFill>
                  <a:schemeClr val="accent2"/>
                </a:solidFill>
                <a:latin typeface="Algerian" panose="04020705040A02060702" pitchFamily="82" charset="0"/>
              </a:rPr>
              <a:t> by 50%</a:t>
            </a:r>
          </a:p>
        </p:txBody>
      </p:sp>
      <p:sp>
        <p:nvSpPr>
          <p:cNvPr id="7" name="ZoneTexte 6">
            <a:extLst>
              <a:ext uri="{FF2B5EF4-FFF2-40B4-BE49-F238E27FC236}">
                <a16:creationId xmlns:a16="http://schemas.microsoft.com/office/drawing/2014/main" id="{87A7FF48-5DC7-4B0E-A5D3-EF1CE34FF5D3}"/>
              </a:ext>
            </a:extLst>
          </p:cNvPr>
          <p:cNvSpPr txBox="1"/>
          <p:nvPr/>
        </p:nvSpPr>
        <p:spPr>
          <a:xfrm>
            <a:off x="0" y="6235379"/>
            <a:ext cx="12192000" cy="523220"/>
          </a:xfrm>
          <a:prstGeom prst="rect">
            <a:avLst/>
          </a:prstGeom>
          <a:solidFill>
            <a:schemeClr val="bg1"/>
          </a:solidFill>
        </p:spPr>
        <p:txBody>
          <a:bodyPr wrap="square" rtlCol="0">
            <a:spAutoFit/>
          </a:bodyPr>
          <a:lstStyle/>
          <a:p>
            <a:endParaRPr lang="fr-FR" sz="2800" dirty="0">
              <a:solidFill>
                <a:srgbClr val="FF0000"/>
              </a:solidFill>
            </a:endParaRPr>
          </a:p>
        </p:txBody>
      </p:sp>
      <p:graphicFrame>
        <p:nvGraphicFramePr>
          <p:cNvPr id="8" name="Graphique 7">
            <a:extLst>
              <a:ext uri="{FF2B5EF4-FFF2-40B4-BE49-F238E27FC236}">
                <a16:creationId xmlns:a16="http://schemas.microsoft.com/office/drawing/2014/main" id="{B5A3E756-F254-42F1-834E-D47031328C81}"/>
              </a:ext>
            </a:extLst>
          </p:cNvPr>
          <p:cNvGraphicFramePr/>
          <p:nvPr>
            <p:extLst>
              <p:ext uri="{D42A27DB-BD31-4B8C-83A1-F6EECF244321}">
                <p14:modId xmlns:p14="http://schemas.microsoft.com/office/powerpoint/2010/main" val="2981779166"/>
              </p:ext>
            </p:extLst>
          </p:nvPr>
        </p:nvGraphicFramePr>
        <p:xfrm>
          <a:off x="399011" y="1356079"/>
          <a:ext cx="9444612" cy="540252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BB74F143-BB76-4C23-90D9-9F73E8ECD721}"/>
              </a:ext>
            </a:extLst>
          </p:cNvPr>
          <p:cNvSpPr/>
          <p:nvPr/>
        </p:nvSpPr>
        <p:spPr>
          <a:xfrm>
            <a:off x="1181700" y="5730151"/>
            <a:ext cx="8450749" cy="830997"/>
          </a:xfrm>
          <a:prstGeom prst="rect">
            <a:avLst/>
          </a:prstGeom>
        </p:spPr>
        <p:txBody>
          <a:bodyPr wrap="square">
            <a:spAutoFit/>
          </a:bodyPr>
          <a:lstStyle/>
          <a:p>
            <a:r>
              <a:rPr lang="fr-FR" sz="2400" dirty="0"/>
              <a:t>The </a:t>
            </a:r>
            <a:r>
              <a:rPr lang="fr-FR" sz="2400" dirty="0" err="1"/>
              <a:t>very</a:t>
            </a:r>
            <a:r>
              <a:rPr lang="fr-FR" sz="2400" dirty="0"/>
              <a:t> low incidence of cervix cancer in </a:t>
            </a:r>
            <a:r>
              <a:rPr lang="fr-FR" sz="2400" dirty="0" err="1"/>
              <a:t>this</a:t>
            </a:r>
            <a:r>
              <a:rPr lang="fr-FR" sz="2400" dirty="0"/>
              <a:t> </a:t>
            </a:r>
            <a:r>
              <a:rPr lang="fr-FR" sz="2400" dirty="0" err="1"/>
              <a:t>age</a:t>
            </a:r>
            <a:r>
              <a:rPr lang="fr-FR" sz="2400" dirty="0"/>
              <a:t> group </a:t>
            </a:r>
            <a:r>
              <a:rPr lang="fr-FR" sz="2400" dirty="0" err="1"/>
              <a:t>explains</a:t>
            </a:r>
            <a:r>
              <a:rPr lang="fr-FR" sz="2400" dirty="0"/>
              <a:t> that </a:t>
            </a:r>
            <a:r>
              <a:rPr lang="fr-FR" sz="2400" dirty="0" err="1"/>
              <a:t>this</a:t>
            </a:r>
            <a:r>
              <a:rPr lang="fr-FR" sz="2400" dirty="0"/>
              <a:t>  increase is  not </a:t>
            </a:r>
            <a:r>
              <a:rPr lang="fr-FR" sz="2400" dirty="0" err="1"/>
              <a:t>statistically</a:t>
            </a:r>
            <a:r>
              <a:rPr lang="fr-FR" sz="2400" dirty="0"/>
              <a:t>  </a:t>
            </a:r>
            <a:r>
              <a:rPr lang="fr-FR" sz="2400" dirty="0" err="1"/>
              <a:t>significant</a:t>
            </a:r>
            <a:r>
              <a:rPr lang="fr-FR" sz="2400" dirty="0"/>
              <a:t> </a:t>
            </a:r>
          </a:p>
        </p:txBody>
      </p:sp>
    </p:spTree>
    <p:extLst>
      <p:ext uri="{BB962C8B-B14F-4D97-AF65-F5344CB8AC3E}">
        <p14:creationId xmlns:p14="http://schemas.microsoft.com/office/powerpoint/2010/main" val="412143239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ACF134-C84B-4647-A32C-4154774ABC91}"/>
              </a:ext>
            </a:extLst>
          </p:cNvPr>
          <p:cNvSpPr txBox="1"/>
          <p:nvPr/>
        </p:nvSpPr>
        <p:spPr>
          <a:xfrm>
            <a:off x="-1" y="108357"/>
            <a:ext cx="12034157" cy="1077218"/>
          </a:xfrm>
          <a:prstGeom prst="rect">
            <a:avLst/>
          </a:prstGeom>
          <a:solidFill>
            <a:schemeClr val="bg1"/>
          </a:solidFill>
        </p:spPr>
        <p:txBody>
          <a:bodyPr wrap="square" rtlCol="0">
            <a:spAutoFit/>
          </a:bodyPr>
          <a:lstStyle/>
          <a:p>
            <a:pPr algn="ctr"/>
            <a:r>
              <a:rPr lang="fr-FR" sz="3200" b="1" i="1" dirty="0">
                <a:latin typeface="Algerian" panose="04020705040A02060702" pitchFamily="82" charset="0"/>
              </a:rPr>
              <a:t>Increase of incidence </a:t>
            </a:r>
            <a:r>
              <a:rPr lang="fr-FR" sz="3200" b="1" i="1" dirty="0" err="1">
                <a:latin typeface="Algerian" panose="04020705040A02060702" pitchFamily="82" charset="0"/>
              </a:rPr>
              <a:t>after</a:t>
            </a:r>
            <a:r>
              <a:rPr lang="fr-FR" sz="3200" b="1" i="1" dirty="0">
                <a:latin typeface="Algerian" panose="04020705040A02060702" pitchFamily="82" charset="0"/>
              </a:rPr>
              <a:t> « catch up » vaccine</a:t>
            </a:r>
          </a:p>
          <a:p>
            <a:pPr algn="ctr"/>
            <a:r>
              <a:rPr lang="fr-FR" sz="3200" b="1" i="1" dirty="0">
                <a:latin typeface="Algerian" panose="04020705040A02060702" pitchFamily="82" charset="0"/>
              </a:rPr>
              <a:t> (</a:t>
            </a:r>
            <a:r>
              <a:rPr lang="fr-FR" sz="2400" b="1" i="1" dirty="0">
                <a:latin typeface="Algerian" panose="04020705040A02060702" pitchFamily="82" charset="0"/>
              </a:rPr>
              <a:t>14-26 y in 2007, 22-34 in 2015) </a:t>
            </a:r>
          </a:p>
        </p:txBody>
      </p:sp>
      <p:graphicFrame>
        <p:nvGraphicFramePr>
          <p:cNvPr id="8" name="Graphique 7">
            <a:extLst>
              <a:ext uri="{FF2B5EF4-FFF2-40B4-BE49-F238E27FC236}">
                <a16:creationId xmlns:a16="http://schemas.microsoft.com/office/drawing/2014/main" id="{B5A3E756-F254-42F1-834E-D47031328C81}"/>
              </a:ext>
            </a:extLst>
          </p:cNvPr>
          <p:cNvGraphicFramePr/>
          <p:nvPr>
            <p:extLst>
              <p:ext uri="{D42A27DB-BD31-4B8C-83A1-F6EECF244321}">
                <p14:modId xmlns:p14="http://schemas.microsoft.com/office/powerpoint/2010/main" val="2175158524"/>
              </p:ext>
            </p:extLst>
          </p:nvPr>
        </p:nvGraphicFramePr>
        <p:xfrm>
          <a:off x="403106" y="481693"/>
          <a:ext cx="8798044" cy="6049736"/>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a:extLst>
              <a:ext uri="{FF2B5EF4-FFF2-40B4-BE49-F238E27FC236}">
                <a16:creationId xmlns:a16="http://schemas.microsoft.com/office/drawing/2014/main" id="{EC0C8964-1665-4ED7-A814-153373C7FA49}"/>
              </a:ext>
            </a:extLst>
          </p:cNvPr>
          <p:cNvSpPr txBox="1"/>
          <p:nvPr/>
        </p:nvSpPr>
        <p:spPr>
          <a:xfrm>
            <a:off x="3738755" y="3875543"/>
            <a:ext cx="3165628" cy="523220"/>
          </a:xfrm>
          <a:prstGeom prst="rect">
            <a:avLst/>
          </a:prstGeom>
          <a:solidFill>
            <a:schemeClr val="bg1"/>
          </a:solidFill>
        </p:spPr>
        <p:txBody>
          <a:bodyPr wrap="square" rtlCol="0">
            <a:spAutoFit/>
          </a:bodyPr>
          <a:lstStyle/>
          <a:p>
            <a:r>
              <a:rPr lang="fr-FR" sz="2800" b="1" dirty="0">
                <a:solidFill>
                  <a:srgbClr val="FF0000"/>
                </a:solidFill>
              </a:rPr>
              <a:t>25-29 y : 35% </a:t>
            </a:r>
          </a:p>
        </p:txBody>
      </p:sp>
      <p:sp>
        <p:nvSpPr>
          <p:cNvPr id="4" name="Rectangle 3">
            <a:extLst>
              <a:ext uri="{FF2B5EF4-FFF2-40B4-BE49-F238E27FC236}">
                <a16:creationId xmlns:a16="http://schemas.microsoft.com/office/drawing/2014/main" id="{8956D52B-8484-4565-8CB7-0FEBC715F5CB}"/>
              </a:ext>
            </a:extLst>
          </p:cNvPr>
          <p:cNvSpPr/>
          <p:nvPr/>
        </p:nvSpPr>
        <p:spPr>
          <a:xfrm>
            <a:off x="5021426" y="2098772"/>
            <a:ext cx="4461753" cy="707886"/>
          </a:xfrm>
          <a:prstGeom prst="rect">
            <a:avLst/>
          </a:prstGeom>
          <a:solidFill>
            <a:schemeClr val="bg1"/>
          </a:solidFill>
        </p:spPr>
        <p:txBody>
          <a:bodyPr wrap="square">
            <a:spAutoFit/>
          </a:bodyPr>
          <a:lstStyle/>
          <a:p>
            <a:r>
              <a:rPr lang="fr-FR" sz="2000" b="1" dirty="0">
                <a:solidFill>
                  <a:schemeClr val="accent2"/>
                </a:solidFill>
              </a:rPr>
              <a:t> </a:t>
            </a:r>
            <a:r>
              <a:rPr lang="fr-FR" sz="3200" b="1" dirty="0">
                <a:solidFill>
                  <a:schemeClr val="accent2"/>
                </a:solidFill>
              </a:rPr>
              <a:t>30-34 y : 25</a:t>
            </a:r>
            <a:r>
              <a:rPr lang="fr-FR" sz="4000" b="1" dirty="0">
                <a:solidFill>
                  <a:schemeClr val="accent2"/>
                </a:solidFill>
              </a:rPr>
              <a:t>% </a:t>
            </a:r>
            <a:r>
              <a:rPr lang="fr-FR" sz="3200" b="1" dirty="0">
                <a:solidFill>
                  <a:schemeClr val="accent2"/>
                </a:solidFill>
              </a:rPr>
              <a:t>P&lt;0,01</a:t>
            </a:r>
            <a:endParaRPr lang="fr-FR" sz="2000" b="1" dirty="0">
              <a:solidFill>
                <a:schemeClr val="accent2"/>
              </a:solidFill>
            </a:endParaRPr>
          </a:p>
        </p:txBody>
      </p:sp>
      <p:sp>
        <p:nvSpPr>
          <p:cNvPr id="9" name="ZoneTexte 8">
            <a:extLst>
              <a:ext uri="{FF2B5EF4-FFF2-40B4-BE49-F238E27FC236}">
                <a16:creationId xmlns:a16="http://schemas.microsoft.com/office/drawing/2014/main" id="{6C3DE77C-8401-48DC-8BCC-43DBD88B3CEC}"/>
              </a:ext>
            </a:extLst>
          </p:cNvPr>
          <p:cNvSpPr txBox="1"/>
          <p:nvPr/>
        </p:nvSpPr>
        <p:spPr>
          <a:xfrm>
            <a:off x="745672" y="2806658"/>
            <a:ext cx="720819" cy="461665"/>
          </a:xfrm>
          <a:prstGeom prst="rect">
            <a:avLst/>
          </a:prstGeom>
          <a:noFill/>
        </p:spPr>
        <p:txBody>
          <a:bodyPr wrap="square" rtlCol="0">
            <a:spAutoFit/>
          </a:bodyPr>
          <a:lstStyle/>
          <a:p>
            <a:r>
              <a:rPr lang="fr-FR" sz="2400" dirty="0">
                <a:solidFill>
                  <a:schemeClr val="accent2"/>
                </a:solidFill>
              </a:rPr>
              <a:t>9,9</a:t>
            </a:r>
          </a:p>
        </p:txBody>
      </p:sp>
      <p:sp>
        <p:nvSpPr>
          <p:cNvPr id="10" name="ZoneTexte 9">
            <a:extLst>
              <a:ext uri="{FF2B5EF4-FFF2-40B4-BE49-F238E27FC236}">
                <a16:creationId xmlns:a16="http://schemas.microsoft.com/office/drawing/2014/main" id="{D85982C5-AA5B-43AF-901C-38728404EE44}"/>
              </a:ext>
            </a:extLst>
          </p:cNvPr>
          <p:cNvSpPr txBox="1"/>
          <p:nvPr/>
        </p:nvSpPr>
        <p:spPr>
          <a:xfrm>
            <a:off x="7847708" y="1698068"/>
            <a:ext cx="1069675" cy="461665"/>
          </a:xfrm>
          <a:prstGeom prst="rect">
            <a:avLst/>
          </a:prstGeom>
          <a:noFill/>
        </p:spPr>
        <p:txBody>
          <a:bodyPr wrap="square" rtlCol="0">
            <a:spAutoFit/>
          </a:bodyPr>
          <a:lstStyle/>
          <a:p>
            <a:r>
              <a:rPr lang="fr-FR" sz="2400" dirty="0">
                <a:solidFill>
                  <a:schemeClr val="accent2"/>
                </a:solidFill>
              </a:rPr>
              <a:t>12,3</a:t>
            </a:r>
          </a:p>
        </p:txBody>
      </p:sp>
      <p:sp>
        <p:nvSpPr>
          <p:cNvPr id="11" name="ZoneTexte 10">
            <a:extLst>
              <a:ext uri="{FF2B5EF4-FFF2-40B4-BE49-F238E27FC236}">
                <a16:creationId xmlns:a16="http://schemas.microsoft.com/office/drawing/2014/main" id="{DBA5FC76-1F0F-454D-B424-64E1D4918E70}"/>
              </a:ext>
            </a:extLst>
          </p:cNvPr>
          <p:cNvSpPr txBox="1"/>
          <p:nvPr/>
        </p:nvSpPr>
        <p:spPr>
          <a:xfrm>
            <a:off x="1106082" y="4207378"/>
            <a:ext cx="720820" cy="461665"/>
          </a:xfrm>
          <a:prstGeom prst="rect">
            <a:avLst/>
          </a:prstGeom>
          <a:noFill/>
        </p:spPr>
        <p:txBody>
          <a:bodyPr wrap="square" rtlCol="0">
            <a:spAutoFit/>
          </a:bodyPr>
          <a:lstStyle/>
          <a:p>
            <a:r>
              <a:rPr lang="fr-FR" sz="2400" dirty="0">
                <a:solidFill>
                  <a:srgbClr val="FF0000"/>
                </a:solidFill>
              </a:rPr>
              <a:t>5,9</a:t>
            </a:r>
          </a:p>
        </p:txBody>
      </p:sp>
      <p:sp>
        <p:nvSpPr>
          <p:cNvPr id="12" name="ZoneTexte 11">
            <a:extLst>
              <a:ext uri="{FF2B5EF4-FFF2-40B4-BE49-F238E27FC236}">
                <a16:creationId xmlns:a16="http://schemas.microsoft.com/office/drawing/2014/main" id="{D18A69E7-6848-437B-A846-958C9BA26DB5}"/>
              </a:ext>
            </a:extLst>
          </p:cNvPr>
          <p:cNvSpPr txBox="1"/>
          <p:nvPr/>
        </p:nvSpPr>
        <p:spPr>
          <a:xfrm>
            <a:off x="8104448" y="3301811"/>
            <a:ext cx="569618" cy="461665"/>
          </a:xfrm>
          <a:prstGeom prst="rect">
            <a:avLst/>
          </a:prstGeom>
          <a:noFill/>
        </p:spPr>
        <p:txBody>
          <a:bodyPr wrap="square" rtlCol="0">
            <a:spAutoFit/>
          </a:bodyPr>
          <a:lstStyle/>
          <a:p>
            <a:r>
              <a:rPr lang="fr-FR" sz="2400" dirty="0">
                <a:solidFill>
                  <a:srgbClr val="FF0000"/>
                </a:solidFill>
              </a:rPr>
              <a:t>8</a:t>
            </a:r>
          </a:p>
        </p:txBody>
      </p:sp>
      <p:sp>
        <p:nvSpPr>
          <p:cNvPr id="2" name="ZoneTexte 1">
            <a:extLst>
              <a:ext uri="{FF2B5EF4-FFF2-40B4-BE49-F238E27FC236}">
                <a16:creationId xmlns:a16="http://schemas.microsoft.com/office/drawing/2014/main" id="{0487EA35-644B-42CA-8863-ED5DFB6F99FE}"/>
              </a:ext>
            </a:extLst>
          </p:cNvPr>
          <p:cNvSpPr txBox="1"/>
          <p:nvPr/>
        </p:nvSpPr>
        <p:spPr>
          <a:xfrm>
            <a:off x="1352367" y="5081127"/>
            <a:ext cx="7338117" cy="830997"/>
          </a:xfrm>
          <a:prstGeom prst="rect">
            <a:avLst/>
          </a:prstGeom>
          <a:noFill/>
        </p:spPr>
        <p:txBody>
          <a:bodyPr wrap="square" rtlCol="0">
            <a:spAutoFit/>
          </a:bodyPr>
          <a:lstStyle/>
          <a:p>
            <a:r>
              <a:rPr lang="fr-FR" sz="2400" b="1" dirty="0">
                <a:solidFill>
                  <a:schemeClr val="accent2"/>
                </a:solidFill>
              </a:rPr>
              <a:t>In the 30-34 </a:t>
            </a:r>
            <a:r>
              <a:rPr lang="fr-FR" sz="2400" b="1" dirty="0" err="1">
                <a:solidFill>
                  <a:schemeClr val="accent2"/>
                </a:solidFill>
              </a:rPr>
              <a:t>age</a:t>
            </a:r>
            <a:r>
              <a:rPr lang="fr-FR" sz="2400" b="1" dirty="0">
                <a:solidFill>
                  <a:schemeClr val="accent2"/>
                </a:solidFill>
              </a:rPr>
              <a:t> group ( high % of catch up vaccinated) the increase is </a:t>
            </a:r>
            <a:r>
              <a:rPr lang="fr-FR" sz="2400" b="1" dirty="0" err="1">
                <a:solidFill>
                  <a:schemeClr val="accent2"/>
                </a:solidFill>
              </a:rPr>
              <a:t>statistically</a:t>
            </a:r>
            <a:r>
              <a:rPr lang="fr-FR" sz="2400" b="1" dirty="0">
                <a:solidFill>
                  <a:schemeClr val="accent2"/>
                </a:solidFill>
              </a:rPr>
              <a:t> signifiant</a:t>
            </a:r>
          </a:p>
        </p:txBody>
      </p:sp>
    </p:spTree>
    <p:extLst>
      <p:ext uri="{BB962C8B-B14F-4D97-AF65-F5344CB8AC3E}">
        <p14:creationId xmlns:p14="http://schemas.microsoft.com/office/powerpoint/2010/main" val="301497533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441E6D-E1E0-4ED7-B2FF-F9D418FE3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380" y="20368"/>
            <a:ext cx="5011430" cy="4297338"/>
          </a:xfrm>
          <a:prstGeom prst="rect">
            <a:avLst/>
          </a:prstGeom>
        </p:spPr>
      </p:pic>
      <p:grpSp>
        <p:nvGrpSpPr>
          <p:cNvPr id="6" name="Groupe 5">
            <a:extLst>
              <a:ext uri="{FF2B5EF4-FFF2-40B4-BE49-F238E27FC236}">
                <a16:creationId xmlns:a16="http://schemas.microsoft.com/office/drawing/2014/main" id="{A3F3DEB3-BB46-47C4-A133-EF10D567C69B}"/>
              </a:ext>
            </a:extLst>
          </p:cNvPr>
          <p:cNvGrpSpPr/>
          <p:nvPr/>
        </p:nvGrpSpPr>
        <p:grpSpPr>
          <a:xfrm>
            <a:off x="114291" y="20368"/>
            <a:ext cx="5257038" cy="1382367"/>
            <a:chOff x="3199765" y="2524125"/>
            <a:chExt cx="6076950" cy="1809750"/>
          </a:xfrm>
        </p:grpSpPr>
        <p:pic>
          <p:nvPicPr>
            <p:cNvPr id="3" name="Image 2">
              <a:extLst>
                <a:ext uri="{FF2B5EF4-FFF2-40B4-BE49-F238E27FC236}">
                  <a16:creationId xmlns:a16="http://schemas.microsoft.com/office/drawing/2014/main" id="{DD54790B-3383-4072-A1B0-334F57D1459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99765" y="2524125"/>
              <a:ext cx="6076950" cy="1809750"/>
            </a:xfrm>
            <a:prstGeom prst="rect">
              <a:avLst/>
            </a:prstGeom>
          </p:spPr>
        </p:pic>
        <p:pic>
          <p:nvPicPr>
            <p:cNvPr id="5" name="Image 4">
              <a:extLst>
                <a:ext uri="{FF2B5EF4-FFF2-40B4-BE49-F238E27FC236}">
                  <a16:creationId xmlns:a16="http://schemas.microsoft.com/office/drawing/2014/main" id="{0473FFD5-E43E-4F7C-9C7F-F9686F4C67B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07930" y="2929890"/>
              <a:ext cx="1766887" cy="514350"/>
            </a:xfrm>
            <a:prstGeom prst="rect">
              <a:avLst/>
            </a:prstGeom>
          </p:spPr>
        </p:pic>
      </p:grpSp>
      <p:grpSp>
        <p:nvGrpSpPr>
          <p:cNvPr id="10" name="Groupe 9">
            <a:extLst>
              <a:ext uri="{FF2B5EF4-FFF2-40B4-BE49-F238E27FC236}">
                <a16:creationId xmlns:a16="http://schemas.microsoft.com/office/drawing/2014/main" id="{65AB3706-CB84-4857-892E-A04E3012439D}"/>
              </a:ext>
            </a:extLst>
          </p:cNvPr>
          <p:cNvGrpSpPr/>
          <p:nvPr/>
        </p:nvGrpSpPr>
        <p:grpSpPr>
          <a:xfrm>
            <a:off x="-70515" y="4297338"/>
            <a:ext cx="4672779" cy="1310673"/>
            <a:chOff x="3823437" y="3603423"/>
            <a:chExt cx="6619875" cy="1877349"/>
          </a:xfrm>
        </p:grpSpPr>
        <p:pic>
          <p:nvPicPr>
            <p:cNvPr id="7" name="Image 6">
              <a:extLst>
                <a:ext uri="{FF2B5EF4-FFF2-40B4-BE49-F238E27FC236}">
                  <a16:creationId xmlns:a16="http://schemas.microsoft.com/office/drawing/2014/main" id="{0B8D4031-04FF-46AD-B944-2CF38CABF63B}"/>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823437" y="3603423"/>
              <a:ext cx="6619875" cy="1877349"/>
            </a:xfrm>
            <a:prstGeom prst="rect">
              <a:avLst/>
            </a:prstGeom>
          </p:spPr>
        </p:pic>
        <p:pic>
          <p:nvPicPr>
            <p:cNvPr id="8" name="Image 7">
              <a:extLst>
                <a:ext uri="{FF2B5EF4-FFF2-40B4-BE49-F238E27FC236}">
                  <a16:creationId xmlns:a16="http://schemas.microsoft.com/office/drawing/2014/main" id="{4ED96156-5D2E-4683-9B2F-66E6030B1E1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05956" y="4307963"/>
              <a:ext cx="1362075" cy="504825"/>
            </a:xfrm>
            <a:prstGeom prst="rect">
              <a:avLst/>
            </a:prstGeom>
          </p:spPr>
        </p:pic>
      </p:grpSp>
      <p:grpSp>
        <p:nvGrpSpPr>
          <p:cNvPr id="13" name="Groupe 12">
            <a:extLst>
              <a:ext uri="{FF2B5EF4-FFF2-40B4-BE49-F238E27FC236}">
                <a16:creationId xmlns:a16="http://schemas.microsoft.com/office/drawing/2014/main" id="{8A2D9060-BD0E-460B-91C2-976E17C2949D}"/>
              </a:ext>
            </a:extLst>
          </p:cNvPr>
          <p:cNvGrpSpPr/>
          <p:nvPr/>
        </p:nvGrpSpPr>
        <p:grpSpPr>
          <a:xfrm>
            <a:off x="200465" y="2571575"/>
            <a:ext cx="3908138" cy="1714849"/>
            <a:chOff x="2008" y="5096490"/>
            <a:chExt cx="5734050" cy="2543175"/>
          </a:xfrm>
        </p:grpSpPr>
        <p:pic>
          <p:nvPicPr>
            <p:cNvPr id="11" name="Image 10">
              <a:extLst>
                <a:ext uri="{FF2B5EF4-FFF2-40B4-BE49-F238E27FC236}">
                  <a16:creationId xmlns:a16="http://schemas.microsoft.com/office/drawing/2014/main" id="{721F225C-05A8-4DD0-B5BC-C80391239BF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008" y="5096490"/>
              <a:ext cx="5734050" cy="2543175"/>
            </a:xfrm>
            <a:prstGeom prst="round2DiagRect">
              <a:avLst/>
            </a:prstGeom>
          </p:spPr>
        </p:pic>
        <p:pic>
          <p:nvPicPr>
            <p:cNvPr id="12" name="Image 11">
              <a:extLst>
                <a:ext uri="{FF2B5EF4-FFF2-40B4-BE49-F238E27FC236}">
                  <a16:creationId xmlns:a16="http://schemas.microsoft.com/office/drawing/2014/main" id="{B1B91CE6-A3BA-4DEF-823B-B5137256C25D}"/>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33206" y="6510926"/>
              <a:ext cx="1924050" cy="542925"/>
            </a:xfrm>
            <a:prstGeom prst="round2DiagRect">
              <a:avLst/>
            </a:prstGeom>
          </p:spPr>
        </p:pic>
      </p:grpSp>
      <p:grpSp>
        <p:nvGrpSpPr>
          <p:cNvPr id="16" name="Groupe 15">
            <a:extLst>
              <a:ext uri="{FF2B5EF4-FFF2-40B4-BE49-F238E27FC236}">
                <a16:creationId xmlns:a16="http://schemas.microsoft.com/office/drawing/2014/main" id="{F97CEFC0-257D-4212-ABDD-C2CE8192211C}"/>
              </a:ext>
            </a:extLst>
          </p:cNvPr>
          <p:cNvGrpSpPr/>
          <p:nvPr/>
        </p:nvGrpSpPr>
        <p:grpSpPr>
          <a:xfrm>
            <a:off x="114291" y="1403862"/>
            <a:ext cx="5525620" cy="1001175"/>
            <a:chOff x="4324104" y="2274983"/>
            <a:chExt cx="7048500" cy="1381911"/>
          </a:xfrm>
        </p:grpSpPr>
        <p:pic>
          <p:nvPicPr>
            <p:cNvPr id="14" name="Image 13">
              <a:extLst>
                <a:ext uri="{FF2B5EF4-FFF2-40B4-BE49-F238E27FC236}">
                  <a16:creationId xmlns:a16="http://schemas.microsoft.com/office/drawing/2014/main" id="{49C6D7EE-C9FE-43F8-AF61-C46EF5CE7DE8}"/>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324104" y="2409119"/>
              <a:ext cx="7048500" cy="1247775"/>
            </a:xfrm>
            <a:prstGeom prst="rect">
              <a:avLst/>
            </a:prstGeom>
          </p:spPr>
        </p:pic>
        <p:pic>
          <p:nvPicPr>
            <p:cNvPr id="15" name="Image 14">
              <a:extLst>
                <a:ext uri="{FF2B5EF4-FFF2-40B4-BE49-F238E27FC236}">
                  <a16:creationId xmlns:a16="http://schemas.microsoft.com/office/drawing/2014/main" id="{F669655E-B796-4434-9062-8B43A4B2B4DD}"/>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244609" y="2274983"/>
              <a:ext cx="3163269" cy="616005"/>
            </a:xfrm>
            <a:prstGeom prst="rect">
              <a:avLst/>
            </a:prstGeom>
          </p:spPr>
        </p:pic>
      </p:grpSp>
      <p:grpSp>
        <p:nvGrpSpPr>
          <p:cNvPr id="18" name="Groupe 17">
            <a:extLst>
              <a:ext uri="{FF2B5EF4-FFF2-40B4-BE49-F238E27FC236}">
                <a16:creationId xmlns:a16="http://schemas.microsoft.com/office/drawing/2014/main" id="{DE03ECC2-4EC9-4AFF-B9E2-445D570495C7}"/>
              </a:ext>
            </a:extLst>
          </p:cNvPr>
          <p:cNvGrpSpPr/>
          <p:nvPr/>
        </p:nvGrpSpPr>
        <p:grpSpPr>
          <a:xfrm>
            <a:off x="23839" y="5810974"/>
            <a:ext cx="5152287" cy="903995"/>
            <a:chOff x="5400733" y="2816771"/>
            <a:chExt cx="6400800" cy="1728788"/>
          </a:xfrm>
        </p:grpSpPr>
        <p:pic>
          <p:nvPicPr>
            <p:cNvPr id="9" name="Image 8">
              <a:extLst>
                <a:ext uri="{FF2B5EF4-FFF2-40B4-BE49-F238E27FC236}">
                  <a16:creationId xmlns:a16="http://schemas.microsoft.com/office/drawing/2014/main" id="{8FEC4680-56D1-477A-AAE8-D3E49295DC3F}"/>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400733" y="2816771"/>
              <a:ext cx="6400800" cy="1552575"/>
            </a:xfrm>
            <a:prstGeom prst="rect">
              <a:avLst/>
            </a:prstGeom>
          </p:spPr>
        </p:pic>
        <p:pic>
          <p:nvPicPr>
            <p:cNvPr id="17" name="Image 16">
              <a:extLst>
                <a:ext uri="{FF2B5EF4-FFF2-40B4-BE49-F238E27FC236}">
                  <a16:creationId xmlns:a16="http://schemas.microsoft.com/office/drawing/2014/main" id="{694ADDFE-2E5D-4439-A75E-09680F7C6C32}"/>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9193136" y="3593059"/>
              <a:ext cx="1895475" cy="952500"/>
            </a:xfrm>
            <a:prstGeom prst="rect">
              <a:avLst/>
            </a:prstGeom>
          </p:spPr>
        </p:pic>
      </p:grpSp>
      <p:sp>
        <p:nvSpPr>
          <p:cNvPr id="21" name="Bulle narrative : rectangle 20">
            <a:extLst>
              <a:ext uri="{FF2B5EF4-FFF2-40B4-BE49-F238E27FC236}">
                <a16:creationId xmlns:a16="http://schemas.microsoft.com/office/drawing/2014/main" id="{48538A67-312A-4DC4-8146-06CFC08FC5DA}"/>
              </a:ext>
            </a:extLst>
          </p:cNvPr>
          <p:cNvSpPr/>
          <p:nvPr/>
        </p:nvSpPr>
        <p:spPr>
          <a:xfrm>
            <a:off x="39190" y="0"/>
            <a:ext cx="5136936" cy="6837631"/>
          </a:xfrm>
          <a:prstGeom prst="wedgeRectCallout">
            <a:avLst>
              <a:gd name="adj1" fmla="val 64220"/>
              <a:gd name="adj2" fmla="val -13532"/>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18D213C-57C2-4275-A5B8-D8BB8CFFB5BD}"/>
              </a:ext>
            </a:extLst>
          </p:cNvPr>
          <p:cNvSpPr>
            <a:spLocks noGrp="1"/>
          </p:cNvSpPr>
          <p:nvPr>
            <p:ph type="title"/>
          </p:nvPr>
        </p:nvSpPr>
        <p:spPr>
          <a:xfrm>
            <a:off x="5639911" y="1604978"/>
            <a:ext cx="6384182" cy="1093947"/>
          </a:xfrm>
          <a:solidFill>
            <a:schemeClr val="bg1"/>
          </a:solidFill>
        </p:spPr>
        <p:txBody>
          <a:bodyPr>
            <a:normAutofit fontScale="90000"/>
          </a:bodyPr>
          <a:lstStyle/>
          <a:p>
            <a:pPr algn="ctr"/>
            <a:r>
              <a:rPr lang="fr-FR" b="1" dirty="0">
                <a:solidFill>
                  <a:schemeClr val="accent2"/>
                </a:solidFill>
                <a:latin typeface="Algerian" panose="04020705040A02060702" pitchFamily="82" charset="0"/>
              </a:rPr>
              <a:t>Australian propaganda lies based on </a:t>
            </a:r>
            <a:r>
              <a:rPr lang="fr-FR" b="1" dirty="0" err="1">
                <a:solidFill>
                  <a:schemeClr val="accent2"/>
                </a:solidFill>
                <a:latin typeface="Algerian" panose="04020705040A02060702" pitchFamily="82" charset="0"/>
              </a:rPr>
              <a:t>biaised</a:t>
            </a:r>
            <a:r>
              <a:rPr lang="fr-FR" b="1" dirty="0">
                <a:solidFill>
                  <a:schemeClr val="accent2"/>
                </a:solidFill>
                <a:latin typeface="Algerian" panose="04020705040A02060702" pitchFamily="82" charset="0"/>
              </a:rPr>
              <a:t> </a:t>
            </a:r>
            <a:r>
              <a:rPr lang="fr-FR" b="1" dirty="0" err="1">
                <a:solidFill>
                  <a:schemeClr val="accent2"/>
                </a:solidFill>
                <a:latin typeface="Algerian" panose="04020705040A02060702" pitchFamily="82" charset="0"/>
              </a:rPr>
              <a:t>predictions</a:t>
            </a:r>
            <a:r>
              <a:rPr lang="fr-FR" b="1" dirty="0">
                <a:solidFill>
                  <a:schemeClr val="accent2"/>
                </a:solidFill>
                <a:latin typeface="Algerian" panose="04020705040A02060702" pitchFamily="82" charset="0"/>
              </a:rPr>
              <a:t> </a:t>
            </a:r>
            <a:br>
              <a:rPr lang="fr-FR" b="1" dirty="0">
                <a:solidFill>
                  <a:schemeClr val="accent2"/>
                </a:solidFill>
                <a:latin typeface="Algerian" panose="04020705040A02060702" pitchFamily="82" charset="0"/>
              </a:rPr>
            </a:br>
            <a:r>
              <a:rPr lang="fr-FR" b="1" dirty="0">
                <a:solidFill>
                  <a:schemeClr val="accent2"/>
                </a:solidFill>
                <a:latin typeface="Algerian" panose="04020705040A02060702" pitchFamily="82" charset="0"/>
              </a:rPr>
              <a:t>and simulation </a:t>
            </a:r>
          </a:p>
        </p:txBody>
      </p:sp>
      <p:sp>
        <p:nvSpPr>
          <p:cNvPr id="20" name="Rectangle 19">
            <a:extLst>
              <a:ext uri="{FF2B5EF4-FFF2-40B4-BE49-F238E27FC236}">
                <a16:creationId xmlns:a16="http://schemas.microsoft.com/office/drawing/2014/main" id="{724EA726-4160-4A96-80B7-71E3532FB5B2}"/>
              </a:ext>
            </a:extLst>
          </p:cNvPr>
          <p:cNvSpPr/>
          <p:nvPr/>
        </p:nvSpPr>
        <p:spPr>
          <a:xfrm>
            <a:off x="5309670" y="3418815"/>
            <a:ext cx="6882330" cy="3231654"/>
          </a:xfrm>
          <a:prstGeom prst="rect">
            <a:avLst/>
          </a:prstGeom>
          <a:solidFill>
            <a:schemeClr val="bg1"/>
          </a:solidFill>
        </p:spPr>
        <p:txBody>
          <a:bodyPr wrap="square">
            <a:spAutoFit/>
          </a:bodyPr>
          <a:lstStyle/>
          <a:p>
            <a:r>
              <a:rPr lang="en-US" sz="3200" i="1" dirty="0">
                <a:solidFill>
                  <a:srgbClr val="FF0000"/>
                </a:solidFill>
                <a:latin typeface="Abadi" panose="020B0604020104020204" pitchFamily="34" charset="0"/>
              </a:rPr>
              <a:t>Facts from official register </a:t>
            </a:r>
            <a:r>
              <a:rPr lang="en-US" sz="2800" i="1" dirty="0">
                <a:solidFill>
                  <a:srgbClr val="FF0000"/>
                </a:solidFill>
                <a:latin typeface="Abadi" panose="020B0604020104020204" pitchFamily="34" charset="0"/>
              </a:rPr>
              <a:t>(ACIM)</a:t>
            </a:r>
          </a:p>
          <a:p>
            <a:endParaRPr lang="en-US" sz="2800" i="1" dirty="0">
              <a:solidFill>
                <a:srgbClr val="FF0000"/>
              </a:solidFill>
              <a:latin typeface="Abadi" panose="020B0604020104020204" pitchFamily="34" charset="0"/>
            </a:endParaRPr>
          </a:p>
          <a:p>
            <a:r>
              <a:rPr lang="en-US" sz="2400" i="1" dirty="0">
                <a:solidFill>
                  <a:srgbClr val="FF0000"/>
                </a:solidFill>
                <a:latin typeface="Abadi" panose="020B0604020104020204" pitchFamily="34" charset="0"/>
              </a:rPr>
              <a:t>In 2006, 728 new cases of cervical cancer diagnosed and 201 deaths</a:t>
            </a:r>
          </a:p>
          <a:p>
            <a:endParaRPr lang="en-US" sz="2400" i="1" dirty="0">
              <a:solidFill>
                <a:srgbClr val="FF0000"/>
              </a:solidFill>
              <a:latin typeface="Abadi" panose="020B0604020104020204" pitchFamily="34" charset="0"/>
            </a:endParaRPr>
          </a:p>
          <a:p>
            <a:r>
              <a:rPr lang="en-US" sz="2400" i="1" dirty="0">
                <a:solidFill>
                  <a:srgbClr val="FF0000"/>
                </a:solidFill>
                <a:latin typeface="Abadi" panose="020B0604020104020204" pitchFamily="34" charset="0"/>
              </a:rPr>
              <a:t> In 2018, it is estimated that 930 new cases of cervical cancer will be diagnosed and that 258 women will died from cervix cancer</a:t>
            </a:r>
          </a:p>
        </p:txBody>
      </p:sp>
    </p:spTree>
    <p:extLst>
      <p:ext uri="{BB962C8B-B14F-4D97-AF65-F5344CB8AC3E}">
        <p14:creationId xmlns:p14="http://schemas.microsoft.com/office/powerpoint/2010/main" val="2446385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82C96-7081-4F84-8528-B0EE25AB9347}"/>
              </a:ext>
            </a:extLst>
          </p:cNvPr>
          <p:cNvSpPr>
            <a:spLocks noGrp="1"/>
          </p:cNvSpPr>
          <p:nvPr>
            <p:ph type="title"/>
          </p:nvPr>
        </p:nvSpPr>
        <p:spPr>
          <a:xfrm>
            <a:off x="254700" y="55845"/>
            <a:ext cx="9422699" cy="646331"/>
          </a:xfrm>
        </p:spPr>
        <p:txBody>
          <a:bodyPr>
            <a:normAutofit fontScale="90000"/>
          </a:bodyPr>
          <a:lstStyle/>
          <a:p>
            <a:r>
              <a:rPr lang="fr-FR" dirty="0">
                <a:solidFill>
                  <a:schemeClr val="accent2"/>
                </a:solidFill>
                <a:latin typeface="Algerian" panose="04020705040A02060702" pitchFamily="82" charset="0"/>
              </a:rPr>
              <a:t>Great-</a:t>
            </a:r>
            <a:r>
              <a:rPr lang="fr-FR" dirty="0" err="1">
                <a:solidFill>
                  <a:schemeClr val="accent2"/>
                </a:solidFill>
                <a:latin typeface="Algerian" panose="04020705040A02060702" pitchFamily="82" charset="0"/>
              </a:rPr>
              <a:t>Britain</a:t>
            </a:r>
            <a:endParaRPr lang="fr-FR" dirty="0">
              <a:solidFill>
                <a:schemeClr val="accent2"/>
              </a:solidFill>
              <a:latin typeface="Algerian" panose="04020705040A02060702" pitchFamily="82" charset="0"/>
            </a:endParaRPr>
          </a:p>
        </p:txBody>
      </p:sp>
      <p:sp>
        <p:nvSpPr>
          <p:cNvPr id="8" name="Rectangle 7">
            <a:extLst>
              <a:ext uri="{FF2B5EF4-FFF2-40B4-BE49-F238E27FC236}">
                <a16:creationId xmlns:a16="http://schemas.microsoft.com/office/drawing/2014/main" id="{AF577CD2-3859-4996-95C3-685BE4B47A9D}"/>
              </a:ext>
            </a:extLst>
          </p:cNvPr>
          <p:cNvSpPr/>
          <p:nvPr/>
        </p:nvSpPr>
        <p:spPr>
          <a:xfrm>
            <a:off x="2148899" y="5903801"/>
            <a:ext cx="3803096" cy="307777"/>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3" name="Image 2">
            <a:extLst>
              <a:ext uri="{FF2B5EF4-FFF2-40B4-BE49-F238E27FC236}">
                <a16:creationId xmlns:a16="http://schemas.microsoft.com/office/drawing/2014/main" id="{DBC4BD19-E226-43DD-AD6C-6991EE7C5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00" y="1290690"/>
            <a:ext cx="2952956" cy="4822356"/>
          </a:xfrm>
          <a:prstGeom prst="rect">
            <a:avLst/>
          </a:prstGeom>
        </p:spPr>
      </p:pic>
      <p:sp>
        <p:nvSpPr>
          <p:cNvPr id="4" name="Rectangle 3">
            <a:extLst>
              <a:ext uri="{FF2B5EF4-FFF2-40B4-BE49-F238E27FC236}">
                <a16:creationId xmlns:a16="http://schemas.microsoft.com/office/drawing/2014/main" id="{A20DEF82-C4DD-45D0-8170-C32DCE89D54B}"/>
              </a:ext>
            </a:extLst>
          </p:cNvPr>
          <p:cNvSpPr/>
          <p:nvPr/>
        </p:nvSpPr>
        <p:spPr>
          <a:xfrm>
            <a:off x="3047999" y="849721"/>
            <a:ext cx="8349344" cy="2185214"/>
          </a:xfrm>
          <a:prstGeom prst="rect">
            <a:avLst/>
          </a:prstGeom>
        </p:spPr>
        <p:txBody>
          <a:bodyPr wrap="square">
            <a:spAutoFit/>
          </a:bodyPr>
          <a:lstStyle/>
          <a:p>
            <a:r>
              <a:rPr lang="en-US" sz="2800" dirty="0"/>
              <a:t> National Vaccination program</a:t>
            </a:r>
          </a:p>
          <a:p>
            <a:r>
              <a:rPr lang="en-US" sz="2800" dirty="0"/>
              <a:t> introduced in 2008 to offer HPV vaccination routinely to 12–13-years </a:t>
            </a:r>
          </a:p>
          <a:p>
            <a:r>
              <a:rPr lang="en-US" sz="2800" dirty="0"/>
              <a:t>+ </a:t>
            </a:r>
            <a:r>
              <a:rPr lang="en-US" sz="2800" dirty="0">
                <a:solidFill>
                  <a:srgbClr val="FF0000"/>
                </a:solidFill>
              </a:rPr>
              <a:t>catch-up vaccination to girls up to 18 years</a:t>
            </a:r>
            <a:r>
              <a:rPr lang="en-US" sz="2800" dirty="0"/>
              <a:t>,</a:t>
            </a:r>
          </a:p>
          <a:p>
            <a:endParaRPr lang="fr-FR" sz="2400" i="1" dirty="0"/>
          </a:p>
        </p:txBody>
      </p:sp>
      <p:sp>
        <p:nvSpPr>
          <p:cNvPr id="5" name="Rectangle 4">
            <a:extLst>
              <a:ext uri="{FF2B5EF4-FFF2-40B4-BE49-F238E27FC236}">
                <a16:creationId xmlns:a16="http://schemas.microsoft.com/office/drawing/2014/main" id="{21E9F9A7-D677-4843-9066-9DB5B6C16DAB}"/>
              </a:ext>
            </a:extLst>
          </p:cNvPr>
          <p:cNvSpPr/>
          <p:nvPr/>
        </p:nvSpPr>
        <p:spPr>
          <a:xfrm>
            <a:off x="3207655" y="3633203"/>
            <a:ext cx="8548915" cy="2246769"/>
          </a:xfrm>
          <a:prstGeom prst="rect">
            <a:avLst/>
          </a:prstGeom>
        </p:spPr>
        <p:txBody>
          <a:bodyPr wrap="square">
            <a:spAutoFit/>
          </a:bodyPr>
          <a:lstStyle/>
          <a:p>
            <a:r>
              <a:rPr lang="en-US" sz="2000" dirty="0"/>
              <a:t> </a:t>
            </a:r>
            <a:r>
              <a:rPr lang="en-US" sz="2800" dirty="0"/>
              <a:t>HPV vaccination coverage in England is high with more than 80% of 12–13-y old receiving the full course</a:t>
            </a:r>
          </a:p>
          <a:p>
            <a:r>
              <a:rPr lang="en-US" sz="2800" dirty="0"/>
              <a:t> Coverage within the catch-up cohorts is lower (ranging from 39% to 76%).</a:t>
            </a:r>
            <a:endParaRPr lang="fr-FR" sz="2000" dirty="0"/>
          </a:p>
        </p:txBody>
      </p:sp>
    </p:spTree>
    <p:extLst>
      <p:ext uri="{BB962C8B-B14F-4D97-AF65-F5344CB8AC3E}">
        <p14:creationId xmlns:p14="http://schemas.microsoft.com/office/powerpoint/2010/main" val="9020628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C5F1B90-FE98-48BE-BACA-4B25B52317BE}"/>
              </a:ext>
            </a:extLst>
          </p:cNvPr>
          <p:cNvPicPr/>
          <p:nvPr/>
        </p:nvPicPr>
        <p:blipFill rotWithShape="1">
          <a:blip r:embed="rId3">
            <a:extLst>
              <a:ext uri="{28A0092B-C50C-407E-A947-70E740481C1C}">
                <a14:useLocalDpi xmlns:a14="http://schemas.microsoft.com/office/drawing/2010/main" val="0"/>
              </a:ext>
            </a:extLst>
          </a:blip>
          <a:srcRect/>
          <a:stretch/>
        </p:blipFill>
        <p:spPr>
          <a:xfrm>
            <a:off x="0" y="892535"/>
            <a:ext cx="10277475" cy="5912711"/>
          </a:xfrm>
          <a:prstGeom prst="rect">
            <a:avLst/>
          </a:prstGeom>
        </p:spPr>
      </p:pic>
      <p:sp>
        <p:nvSpPr>
          <p:cNvPr id="3" name="ZoneTexte 2">
            <a:extLst>
              <a:ext uri="{FF2B5EF4-FFF2-40B4-BE49-F238E27FC236}">
                <a16:creationId xmlns:a16="http://schemas.microsoft.com/office/drawing/2014/main" id="{60ACF134-C84B-4647-A32C-4154774ABC91}"/>
              </a:ext>
            </a:extLst>
          </p:cNvPr>
          <p:cNvSpPr txBox="1"/>
          <p:nvPr/>
        </p:nvSpPr>
        <p:spPr>
          <a:xfrm>
            <a:off x="-83489" y="57533"/>
            <a:ext cx="10003096" cy="584775"/>
          </a:xfrm>
          <a:prstGeom prst="rect">
            <a:avLst/>
          </a:prstGeom>
          <a:noFill/>
        </p:spPr>
        <p:txBody>
          <a:bodyPr wrap="square" rtlCol="0">
            <a:spAutoFit/>
          </a:bodyPr>
          <a:lstStyle/>
          <a:p>
            <a:pPr algn="ctr"/>
            <a:r>
              <a:rPr lang="fr-FR" sz="3200" b="1" dirty="0">
                <a:latin typeface="Algerian" panose="04020705040A02060702" pitchFamily="82" charset="0"/>
              </a:rPr>
              <a:t>UK: global trend national cancer </a:t>
            </a:r>
            <a:r>
              <a:rPr lang="fr-FR" sz="3200" b="1" dirty="0" err="1">
                <a:latin typeface="Algerian" panose="04020705040A02060702" pitchFamily="82" charset="0"/>
              </a:rPr>
              <a:t>register</a:t>
            </a:r>
            <a:endParaRPr lang="fr-FR" sz="3200" b="1" dirty="0">
              <a:latin typeface="Algerian" panose="04020705040A02060702" pitchFamily="82" charset="0"/>
            </a:endParaRPr>
          </a:p>
        </p:txBody>
      </p:sp>
      <p:sp>
        <p:nvSpPr>
          <p:cNvPr id="4" name="ZoneTexte 3">
            <a:extLst>
              <a:ext uri="{FF2B5EF4-FFF2-40B4-BE49-F238E27FC236}">
                <a16:creationId xmlns:a16="http://schemas.microsoft.com/office/drawing/2014/main" id="{27AD30AA-D86F-4BF3-82B7-F72A8D6915A6}"/>
              </a:ext>
            </a:extLst>
          </p:cNvPr>
          <p:cNvSpPr txBox="1"/>
          <p:nvPr/>
        </p:nvSpPr>
        <p:spPr>
          <a:xfrm>
            <a:off x="2729903" y="5628595"/>
            <a:ext cx="5888446" cy="369332"/>
          </a:xfrm>
          <a:prstGeom prst="rect">
            <a:avLst/>
          </a:prstGeom>
          <a:noFill/>
        </p:spPr>
        <p:txBody>
          <a:bodyPr wrap="square" rtlCol="0">
            <a:spAutoFit/>
          </a:bodyPr>
          <a:lstStyle/>
          <a:p>
            <a:r>
              <a:rPr lang="en-US" dirty="0"/>
              <a:t>Based on a graphic created by Cancer Research UK.</a:t>
            </a:r>
            <a:endParaRPr lang="fr-FR" dirty="0"/>
          </a:p>
        </p:txBody>
      </p:sp>
      <p:sp>
        <p:nvSpPr>
          <p:cNvPr id="5" name="Flèche : bas 4">
            <a:extLst>
              <a:ext uri="{FF2B5EF4-FFF2-40B4-BE49-F238E27FC236}">
                <a16:creationId xmlns:a16="http://schemas.microsoft.com/office/drawing/2014/main" id="{D093B29E-EFFE-454A-85CE-CB9944B0BCE3}"/>
              </a:ext>
            </a:extLst>
          </p:cNvPr>
          <p:cNvSpPr/>
          <p:nvPr/>
        </p:nvSpPr>
        <p:spPr>
          <a:xfrm flipV="1">
            <a:off x="5396333" y="2820330"/>
            <a:ext cx="277793" cy="5870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50FBBB91-B074-4E8B-B0A8-18AE3159580B}"/>
              </a:ext>
            </a:extLst>
          </p:cNvPr>
          <p:cNvSpPr txBox="1"/>
          <p:nvPr/>
        </p:nvSpPr>
        <p:spPr>
          <a:xfrm>
            <a:off x="5674126" y="3038095"/>
            <a:ext cx="2679405" cy="369332"/>
          </a:xfrm>
          <a:prstGeom prst="rect">
            <a:avLst/>
          </a:prstGeom>
          <a:noFill/>
        </p:spPr>
        <p:txBody>
          <a:bodyPr wrap="square" rtlCol="0">
            <a:spAutoFit/>
          </a:bodyPr>
          <a:lstStyle/>
          <a:p>
            <a:r>
              <a:rPr lang="fr-FR" dirty="0">
                <a:solidFill>
                  <a:srgbClr val="FF0000"/>
                </a:solidFill>
              </a:rPr>
              <a:t>vaccination</a:t>
            </a:r>
          </a:p>
        </p:txBody>
      </p:sp>
      <p:sp>
        <p:nvSpPr>
          <p:cNvPr id="8" name="ZoneTexte 7">
            <a:extLst>
              <a:ext uri="{FF2B5EF4-FFF2-40B4-BE49-F238E27FC236}">
                <a16:creationId xmlns:a16="http://schemas.microsoft.com/office/drawing/2014/main" id="{51DABB05-CAC6-4724-9849-C81BA3DF06D8}"/>
              </a:ext>
            </a:extLst>
          </p:cNvPr>
          <p:cNvSpPr txBox="1"/>
          <p:nvPr/>
        </p:nvSpPr>
        <p:spPr>
          <a:xfrm>
            <a:off x="8353531" y="2096713"/>
            <a:ext cx="659218" cy="369332"/>
          </a:xfrm>
          <a:prstGeom prst="rect">
            <a:avLst/>
          </a:prstGeom>
          <a:noFill/>
        </p:spPr>
        <p:txBody>
          <a:bodyPr wrap="square" rtlCol="0">
            <a:spAutoFit/>
          </a:bodyPr>
          <a:lstStyle/>
          <a:p>
            <a:r>
              <a:rPr lang="fr-FR" b="1" dirty="0">
                <a:solidFill>
                  <a:srgbClr val="FF0000"/>
                </a:solidFill>
              </a:rPr>
              <a:t>9,6</a:t>
            </a:r>
          </a:p>
        </p:txBody>
      </p:sp>
      <p:sp>
        <p:nvSpPr>
          <p:cNvPr id="10" name="ZoneTexte 9">
            <a:extLst>
              <a:ext uri="{FF2B5EF4-FFF2-40B4-BE49-F238E27FC236}">
                <a16:creationId xmlns:a16="http://schemas.microsoft.com/office/drawing/2014/main" id="{8E1C6DAA-0300-4AA8-9ED6-065A620ADEA4}"/>
              </a:ext>
            </a:extLst>
          </p:cNvPr>
          <p:cNvSpPr txBox="1"/>
          <p:nvPr/>
        </p:nvSpPr>
        <p:spPr>
          <a:xfrm>
            <a:off x="5202731" y="2445732"/>
            <a:ext cx="764665" cy="369332"/>
          </a:xfrm>
          <a:prstGeom prst="rect">
            <a:avLst/>
          </a:prstGeom>
          <a:noFill/>
        </p:spPr>
        <p:txBody>
          <a:bodyPr wrap="square" rtlCol="0">
            <a:spAutoFit/>
          </a:bodyPr>
          <a:lstStyle/>
          <a:p>
            <a:r>
              <a:rPr lang="fr-FR" b="1" dirty="0">
                <a:solidFill>
                  <a:srgbClr val="FF0000"/>
                </a:solidFill>
              </a:rPr>
              <a:t>9,4</a:t>
            </a:r>
          </a:p>
        </p:txBody>
      </p:sp>
      <p:sp>
        <p:nvSpPr>
          <p:cNvPr id="11" name="ZoneTexte 10">
            <a:extLst>
              <a:ext uri="{FF2B5EF4-FFF2-40B4-BE49-F238E27FC236}">
                <a16:creationId xmlns:a16="http://schemas.microsoft.com/office/drawing/2014/main" id="{7D8B0461-330D-4926-BAD7-CEC0140A89F7}"/>
              </a:ext>
            </a:extLst>
          </p:cNvPr>
          <p:cNvSpPr txBox="1"/>
          <p:nvPr/>
        </p:nvSpPr>
        <p:spPr>
          <a:xfrm>
            <a:off x="921262" y="5046634"/>
            <a:ext cx="9505728" cy="400110"/>
          </a:xfrm>
          <a:prstGeom prst="rect">
            <a:avLst/>
          </a:prstGeom>
          <a:noFill/>
        </p:spPr>
        <p:txBody>
          <a:bodyPr wrap="square" rtlCol="0">
            <a:spAutoFit/>
          </a:bodyPr>
          <a:lstStyle/>
          <a:p>
            <a:endParaRPr lang="fr-FR" sz="2000" b="1" dirty="0">
              <a:solidFill>
                <a:srgbClr val="FF0000"/>
              </a:solidFill>
            </a:endParaRPr>
          </a:p>
        </p:txBody>
      </p:sp>
      <p:sp>
        <p:nvSpPr>
          <p:cNvPr id="7" name="Rectangle 6">
            <a:extLst>
              <a:ext uri="{FF2B5EF4-FFF2-40B4-BE49-F238E27FC236}">
                <a16:creationId xmlns:a16="http://schemas.microsoft.com/office/drawing/2014/main" id="{26F827D3-F700-4237-BD01-14635855A883}"/>
              </a:ext>
            </a:extLst>
          </p:cNvPr>
          <p:cNvSpPr/>
          <p:nvPr/>
        </p:nvSpPr>
        <p:spPr>
          <a:xfrm>
            <a:off x="175221" y="635945"/>
            <a:ext cx="444352" cy="400110"/>
          </a:xfrm>
          <a:prstGeom prst="rect">
            <a:avLst/>
          </a:prstGeom>
          <a:solidFill>
            <a:schemeClr val="bg1"/>
          </a:solidFill>
        </p:spPr>
        <p:txBody>
          <a:bodyPr wrap="none">
            <a:spAutoFit/>
          </a:bodyPr>
          <a:lstStyle/>
          <a:p>
            <a:r>
              <a:rPr lang="fr-FR" sz="2000" b="1" dirty="0">
                <a:solidFill>
                  <a:srgbClr val="FF0000"/>
                </a:solidFill>
              </a:rPr>
              <a:t>14</a:t>
            </a:r>
          </a:p>
        </p:txBody>
      </p:sp>
      <p:pic>
        <p:nvPicPr>
          <p:cNvPr id="9" name="Image 8">
            <a:extLst>
              <a:ext uri="{FF2B5EF4-FFF2-40B4-BE49-F238E27FC236}">
                <a16:creationId xmlns:a16="http://schemas.microsoft.com/office/drawing/2014/main" id="{6BD1DCD7-A31B-401C-B54D-9AD966553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105" y="860073"/>
            <a:ext cx="5882582" cy="1006645"/>
          </a:xfrm>
          <a:prstGeom prst="rect">
            <a:avLst/>
          </a:prstGeom>
        </p:spPr>
      </p:pic>
      <p:pic>
        <p:nvPicPr>
          <p:cNvPr id="12" name="Image 11">
            <a:extLst>
              <a:ext uri="{FF2B5EF4-FFF2-40B4-BE49-F238E27FC236}">
                <a16:creationId xmlns:a16="http://schemas.microsoft.com/office/drawing/2014/main" id="{129CEF8A-9CF9-482D-9674-20889433AF2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8346" y="5468245"/>
            <a:ext cx="1554991" cy="635388"/>
          </a:xfrm>
          <a:prstGeom prst="rect">
            <a:avLst/>
          </a:prstGeom>
        </p:spPr>
      </p:pic>
      <p:sp>
        <p:nvSpPr>
          <p:cNvPr id="14" name="Rectangle 13">
            <a:extLst>
              <a:ext uri="{FF2B5EF4-FFF2-40B4-BE49-F238E27FC236}">
                <a16:creationId xmlns:a16="http://schemas.microsoft.com/office/drawing/2014/main" id="{F7DFB768-6302-4692-B1E0-22162B4E2762}"/>
              </a:ext>
            </a:extLst>
          </p:cNvPr>
          <p:cNvSpPr/>
          <p:nvPr/>
        </p:nvSpPr>
        <p:spPr>
          <a:xfrm flipH="1">
            <a:off x="1371600" y="3765838"/>
            <a:ext cx="9210675" cy="1362937"/>
          </a:xfrm>
          <a:prstGeom prst="rect">
            <a:avLst/>
          </a:prstGeom>
        </p:spPr>
        <p:txBody>
          <a:bodyPr wrap="square">
            <a:spAutoFit/>
          </a:bodyPr>
          <a:lstStyle/>
          <a:p>
            <a:pPr>
              <a:lnSpc>
                <a:spcPct val="107000"/>
              </a:lnSpc>
              <a:spcAft>
                <a:spcPts val="800"/>
              </a:spcAft>
            </a:pPr>
            <a:r>
              <a:rPr lang="en-GB" sz="2400" dirty="0">
                <a:solidFill>
                  <a:schemeClr val="bg1"/>
                </a:solidFill>
                <a:highlight>
                  <a:srgbClr val="000000"/>
                </a:highlight>
                <a:latin typeface="Calibri" panose="020F0502020204030204" pitchFamily="34" charset="0"/>
                <a:ea typeface="Calibri" panose="020F0502020204030204" pitchFamily="34" charset="0"/>
                <a:cs typeface="Calibri" panose="020F0502020204030204" pitchFamily="34" charset="0"/>
              </a:rPr>
              <a:t>Since the vaccination the standardized incidence overall population stabilized from 9.4 per 100000 in 2007 to 9.6 in 2015 </a:t>
            </a:r>
          </a:p>
          <a:p>
            <a:pPr>
              <a:lnSpc>
                <a:spcPct val="107000"/>
              </a:lnSpc>
              <a:spcAft>
                <a:spcPts val="800"/>
              </a:spcAft>
            </a:pPr>
            <a:r>
              <a:rPr lang="en-GB" sz="2400" dirty="0">
                <a:solidFill>
                  <a:schemeClr val="bg1"/>
                </a:solidFill>
                <a:highlight>
                  <a:srgbClr val="000000"/>
                </a:highlight>
                <a:latin typeface="Calibri" panose="020F0502020204030204" pitchFamily="34" charset="0"/>
                <a:ea typeface="Calibri" panose="020F0502020204030204" pitchFamily="34" charset="0"/>
                <a:cs typeface="Calibri" panose="020F0502020204030204" pitchFamily="34" charset="0"/>
              </a:rPr>
              <a:t>with contrasting trends between the age groups</a:t>
            </a:r>
            <a:endParaRPr lang="fr-FR" sz="2400" dirty="0">
              <a:solidFill>
                <a:schemeClr val="bg1"/>
              </a:solidFill>
              <a:highlight>
                <a:srgbClr val="0000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869730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82C96-7081-4F84-8528-B0EE25AB9347}"/>
              </a:ext>
            </a:extLst>
          </p:cNvPr>
          <p:cNvSpPr>
            <a:spLocks noGrp="1"/>
          </p:cNvSpPr>
          <p:nvPr>
            <p:ph type="title"/>
          </p:nvPr>
        </p:nvSpPr>
        <p:spPr>
          <a:xfrm>
            <a:off x="527569" y="72680"/>
            <a:ext cx="11400452" cy="616542"/>
          </a:xfrm>
          <a:solidFill>
            <a:schemeClr val="bg1"/>
          </a:solidFill>
        </p:spPr>
        <p:txBody>
          <a:bodyPr>
            <a:normAutofit fontScale="90000"/>
          </a:bodyPr>
          <a:lstStyle/>
          <a:p>
            <a:pPr algn="ctr"/>
            <a:r>
              <a:rPr lang="en-US" b="1" dirty="0">
                <a:solidFill>
                  <a:schemeClr val="accent2"/>
                </a:solidFill>
                <a:latin typeface="Algerian" panose="04020705040A02060702" pitchFamily="82" charset="0"/>
              </a:rPr>
              <a:t>Increase of Incidence in the 20-24 age group</a:t>
            </a:r>
            <a:endParaRPr lang="fr-FR" b="1" dirty="0">
              <a:solidFill>
                <a:schemeClr val="accent2"/>
              </a:solidFill>
              <a:latin typeface="Algerian" panose="04020705040A02060702" pitchFamily="82" charset="0"/>
            </a:endParaRPr>
          </a:p>
        </p:txBody>
      </p:sp>
      <p:pic>
        <p:nvPicPr>
          <p:cNvPr id="4" name="Image 3" descr="Une image contenant capture d’écran&#10;&#10;Description générée automatiquement">
            <a:extLst>
              <a:ext uri="{FF2B5EF4-FFF2-40B4-BE49-F238E27FC236}">
                <a16:creationId xmlns:a16="http://schemas.microsoft.com/office/drawing/2014/main" id="{0DD1458E-16E5-4E06-956F-7898453D320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689221"/>
            <a:ext cx="12192000" cy="6168779"/>
          </a:xfrm>
          <a:prstGeom prst="rect">
            <a:avLst/>
          </a:prstGeom>
        </p:spPr>
      </p:pic>
      <p:pic>
        <p:nvPicPr>
          <p:cNvPr id="12" name="Image 11">
            <a:extLst>
              <a:ext uri="{FF2B5EF4-FFF2-40B4-BE49-F238E27FC236}">
                <a16:creationId xmlns:a16="http://schemas.microsoft.com/office/drawing/2014/main" id="{5D3C24B2-2EDF-417D-BD9E-9E4E84856B4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1411" y="4896374"/>
            <a:ext cx="6303810" cy="794788"/>
          </a:xfrm>
          <a:prstGeom prst="rect">
            <a:avLst/>
          </a:prstGeom>
        </p:spPr>
      </p:pic>
      <p:sp>
        <p:nvSpPr>
          <p:cNvPr id="16" name="ZoneTexte 15">
            <a:extLst>
              <a:ext uri="{FF2B5EF4-FFF2-40B4-BE49-F238E27FC236}">
                <a16:creationId xmlns:a16="http://schemas.microsoft.com/office/drawing/2014/main" id="{2E60DA6E-DCB0-4CF3-A314-92B889FAE2FE}"/>
              </a:ext>
            </a:extLst>
          </p:cNvPr>
          <p:cNvSpPr txBox="1"/>
          <p:nvPr/>
        </p:nvSpPr>
        <p:spPr>
          <a:xfrm>
            <a:off x="2160104" y="2211894"/>
            <a:ext cx="6838122" cy="954107"/>
          </a:xfrm>
          <a:prstGeom prst="rect">
            <a:avLst/>
          </a:prstGeom>
          <a:noFill/>
        </p:spPr>
        <p:txBody>
          <a:bodyPr wrap="square" rtlCol="0">
            <a:spAutoFit/>
          </a:bodyPr>
          <a:lstStyle/>
          <a:p>
            <a:pPr algn="ctr"/>
            <a:r>
              <a:rPr lang="fr-FR" sz="2800" dirty="0">
                <a:solidFill>
                  <a:srgbClr val="FF0000"/>
                </a:solidFill>
              </a:rPr>
              <a:t>In </a:t>
            </a:r>
            <a:r>
              <a:rPr lang="fr-FR" sz="2800" dirty="0" err="1">
                <a:solidFill>
                  <a:srgbClr val="FF0000"/>
                </a:solidFill>
              </a:rPr>
              <a:t>this</a:t>
            </a:r>
            <a:r>
              <a:rPr lang="fr-FR" sz="2800" dirty="0">
                <a:solidFill>
                  <a:srgbClr val="FF0000"/>
                </a:solidFill>
              </a:rPr>
              <a:t> group </a:t>
            </a:r>
            <a:r>
              <a:rPr lang="fr-FR" sz="2800" dirty="0" err="1">
                <a:solidFill>
                  <a:srgbClr val="FF0000"/>
                </a:solidFill>
              </a:rPr>
              <a:t>with</a:t>
            </a:r>
            <a:r>
              <a:rPr lang="fr-FR" sz="2800" dirty="0">
                <a:solidFill>
                  <a:srgbClr val="FF0000"/>
                </a:solidFill>
              </a:rPr>
              <a:t> 80% vaccine </a:t>
            </a:r>
            <a:r>
              <a:rPr lang="fr-FR" sz="2800" dirty="0" err="1">
                <a:solidFill>
                  <a:srgbClr val="FF0000"/>
                </a:solidFill>
              </a:rPr>
              <a:t>coverage</a:t>
            </a:r>
            <a:r>
              <a:rPr lang="fr-FR" sz="2800" dirty="0">
                <a:solidFill>
                  <a:srgbClr val="FF0000"/>
                </a:solidFill>
              </a:rPr>
              <a:t> </a:t>
            </a:r>
          </a:p>
          <a:p>
            <a:pPr algn="ctr"/>
            <a:r>
              <a:rPr lang="fr-FR" sz="2800" dirty="0">
                <a:solidFill>
                  <a:srgbClr val="FF0000"/>
                </a:solidFill>
              </a:rPr>
              <a:t>48% </a:t>
            </a:r>
            <a:r>
              <a:rPr lang="fr-FR" sz="2800" dirty="0" err="1">
                <a:solidFill>
                  <a:srgbClr val="FF0000"/>
                </a:solidFill>
              </a:rPr>
              <a:t>increase</a:t>
            </a:r>
            <a:r>
              <a:rPr lang="fr-FR" sz="2800" dirty="0">
                <a:solidFill>
                  <a:srgbClr val="FF0000"/>
                </a:solidFill>
              </a:rPr>
              <a:t> </a:t>
            </a:r>
            <a:r>
              <a:rPr lang="fr-FR" sz="2800" dirty="0" err="1">
                <a:solidFill>
                  <a:srgbClr val="FF0000"/>
                </a:solidFill>
              </a:rPr>
              <a:t>since</a:t>
            </a:r>
            <a:r>
              <a:rPr lang="fr-FR" sz="2800" dirty="0">
                <a:solidFill>
                  <a:srgbClr val="FF0000"/>
                </a:solidFill>
              </a:rPr>
              <a:t> 2010 </a:t>
            </a:r>
          </a:p>
        </p:txBody>
      </p:sp>
      <p:sp>
        <p:nvSpPr>
          <p:cNvPr id="17" name="Rectangle 16">
            <a:extLst>
              <a:ext uri="{FF2B5EF4-FFF2-40B4-BE49-F238E27FC236}">
                <a16:creationId xmlns:a16="http://schemas.microsoft.com/office/drawing/2014/main" id="{756E3CED-F0AB-41AD-86AE-392522B6D265}"/>
              </a:ext>
            </a:extLst>
          </p:cNvPr>
          <p:cNvSpPr/>
          <p:nvPr/>
        </p:nvSpPr>
        <p:spPr>
          <a:xfrm>
            <a:off x="4946591" y="1330357"/>
            <a:ext cx="7274958" cy="461665"/>
          </a:xfrm>
          <a:prstGeom prst="rect">
            <a:avLst/>
          </a:prstGeom>
          <a:solidFill>
            <a:schemeClr val="bg1"/>
          </a:solidFill>
        </p:spPr>
        <p:txBody>
          <a:bodyPr wrap="square">
            <a:spAutoFit/>
          </a:bodyPr>
          <a:lstStyle/>
          <a:p>
            <a:r>
              <a:rPr lang="en-US" sz="2400" dirty="0"/>
              <a:t>Based on a graphic created by Cancer Research UK</a:t>
            </a:r>
            <a:r>
              <a:rPr lang="en-US" sz="2000" dirty="0"/>
              <a:t>.</a:t>
            </a:r>
          </a:p>
        </p:txBody>
      </p:sp>
    </p:spTree>
    <p:extLst>
      <p:ext uri="{BB962C8B-B14F-4D97-AF65-F5344CB8AC3E}">
        <p14:creationId xmlns:p14="http://schemas.microsoft.com/office/powerpoint/2010/main" val="273879174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ACF134-C84B-4647-A32C-4154774ABC91}"/>
              </a:ext>
            </a:extLst>
          </p:cNvPr>
          <p:cNvSpPr txBox="1"/>
          <p:nvPr/>
        </p:nvSpPr>
        <p:spPr>
          <a:xfrm>
            <a:off x="0" y="-29464"/>
            <a:ext cx="12192000" cy="584775"/>
          </a:xfrm>
          <a:prstGeom prst="rect">
            <a:avLst/>
          </a:prstGeom>
          <a:solidFill>
            <a:schemeClr val="bg1"/>
          </a:solidFill>
        </p:spPr>
        <p:txBody>
          <a:bodyPr wrap="square" rtlCol="0">
            <a:spAutoFit/>
          </a:bodyPr>
          <a:lstStyle/>
          <a:p>
            <a:pPr algn="ctr"/>
            <a:r>
              <a:rPr lang="fr-FR" sz="3200" b="1" i="1" dirty="0">
                <a:latin typeface="Algerian" panose="04020705040A02060702" pitchFamily="82" charset="0"/>
              </a:rPr>
              <a:t>UK : trends 2007-2014 for 25-34</a:t>
            </a:r>
          </a:p>
        </p:txBody>
      </p:sp>
      <p:pic>
        <p:nvPicPr>
          <p:cNvPr id="6" name="Image 5" descr="Une image contenant capture d’écran&#10;&#10;Description générée automatiquement">
            <a:extLst>
              <a:ext uri="{FF2B5EF4-FFF2-40B4-BE49-F238E27FC236}">
                <a16:creationId xmlns:a16="http://schemas.microsoft.com/office/drawing/2014/main" id="{73A1F108-52B8-45A6-9E3A-FCF499AE8E1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06017" y="584775"/>
            <a:ext cx="12191999" cy="6273225"/>
          </a:xfrm>
          <a:prstGeom prst="rect">
            <a:avLst/>
          </a:prstGeom>
        </p:spPr>
      </p:pic>
      <p:sp>
        <p:nvSpPr>
          <p:cNvPr id="8" name="ZoneTexte 7">
            <a:extLst>
              <a:ext uri="{FF2B5EF4-FFF2-40B4-BE49-F238E27FC236}">
                <a16:creationId xmlns:a16="http://schemas.microsoft.com/office/drawing/2014/main" id="{51DABB05-CAC6-4724-9849-C81BA3DF06D8}"/>
              </a:ext>
            </a:extLst>
          </p:cNvPr>
          <p:cNvSpPr txBox="1"/>
          <p:nvPr/>
        </p:nvSpPr>
        <p:spPr>
          <a:xfrm>
            <a:off x="11322301" y="1832708"/>
            <a:ext cx="659218" cy="461665"/>
          </a:xfrm>
          <a:prstGeom prst="rect">
            <a:avLst/>
          </a:prstGeom>
          <a:noFill/>
        </p:spPr>
        <p:txBody>
          <a:bodyPr wrap="square" rtlCol="0">
            <a:spAutoFit/>
          </a:bodyPr>
          <a:lstStyle/>
          <a:p>
            <a:r>
              <a:rPr lang="fr-FR" sz="2400" b="1" dirty="0">
                <a:solidFill>
                  <a:srgbClr val="FF0000"/>
                </a:solidFill>
              </a:rPr>
              <a:t>20</a:t>
            </a:r>
          </a:p>
        </p:txBody>
      </p:sp>
      <p:sp>
        <p:nvSpPr>
          <p:cNvPr id="11" name="ZoneTexte 10">
            <a:extLst>
              <a:ext uri="{FF2B5EF4-FFF2-40B4-BE49-F238E27FC236}">
                <a16:creationId xmlns:a16="http://schemas.microsoft.com/office/drawing/2014/main" id="{7D8B0461-330D-4926-BAD7-CEC0140A89F7}"/>
              </a:ext>
            </a:extLst>
          </p:cNvPr>
          <p:cNvSpPr txBox="1"/>
          <p:nvPr/>
        </p:nvSpPr>
        <p:spPr>
          <a:xfrm>
            <a:off x="5313702" y="3230015"/>
            <a:ext cx="5169756" cy="1077218"/>
          </a:xfrm>
          <a:prstGeom prst="rect">
            <a:avLst/>
          </a:prstGeom>
          <a:solidFill>
            <a:schemeClr val="bg1"/>
          </a:solidFill>
        </p:spPr>
        <p:txBody>
          <a:bodyPr wrap="square" rtlCol="0">
            <a:spAutoFit/>
          </a:bodyPr>
          <a:lstStyle/>
          <a:p>
            <a:r>
              <a:rPr lang="fr-FR" sz="3200" dirty="0">
                <a:solidFill>
                  <a:srgbClr val="FF0000"/>
                </a:solidFill>
              </a:rPr>
              <a:t>18% </a:t>
            </a:r>
            <a:r>
              <a:rPr lang="fr-FR" sz="3200" dirty="0" err="1">
                <a:solidFill>
                  <a:srgbClr val="FF0000"/>
                </a:solidFill>
              </a:rPr>
              <a:t>increase</a:t>
            </a:r>
            <a:r>
              <a:rPr lang="fr-FR" sz="3200" dirty="0">
                <a:solidFill>
                  <a:srgbClr val="FF0000"/>
                </a:solidFill>
              </a:rPr>
              <a:t> for  25-34 (38% catch up </a:t>
            </a:r>
            <a:r>
              <a:rPr lang="fr-FR" sz="3200" dirty="0" err="1">
                <a:solidFill>
                  <a:srgbClr val="FF0000"/>
                </a:solidFill>
              </a:rPr>
              <a:t>vaccinated</a:t>
            </a:r>
            <a:r>
              <a:rPr lang="fr-FR" sz="2800" dirty="0">
                <a:solidFill>
                  <a:srgbClr val="FF0000"/>
                </a:solidFill>
              </a:rPr>
              <a:t>)</a:t>
            </a:r>
            <a:endParaRPr lang="fr-FR" sz="2400" dirty="0">
              <a:solidFill>
                <a:srgbClr val="FF0000"/>
              </a:solidFill>
            </a:endParaRPr>
          </a:p>
        </p:txBody>
      </p:sp>
      <p:sp>
        <p:nvSpPr>
          <p:cNvPr id="16" name="ZoneTexte 15">
            <a:extLst>
              <a:ext uri="{FF2B5EF4-FFF2-40B4-BE49-F238E27FC236}">
                <a16:creationId xmlns:a16="http://schemas.microsoft.com/office/drawing/2014/main" id="{147D0BE3-DF71-484B-A738-FBE5B47B8DE9}"/>
              </a:ext>
            </a:extLst>
          </p:cNvPr>
          <p:cNvSpPr txBox="1"/>
          <p:nvPr/>
        </p:nvSpPr>
        <p:spPr>
          <a:xfrm>
            <a:off x="3441975" y="3383998"/>
            <a:ext cx="732040" cy="461665"/>
          </a:xfrm>
          <a:prstGeom prst="rect">
            <a:avLst/>
          </a:prstGeom>
          <a:noFill/>
        </p:spPr>
        <p:txBody>
          <a:bodyPr wrap="square" rtlCol="0">
            <a:spAutoFit/>
          </a:bodyPr>
          <a:lstStyle/>
          <a:p>
            <a:r>
              <a:rPr lang="fr-FR" sz="2400" dirty="0">
                <a:solidFill>
                  <a:srgbClr val="FF0000"/>
                </a:solidFill>
              </a:rPr>
              <a:t>17</a:t>
            </a:r>
          </a:p>
        </p:txBody>
      </p:sp>
      <p:sp>
        <p:nvSpPr>
          <p:cNvPr id="2" name="Rectangle 1">
            <a:extLst>
              <a:ext uri="{FF2B5EF4-FFF2-40B4-BE49-F238E27FC236}">
                <a16:creationId xmlns:a16="http://schemas.microsoft.com/office/drawing/2014/main" id="{5B3898DC-BA99-44AB-ABDB-E2C7D5623737}"/>
              </a:ext>
            </a:extLst>
          </p:cNvPr>
          <p:cNvSpPr/>
          <p:nvPr/>
        </p:nvSpPr>
        <p:spPr>
          <a:xfrm>
            <a:off x="2555447" y="1134188"/>
            <a:ext cx="5516510" cy="369332"/>
          </a:xfrm>
          <a:prstGeom prst="rect">
            <a:avLst/>
          </a:prstGeom>
          <a:solidFill>
            <a:schemeClr val="bg1"/>
          </a:solidFill>
        </p:spPr>
        <p:txBody>
          <a:bodyPr wrap="none">
            <a:spAutoFit/>
          </a:bodyPr>
          <a:lstStyle/>
          <a:p>
            <a:r>
              <a:rPr lang="en-US" dirty="0">
                <a:solidFill>
                  <a:srgbClr val="FF0000"/>
                </a:solidFill>
              </a:rPr>
              <a:t>Based on a graphic created by Cancer Research UK.</a:t>
            </a:r>
            <a:endParaRPr lang="fr-FR" dirty="0">
              <a:solidFill>
                <a:srgbClr val="FF0000"/>
              </a:solidFill>
            </a:endParaRPr>
          </a:p>
        </p:txBody>
      </p:sp>
      <p:pic>
        <p:nvPicPr>
          <p:cNvPr id="4" name="Image 3">
            <a:extLst>
              <a:ext uri="{FF2B5EF4-FFF2-40B4-BE49-F238E27FC236}">
                <a16:creationId xmlns:a16="http://schemas.microsoft.com/office/drawing/2014/main" id="{CB3D73EA-C50D-4AF7-993B-F731B209C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460" y="4430057"/>
            <a:ext cx="6302120" cy="1150546"/>
          </a:xfrm>
          <a:prstGeom prst="rect">
            <a:avLst/>
          </a:prstGeom>
        </p:spPr>
      </p:pic>
      <p:pic>
        <p:nvPicPr>
          <p:cNvPr id="12" name="Image 11">
            <a:extLst>
              <a:ext uri="{FF2B5EF4-FFF2-40B4-BE49-F238E27FC236}">
                <a16:creationId xmlns:a16="http://schemas.microsoft.com/office/drawing/2014/main" id="{270CCE94-736A-4084-988E-C0427A26223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0673" y="5929110"/>
            <a:ext cx="1807708" cy="699588"/>
          </a:xfrm>
          <a:prstGeom prst="rect">
            <a:avLst/>
          </a:prstGeom>
        </p:spPr>
      </p:pic>
    </p:spTree>
    <p:extLst>
      <p:ext uri="{BB962C8B-B14F-4D97-AF65-F5344CB8AC3E}">
        <p14:creationId xmlns:p14="http://schemas.microsoft.com/office/powerpoint/2010/main" val="168449008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FA7E7-DA2A-4727-9A58-41CF1A514CBD}"/>
              </a:ext>
            </a:extLst>
          </p:cNvPr>
          <p:cNvSpPr>
            <a:spLocks noGrp="1"/>
          </p:cNvSpPr>
          <p:nvPr>
            <p:ph type="title"/>
          </p:nvPr>
        </p:nvSpPr>
        <p:spPr>
          <a:xfrm>
            <a:off x="107491" y="1"/>
            <a:ext cx="12192001" cy="1033670"/>
          </a:xfrm>
          <a:solidFill>
            <a:schemeClr val="bg1"/>
          </a:solidFill>
        </p:spPr>
        <p:txBody>
          <a:bodyPr>
            <a:normAutofit fontScale="90000"/>
          </a:bodyPr>
          <a:lstStyle/>
          <a:p>
            <a:pPr algn="ctr"/>
            <a:r>
              <a:rPr lang="fr-FR" sz="4400" b="1" i="1" dirty="0">
                <a:solidFill>
                  <a:schemeClr val="tx1"/>
                </a:solidFill>
                <a:latin typeface="Algerian" panose="04020705040A02060702" pitchFamily="82" charset="0"/>
              </a:rPr>
              <a:t>Incidence trends for </a:t>
            </a:r>
            <a:r>
              <a:rPr lang="fr-FR" sz="4400" b="1" i="1" dirty="0" err="1">
                <a:solidFill>
                  <a:schemeClr val="tx1"/>
                </a:solidFill>
                <a:latin typeface="Algerian" panose="04020705040A02060702" pitchFamily="82" charset="0"/>
              </a:rPr>
              <a:t>unvaccinated</a:t>
            </a:r>
            <a:r>
              <a:rPr lang="fr-FR" sz="4400" b="1" i="1" dirty="0">
                <a:solidFill>
                  <a:schemeClr val="tx1"/>
                </a:solidFill>
                <a:latin typeface="Algerian" panose="04020705040A02060702" pitchFamily="82" charset="0"/>
              </a:rPr>
              <a:t> women</a:t>
            </a:r>
          </a:p>
        </p:txBody>
      </p:sp>
      <p:pic>
        <p:nvPicPr>
          <p:cNvPr id="4" name="Image 3" descr="Une image contenant capture d’écran, ordinateur, intérieur&#10;&#10;Description générée automatiquement">
            <a:extLst>
              <a:ext uri="{FF2B5EF4-FFF2-40B4-BE49-F238E27FC236}">
                <a16:creationId xmlns:a16="http://schemas.microsoft.com/office/drawing/2014/main" id="{25F215EF-853F-4887-8F49-11BEC4A0D11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1033670"/>
            <a:ext cx="12192001" cy="5824330"/>
          </a:xfrm>
          <a:prstGeom prst="rect">
            <a:avLst/>
          </a:prstGeom>
        </p:spPr>
      </p:pic>
      <p:pic>
        <p:nvPicPr>
          <p:cNvPr id="5" name="Image 4">
            <a:extLst>
              <a:ext uri="{FF2B5EF4-FFF2-40B4-BE49-F238E27FC236}">
                <a16:creationId xmlns:a16="http://schemas.microsoft.com/office/drawing/2014/main" id="{29AAD0CD-25B4-445A-8E85-25BCC16707F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33381" y="1033670"/>
            <a:ext cx="7212193" cy="952780"/>
          </a:xfrm>
          <a:prstGeom prst="rect">
            <a:avLst/>
          </a:prstGeom>
        </p:spPr>
      </p:pic>
      <p:sp>
        <p:nvSpPr>
          <p:cNvPr id="6" name="ZoneTexte 5">
            <a:extLst>
              <a:ext uri="{FF2B5EF4-FFF2-40B4-BE49-F238E27FC236}">
                <a16:creationId xmlns:a16="http://schemas.microsoft.com/office/drawing/2014/main" id="{E0E478D9-C7BA-4DFB-860C-3E5007B2BBDA}"/>
              </a:ext>
            </a:extLst>
          </p:cNvPr>
          <p:cNvSpPr txBox="1"/>
          <p:nvPr/>
        </p:nvSpPr>
        <p:spPr>
          <a:xfrm>
            <a:off x="4333460" y="1959896"/>
            <a:ext cx="7782340" cy="954107"/>
          </a:xfrm>
          <a:prstGeom prst="rect">
            <a:avLst/>
          </a:prstGeom>
          <a:noFill/>
        </p:spPr>
        <p:txBody>
          <a:bodyPr wrap="square" rtlCol="0">
            <a:spAutoFit/>
          </a:bodyPr>
          <a:lstStyle/>
          <a:p>
            <a:r>
              <a:rPr lang="fr-FR" sz="2800" i="1" dirty="0" err="1">
                <a:solidFill>
                  <a:srgbClr val="FF0000"/>
                </a:solidFill>
                <a:latin typeface="Abadi" panose="020B0604020104020204" pitchFamily="34" charset="0"/>
              </a:rPr>
              <a:t>During</a:t>
            </a:r>
            <a:r>
              <a:rPr lang="fr-FR" sz="2800" i="1" dirty="0">
                <a:solidFill>
                  <a:srgbClr val="FF0000"/>
                </a:solidFill>
                <a:latin typeface="Abadi" panose="020B0604020104020204" pitchFamily="34" charset="0"/>
              </a:rPr>
              <a:t> the vaccine </a:t>
            </a:r>
            <a:r>
              <a:rPr lang="fr-FR" sz="2800" i="1" dirty="0" err="1">
                <a:solidFill>
                  <a:srgbClr val="FF0000"/>
                </a:solidFill>
                <a:latin typeface="Abadi" panose="020B0604020104020204" pitchFamily="34" charset="0"/>
              </a:rPr>
              <a:t>period</a:t>
            </a:r>
            <a:r>
              <a:rPr lang="fr-FR" sz="2800" i="1" dirty="0">
                <a:solidFill>
                  <a:srgbClr val="FF0000"/>
                </a:solidFill>
                <a:latin typeface="Abadi" panose="020B0604020104020204" pitchFamily="34" charset="0"/>
              </a:rPr>
              <a:t> incidence </a:t>
            </a:r>
            <a:r>
              <a:rPr lang="fr-FR" sz="2800" i="1" dirty="0" err="1">
                <a:solidFill>
                  <a:srgbClr val="FF0000"/>
                </a:solidFill>
                <a:latin typeface="Abadi" panose="020B0604020104020204" pitchFamily="34" charset="0"/>
              </a:rPr>
              <a:t>decreased</a:t>
            </a:r>
            <a:r>
              <a:rPr lang="fr-FR" sz="2800" i="1" dirty="0">
                <a:solidFill>
                  <a:srgbClr val="FF0000"/>
                </a:solidFill>
                <a:latin typeface="Abadi" panose="020B0604020104020204" pitchFamily="34" charset="0"/>
              </a:rPr>
              <a:t> in </a:t>
            </a:r>
            <a:r>
              <a:rPr lang="fr-FR" sz="2800" i="1" dirty="0" err="1">
                <a:solidFill>
                  <a:srgbClr val="FF0000"/>
                </a:solidFill>
                <a:latin typeface="Abadi" panose="020B0604020104020204" pitchFamily="34" charset="0"/>
              </a:rPr>
              <a:t>unvaccinated</a:t>
            </a:r>
            <a:r>
              <a:rPr lang="fr-FR" sz="2800" i="1" dirty="0">
                <a:solidFill>
                  <a:srgbClr val="FF0000"/>
                </a:solidFill>
                <a:latin typeface="Abadi" panose="020B0604020104020204" pitchFamily="34" charset="0"/>
              </a:rPr>
              <a:t> </a:t>
            </a:r>
            <a:r>
              <a:rPr lang="fr-FR" sz="2800" i="1" dirty="0" err="1">
                <a:solidFill>
                  <a:srgbClr val="FF0000"/>
                </a:solidFill>
                <a:latin typeface="Abadi" panose="020B0604020104020204" pitchFamily="34" charset="0"/>
              </a:rPr>
              <a:t>age</a:t>
            </a:r>
            <a:r>
              <a:rPr lang="fr-FR" sz="2800" i="1" dirty="0">
                <a:solidFill>
                  <a:srgbClr val="FF0000"/>
                </a:solidFill>
                <a:latin typeface="Abadi" panose="020B0604020104020204" pitchFamily="34" charset="0"/>
              </a:rPr>
              <a:t> groups</a:t>
            </a:r>
          </a:p>
        </p:txBody>
      </p:sp>
      <p:pic>
        <p:nvPicPr>
          <p:cNvPr id="7" name="Image 6">
            <a:extLst>
              <a:ext uri="{FF2B5EF4-FFF2-40B4-BE49-F238E27FC236}">
                <a16:creationId xmlns:a16="http://schemas.microsoft.com/office/drawing/2014/main" id="{B8D9E77B-B036-4925-B0DC-B03F401ACAD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7491" y="5996238"/>
            <a:ext cx="1810669" cy="695004"/>
          </a:xfrm>
          <a:prstGeom prst="rect">
            <a:avLst/>
          </a:prstGeom>
        </p:spPr>
      </p:pic>
    </p:spTree>
    <p:extLst>
      <p:ext uri="{BB962C8B-B14F-4D97-AF65-F5344CB8AC3E}">
        <p14:creationId xmlns:p14="http://schemas.microsoft.com/office/powerpoint/2010/main" val="33314119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E4480-A2D5-4529-8FF5-101E6EA9645C}"/>
              </a:ext>
            </a:extLst>
          </p:cNvPr>
          <p:cNvSpPr>
            <a:spLocks noGrp="1"/>
          </p:cNvSpPr>
          <p:nvPr>
            <p:ph type="title"/>
          </p:nvPr>
        </p:nvSpPr>
        <p:spPr>
          <a:xfrm>
            <a:off x="318977" y="312182"/>
            <a:ext cx="7707420" cy="656562"/>
          </a:xfrm>
        </p:spPr>
        <p:txBody>
          <a:bodyPr>
            <a:normAutofit fontScale="90000"/>
          </a:bodyPr>
          <a:lstStyle/>
          <a:p>
            <a:r>
              <a:rPr lang="fr-FR" b="1" i="1" dirty="0">
                <a:solidFill>
                  <a:schemeClr val="tx1"/>
                </a:solidFill>
                <a:latin typeface="Algerian" panose="04020705040A02060702" pitchFamily="82" charset="0"/>
              </a:rPr>
              <a:t>The golden fake tale of Gardasil</a:t>
            </a:r>
          </a:p>
        </p:txBody>
      </p:sp>
      <p:sp>
        <p:nvSpPr>
          <p:cNvPr id="3" name="Espace réservé du contenu 2">
            <a:extLst>
              <a:ext uri="{FF2B5EF4-FFF2-40B4-BE49-F238E27FC236}">
                <a16:creationId xmlns:a16="http://schemas.microsoft.com/office/drawing/2014/main" id="{6E1CCD2D-84D0-42C7-BA9D-BDEC5E5A636F}"/>
              </a:ext>
            </a:extLst>
          </p:cNvPr>
          <p:cNvSpPr>
            <a:spLocks noGrp="1"/>
          </p:cNvSpPr>
          <p:nvPr>
            <p:ph idx="1"/>
          </p:nvPr>
        </p:nvSpPr>
        <p:spPr>
          <a:xfrm>
            <a:off x="575733" y="1418981"/>
            <a:ext cx="7192431" cy="5061435"/>
          </a:xfrm>
        </p:spPr>
        <p:txBody>
          <a:bodyPr>
            <a:normAutofit/>
          </a:bodyPr>
          <a:lstStyle/>
          <a:p>
            <a:r>
              <a:rPr lang="fr-FR" sz="2800" b="1" i="1" dirty="0">
                <a:solidFill>
                  <a:schemeClr val="tx1"/>
                </a:solidFill>
                <a:latin typeface="Abadi" panose="020B0604020104020204" pitchFamily="34" charset="0"/>
              </a:rPr>
              <a:t>1°) Cervix cancer </a:t>
            </a:r>
            <a:r>
              <a:rPr lang="en-US" sz="2800" b="1" i="1" dirty="0">
                <a:solidFill>
                  <a:schemeClr val="tx1"/>
                </a:solidFill>
                <a:latin typeface="Abadi" panose="020B0604020104020204" pitchFamily="34" charset="0"/>
              </a:rPr>
              <a:t>represents</a:t>
            </a:r>
            <a:r>
              <a:rPr lang="fr-FR" sz="2800" b="1" i="1" dirty="0">
                <a:solidFill>
                  <a:schemeClr val="tx1"/>
                </a:solidFill>
                <a:latin typeface="Abadi" panose="020B0604020104020204" pitchFamily="34" charset="0"/>
              </a:rPr>
              <a:t> a major threat for women</a:t>
            </a:r>
          </a:p>
          <a:p>
            <a:r>
              <a:rPr lang="fr-FR" sz="2800" b="1" i="1" dirty="0">
                <a:solidFill>
                  <a:schemeClr val="tx1"/>
                </a:solidFill>
                <a:latin typeface="Abadi" panose="020B0604020104020204" pitchFamily="34" charset="0"/>
              </a:rPr>
              <a:t>2°) HPV cancers are due only to </a:t>
            </a:r>
            <a:r>
              <a:rPr lang="en-US" sz="2800" b="1" i="1" dirty="0">
                <a:solidFill>
                  <a:schemeClr val="tx1"/>
                </a:solidFill>
                <a:latin typeface="Abadi" panose="020B0604020104020204" pitchFamily="34" charset="0"/>
              </a:rPr>
              <a:t>some</a:t>
            </a:r>
            <a:r>
              <a:rPr lang="fr-FR" sz="2800" b="1" i="1" dirty="0">
                <a:solidFill>
                  <a:schemeClr val="tx1"/>
                </a:solidFill>
                <a:latin typeface="Abadi" panose="020B0604020104020204" pitchFamily="34" charset="0"/>
              </a:rPr>
              <a:t> HPV</a:t>
            </a:r>
          </a:p>
          <a:p>
            <a:r>
              <a:rPr lang="fr-FR" sz="2800" b="1" i="1" dirty="0">
                <a:solidFill>
                  <a:schemeClr val="tx1"/>
                </a:solidFill>
                <a:latin typeface="Abadi" panose="020B0604020104020204" pitchFamily="34" charset="0"/>
              </a:rPr>
              <a:t>4°)  Clinical trials </a:t>
            </a:r>
            <a:r>
              <a:rPr lang="en-US" sz="2800" b="1" i="1" dirty="0">
                <a:solidFill>
                  <a:schemeClr val="tx1"/>
                </a:solidFill>
                <a:latin typeface="Abadi" panose="020B0604020104020204" pitchFamily="34" charset="0"/>
              </a:rPr>
              <a:t>demonstrate</a:t>
            </a:r>
            <a:r>
              <a:rPr lang="fr-FR" sz="2800" b="1" i="1" dirty="0">
                <a:solidFill>
                  <a:schemeClr val="tx1"/>
                </a:solidFill>
                <a:latin typeface="Abadi" panose="020B0604020104020204" pitchFamily="34" charset="0"/>
              </a:rPr>
              <a:t> that vaccine are very activ without side effects</a:t>
            </a:r>
          </a:p>
          <a:p>
            <a:r>
              <a:rPr lang="fr-FR" sz="2800" b="1" i="1" dirty="0">
                <a:solidFill>
                  <a:schemeClr val="tx1"/>
                </a:solidFill>
                <a:latin typeface="Abadi" panose="020B0604020104020204" pitchFamily="34" charset="0"/>
              </a:rPr>
              <a:t>5°) Vaccine will eradicate HPV related cancers</a:t>
            </a:r>
          </a:p>
        </p:txBody>
      </p:sp>
      <p:sp>
        <p:nvSpPr>
          <p:cNvPr id="4" name="ZoneTexte 3">
            <a:extLst>
              <a:ext uri="{FF2B5EF4-FFF2-40B4-BE49-F238E27FC236}">
                <a16:creationId xmlns:a16="http://schemas.microsoft.com/office/drawing/2014/main" id="{1CF37529-6320-4255-B90C-318D151CA56B}"/>
              </a:ext>
            </a:extLst>
          </p:cNvPr>
          <p:cNvSpPr txBox="1"/>
          <p:nvPr/>
        </p:nvSpPr>
        <p:spPr>
          <a:xfrm>
            <a:off x="8005231" y="4256284"/>
            <a:ext cx="38608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lang="fr-FR" dirty="0" err="1">
                <a:solidFill>
                  <a:prstClr val="black"/>
                </a:solidFill>
                <a:highlight>
                  <a:srgbClr val="FFFF00"/>
                </a:highlight>
                <a:latin typeface="Trebuchet MS" panose="020B0603020202020204"/>
              </a:rPr>
              <a:t>Gitf</a:t>
            </a:r>
            <a:r>
              <a:rPr lang="fr-FR" dirty="0">
                <a:solidFill>
                  <a:prstClr val="black"/>
                </a:solidFill>
                <a:highlight>
                  <a:srgbClr val="FFFF00"/>
                </a:highlight>
                <a:latin typeface="Trebuchet MS" panose="020B0603020202020204"/>
              </a:rPr>
              <a:t> </a:t>
            </a:r>
            <a:r>
              <a:rPr lang="fr-FR" dirty="0" err="1">
                <a:solidFill>
                  <a:prstClr val="black"/>
                </a:solidFill>
                <a:highlight>
                  <a:srgbClr val="FFFF00"/>
                </a:highlight>
                <a:latin typeface="Trebuchet MS" panose="020B0603020202020204"/>
              </a:rPr>
              <a:t>from</a:t>
            </a:r>
            <a:r>
              <a:rPr lang="fr-FR" dirty="0">
                <a:solidFill>
                  <a:prstClr val="black"/>
                </a:solidFill>
                <a:highlight>
                  <a:srgbClr val="FFFF00"/>
                </a:highlight>
                <a:latin typeface="Trebuchet MS" panose="020B0603020202020204"/>
              </a:rPr>
              <a:t> </a:t>
            </a:r>
            <a:r>
              <a:rPr lang="fr-FR" dirty="0" err="1">
                <a:solidFill>
                  <a:prstClr val="black"/>
                </a:solidFill>
                <a:highlight>
                  <a:srgbClr val="FFFF00"/>
                </a:highlight>
                <a:latin typeface="Trebuchet MS" panose="020B0603020202020204"/>
              </a:rPr>
              <a:t>god</a:t>
            </a:r>
            <a:r>
              <a:rPr lang="fr-FR" dirty="0">
                <a:solidFill>
                  <a:prstClr val="black"/>
                </a:solidFill>
                <a:highlight>
                  <a:srgbClr val="FFFF00"/>
                </a:highlight>
                <a:latin typeface="Trebuchet MS" panose="020B0603020202020204"/>
              </a:rPr>
              <a:t> to </a:t>
            </a:r>
            <a:r>
              <a:rPr lang="fr-FR" dirty="0" err="1">
                <a:solidFill>
                  <a:prstClr val="black"/>
                </a:solidFill>
                <a:highlight>
                  <a:srgbClr val="FFFF00"/>
                </a:highlight>
                <a:latin typeface="Trebuchet MS" panose="020B0603020202020204"/>
              </a:rPr>
              <a:t>women</a:t>
            </a:r>
            <a:r>
              <a:rPr kumimoji="0" lang="fr-FR" sz="1800" b="0" i="0" u="none" strike="noStrike" kern="1200" cap="none" spc="0" normalizeH="0" baseline="0" noProof="0" dirty="0">
                <a:ln>
                  <a:noFill/>
                </a:ln>
                <a:solidFill>
                  <a:prstClr val="black"/>
                </a:solidFill>
                <a:effectLst/>
                <a:highlight>
                  <a:srgbClr val="FFFF00"/>
                </a:highlight>
                <a:uLnTx/>
                <a:uFillTx/>
                <a:latin typeface="Trebuchet MS" panose="020B0603020202020204"/>
                <a:ea typeface="+mn-ea"/>
                <a:cs typeface="+mn-cs"/>
              </a:rPr>
              <a:t> » </a:t>
            </a:r>
          </a:p>
        </p:txBody>
      </p:sp>
      <p:pic>
        <p:nvPicPr>
          <p:cNvPr id="5" name="Image 4">
            <a:extLst>
              <a:ext uri="{FF2B5EF4-FFF2-40B4-BE49-F238E27FC236}">
                <a16:creationId xmlns:a16="http://schemas.microsoft.com/office/drawing/2014/main" id="{EFF5B49D-21D2-4109-80CE-BFFF5FBDA62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0577" y="11495"/>
            <a:ext cx="4041423" cy="4336687"/>
          </a:xfrm>
          <a:prstGeom prst="rect">
            <a:avLst/>
          </a:prstGeom>
        </p:spPr>
      </p:pic>
      <p:pic>
        <p:nvPicPr>
          <p:cNvPr id="5122" name="Picture 2" descr="RÃ©sultat de recherche d'images pour &quot;gardasil en wallonie&quot;">
            <a:extLst>
              <a:ext uri="{FF2B5EF4-FFF2-40B4-BE49-F238E27FC236}">
                <a16:creationId xmlns:a16="http://schemas.microsoft.com/office/drawing/2014/main" id="{41A14560-9DA0-426A-9348-FC6D03D76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0577" y="4580259"/>
            <a:ext cx="4046868" cy="226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F49DAC-7F17-4240-A0BC-2EC8289A2CB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6135" y="0"/>
            <a:ext cx="12192000" cy="6955806"/>
          </a:xfrm>
          <a:prstGeom prst="rect">
            <a:avLst/>
          </a:prstGeom>
          <a:noFill/>
        </p:spPr>
      </p:pic>
      <p:sp>
        <p:nvSpPr>
          <p:cNvPr id="2" name="Titre 1">
            <a:extLst>
              <a:ext uri="{FF2B5EF4-FFF2-40B4-BE49-F238E27FC236}">
                <a16:creationId xmlns:a16="http://schemas.microsoft.com/office/drawing/2014/main" id="{EEC82C96-7081-4F84-8528-B0EE25AB9347}"/>
              </a:ext>
            </a:extLst>
          </p:cNvPr>
          <p:cNvSpPr>
            <a:spLocks noGrp="1"/>
          </p:cNvSpPr>
          <p:nvPr>
            <p:ph type="title"/>
          </p:nvPr>
        </p:nvSpPr>
        <p:spPr>
          <a:xfrm>
            <a:off x="4187703" y="1491532"/>
            <a:ext cx="7593716" cy="823032"/>
          </a:xfrm>
          <a:solidFill>
            <a:schemeClr val="bg1"/>
          </a:solidFill>
        </p:spPr>
        <p:txBody>
          <a:bodyPr>
            <a:normAutofit/>
          </a:bodyPr>
          <a:lstStyle/>
          <a:p>
            <a:pPr algn="ctr"/>
            <a:r>
              <a:rPr lang="fr-FR" dirty="0" err="1">
                <a:solidFill>
                  <a:schemeClr val="accent2">
                    <a:lumMod val="50000"/>
                  </a:schemeClr>
                </a:solidFill>
              </a:rPr>
              <a:t>alarming</a:t>
            </a:r>
            <a:r>
              <a:rPr lang="fr-FR" dirty="0">
                <a:solidFill>
                  <a:schemeClr val="accent2">
                    <a:lumMod val="50000"/>
                  </a:schemeClr>
                </a:solidFill>
              </a:rPr>
              <a:t> official </a:t>
            </a:r>
            <a:r>
              <a:rPr lang="fr-FR" dirty="0" err="1">
                <a:solidFill>
                  <a:schemeClr val="accent2">
                    <a:lumMod val="50000"/>
                  </a:schemeClr>
                </a:solidFill>
              </a:rPr>
              <a:t>prediction</a:t>
            </a:r>
            <a:endParaRPr lang="fr-FR" dirty="0">
              <a:solidFill>
                <a:schemeClr val="accent2">
                  <a:lumMod val="50000"/>
                </a:schemeClr>
              </a:solidFill>
            </a:endParaRPr>
          </a:p>
        </p:txBody>
      </p:sp>
      <p:cxnSp>
        <p:nvCxnSpPr>
          <p:cNvPr id="6" name="Connecteur droit avec flèche 5">
            <a:extLst>
              <a:ext uri="{FF2B5EF4-FFF2-40B4-BE49-F238E27FC236}">
                <a16:creationId xmlns:a16="http://schemas.microsoft.com/office/drawing/2014/main" id="{A9E1030E-5F64-439E-9807-BDA856AC0204}"/>
              </a:ext>
            </a:extLst>
          </p:cNvPr>
          <p:cNvCxnSpPr>
            <a:cxnSpLocks/>
          </p:cNvCxnSpPr>
          <p:nvPr/>
        </p:nvCxnSpPr>
        <p:spPr>
          <a:xfrm flipV="1">
            <a:off x="6713802" y="3477903"/>
            <a:ext cx="0" cy="651510"/>
          </a:xfrm>
          <a:prstGeom prst="straightConnector1">
            <a:avLst/>
          </a:prstGeom>
          <a:ln w="76200">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10" name="ZoneTexte 9">
            <a:extLst>
              <a:ext uri="{FF2B5EF4-FFF2-40B4-BE49-F238E27FC236}">
                <a16:creationId xmlns:a16="http://schemas.microsoft.com/office/drawing/2014/main" id="{F2752C10-2D9B-45C7-998A-2745B3BAB837}"/>
              </a:ext>
            </a:extLst>
          </p:cNvPr>
          <p:cNvSpPr txBox="1"/>
          <p:nvPr/>
        </p:nvSpPr>
        <p:spPr>
          <a:xfrm>
            <a:off x="5882661" y="4244761"/>
            <a:ext cx="1931659" cy="369332"/>
          </a:xfrm>
          <a:prstGeom prst="rect">
            <a:avLst/>
          </a:prstGeom>
          <a:noFill/>
        </p:spPr>
        <p:txBody>
          <a:bodyPr wrap="square" rtlCol="0">
            <a:spAutoFit/>
          </a:bodyPr>
          <a:lstStyle/>
          <a:p>
            <a:r>
              <a:rPr lang="fr-FR" dirty="0">
                <a:solidFill>
                  <a:srgbClr val="FF0000"/>
                </a:solidFill>
              </a:rPr>
              <a:t>Vaccination</a:t>
            </a:r>
          </a:p>
        </p:txBody>
      </p:sp>
      <p:pic>
        <p:nvPicPr>
          <p:cNvPr id="3" name="Image 2">
            <a:extLst>
              <a:ext uri="{FF2B5EF4-FFF2-40B4-BE49-F238E27FC236}">
                <a16:creationId xmlns:a16="http://schemas.microsoft.com/office/drawing/2014/main" id="{4C6663A9-D920-4A23-9AD0-B84FED7D25D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86978" y="810674"/>
            <a:ext cx="2097206" cy="823031"/>
          </a:xfrm>
          <a:prstGeom prst="rect">
            <a:avLst/>
          </a:prstGeom>
        </p:spPr>
      </p:pic>
    </p:spTree>
    <p:extLst>
      <p:ext uri="{BB962C8B-B14F-4D97-AF65-F5344CB8AC3E}">
        <p14:creationId xmlns:p14="http://schemas.microsoft.com/office/powerpoint/2010/main" val="3566296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82C96-7081-4F84-8528-B0EE25AB9347}"/>
              </a:ext>
            </a:extLst>
          </p:cNvPr>
          <p:cNvSpPr>
            <a:spLocks noGrp="1"/>
          </p:cNvSpPr>
          <p:nvPr>
            <p:ph type="title"/>
          </p:nvPr>
        </p:nvSpPr>
        <p:spPr>
          <a:xfrm>
            <a:off x="59319" y="76935"/>
            <a:ext cx="9422699" cy="926190"/>
          </a:xfrm>
        </p:spPr>
        <p:txBody>
          <a:bodyPr>
            <a:normAutofit/>
          </a:bodyPr>
          <a:lstStyle/>
          <a:p>
            <a:r>
              <a:rPr lang="fr-FR" sz="4800" b="1" dirty="0">
                <a:solidFill>
                  <a:srgbClr val="FF0000"/>
                </a:solidFill>
              </a:rPr>
              <a:t>Fake news and lies</a:t>
            </a:r>
            <a:r>
              <a:rPr lang="fr-FR" sz="4800" dirty="0">
                <a:solidFill>
                  <a:schemeClr val="accent2"/>
                </a:solidFill>
              </a:rPr>
              <a:t>..</a:t>
            </a:r>
          </a:p>
        </p:txBody>
      </p:sp>
      <p:pic>
        <p:nvPicPr>
          <p:cNvPr id="11" name="Image 10">
            <a:extLst>
              <a:ext uri="{FF2B5EF4-FFF2-40B4-BE49-F238E27FC236}">
                <a16:creationId xmlns:a16="http://schemas.microsoft.com/office/drawing/2014/main" id="{442AAD98-6871-4766-8DD8-FD910EFAD4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56038" y="199584"/>
            <a:ext cx="5856449" cy="2858615"/>
          </a:xfrm>
          <a:prstGeom prst="rect">
            <a:avLst/>
          </a:prstGeom>
          <a:ln w="38100">
            <a:solidFill>
              <a:schemeClr val="tx1"/>
            </a:solidFill>
          </a:ln>
        </p:spPr>
      </p:pic>
      <p:pic>
        <p:nvPicPr>
          <p:cNvPr id="12" name="Image 11">
            <a:extLst>
              <a:ext uri="{FF2B5EF4-FFF2-40B4-BE49-F238E27FC236}">
                <a16:creationId xmlns:a16="http://schemas.microsoft.com/office/drawing/2014/main" id="{0F62D9B7-FE3E-424B-87D3-50019A0B2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271" y="3429000"/>
            <a:ext cx="6660729" cy="3464245"/>
          </a:xfrm>
          <a:prstGeom prst="rect">
            <a:avLst/>
          </a:prstGeom>
        </p:spPr>
      </p:pic>
      <p:pic>
        <p:nvPicPr>
          <p:cNvPr id="4" name="Image 3">
            <a:extLst>
              <a:ext uri="{FF2B5EF4-FFF2-40B4-BE49-F238E27FC236}">
                <a16:creationId xmlns:a16="http://schemas.microsoft.com/office/drawing/2014/main" id="{BD70A3A8-E5A6-4B80-B11C-D00CA263743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513" y="1166190"/>
            <a:ext cx="5451758" cy="5647803"/>
          </a:xfrm>
          <a:prstGeom prst="rect">
            <a:avLst/>
          </a:prstGeom>
        </p:spPr>
      </p:pic>
      <p:pic>
        <p:nvPicPr>
          <p:cNvPr id="5" name="Image 4">
            <a:extLst>
              <a:ext uri="{FF2B5EF4-FFF2-40B4-BE49-F238E27FC236}">
                <a16:creationId xmlns:a16="http://schemas.microsoft.com/office/drawing/2014/main" id="{577FE44F-6438-4029-9A57-184DB91CAFAB}"/>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34605" b="14626"/>
          <a:stretch/>
        </p:blipFill>
        <p:spPr>
          <a:xfrm>
            <a:off x="1587457" y="2045437"/>
            <a:ext cx="3240150" cy="822362"/>
          </a:xfrm>
          <a:prstGeom prst="rect">
            <a:avLst/>
          </a:prstGeom>
        </p:spPr>
      </p:pic>
      <p:pic>
        <p:nvPicPr>
          <p:cNvPr id="6" name="Image 5">
            <a:extLst>
              <a:ext uri="{FF2B5EF4-FFF2-40B4-BE49-F238E27FC236}">
                <a16:creationId xmlns:a16="http://schemas.microsoft.com/office/drawing/2014/main" id="{3AA05F8C-0FC0-452B-A423-9E7103BC3E9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96548" y="4569408"/>
            <a:ext cx="3816427" cy="591363"/>
          </a:xfrm>
          <a:prstGeom prst="rect">
            <a:avLst/>
          </a:prstGeom>
        </p:spPr>
      </p:pic>
    </p:spTree>
    <p:extLst>
      <p:ext uri="{BB962C8B-B14F-4D97-AF65-F5344CB8AC3E}">
        <p14:creationId xmlns:p14="http://schemas.microsoft.com/office/powerpoint/2010/main" val="73800390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38F74-4646-4946-BEB0-6AF129CC368D}"/>
              </a:ext>
            </a:extLst>
          </p:cNvPr>
          <p:cNvSpPr>
            <a:spLocks noGrp="1"/>
          </p:cNvSpPr>
          <p:nvPr>
            <p:ph type="title"/>
          </p:nvPr>
        </p:nvSpPr>
        <p:spPr>
          <a:xfrm>
            <a:off x="1067645" y="194824"/>
            <a:ext cx="8739500" cy="538596"/>
          </a:xfrm>
        </p:spPr>
        <p:txBody>
          <a:bodyPr>
            <a:normAutofit fontScale="90000"/>
          </a:bodyPr>
          <a:lstStyle/>
          <a:p>
            <a:r>
              <a:rPr lang="fr-FR" b="1" dirty="0" err="1">
                <a:solidFill>
                  <a:schemeClr val="tx1"/>
                </a:solidFill>
                <a:latin typeface="Algerian" panose="04020705040A02060702" pitchFamily="82" charset="0"/>
              </a:rPr>
              <a:t>Sweden</a:t>
            </a:r>
            <a:r>
              <a:rPr lang="fr-FR" b="1" dirty="0">
                <a:solidFill>
                  <a:schemeClr val="tx1"/>
                </a:solidFill>
                <a:latin typeface="Algerian" panose="04020705040A02060702" pitchFamily="82" charset="0"/>
              </a:rPr>
              <a:t> :global incidence trend</a:t>
            </a:r>
          </a:p>
        </p:txBody>
      </p:sp>
      <p:pic>
        <p:nvPicPr>
          <p:cNvPr id="3" name="Image 2">
            <a:extLst>
              <a:ext uri="{FF2B5EF4-FFF2-40B4-BE49-F238E27FC236}">
                <a16:creationId xmlns:a16="http://schemas.microsoft.com/office/drawing/2014/main" id="{A7838091-A8FC-43A4-99A6-3146DC6F68A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538602" y="1777267"/>
            <a:ext cx="7114796" cy="4890015"/>
          </a:xfrm>
          <a:prstGeom prst="rect">
            <a:avLst/>
          </a:prstGeom>
        </p:spPr>
      </p:pic>
      <p:sp>
        <p:nvSpPr>
          <p:cNvPr id="9" name="ZoneTexte 8">
            <a:extLst>
              <a:ext uri="{FF2B5EF4-FFF2-40B4-BE49-F238E27FC236}">
                <a16:creationId xmlns:a16="http://schemas.microsoft.com/office/drawing/2014/main" id="{193A8178-A428-47F9-8164-E244E1869C16}"/>
              </a:ext>
            </a:extLst>
          </p:cNvPr>
          <p:cNvSpPr txBox="1"/>
          <p:nvPr/>
        </p:nvSpPr>
        <p:spPr>
          <a:xfrm rot="10800000" flipV="1">
            <a:off x="8949634" y="2632335"/>
            <a:ext cx="711717" cy="369332"/>
          </a:xfrm>
          <a:prstGeom prst="rect">
            <a:avLst/>
          </a:prstGeom>
          <a:solidFill>
            <a:schemeClr val="bg1"/>
          </a:solidFill>
        </p:spPr>
        <p:txBody>
          <a:bodyPr wrap="square" rtlCol="0">
            <a:spAutoFit/>
          </a:bodyPr>
          <a:lstStyle/>
          <a:p>
            <a:r>
              <a:rPr lang="fr-FR" dirty="0">
                <a:solidFill>
                  <a:srgbClr val="FF0000"/>
                </a:solidFill>
              </a:rPr>
              <a:t>8,88</a:t>
            </a:r>
          </a:p>
        </p:txBody>
      </p:sp>
      <p:sp>
        <p:nvSpPr>
          <p:cNvPr id="8" name="ZoneTexte 7">
            <a:extLst>
              <a:ext uri="{FF2B5EF4-FFF2-40B4-BE49-F238E27FC236}">
                <a16:creationId xmlns:a16="http://schemas.microsoft.com/office/drawing/2014/main" id="{D89EBED7-2503-4E6A-9F42-33A48DA03E34}"/>
              </a:ext>
            </a:extLst>
          </p:cNvPr>
          <p:cNvSpPr txBox="1"/>
          <p:nvPr/>
        </p:nvSpPr>
        <p:spPr>
          <a:xfrm>
            <a:off x="3695124" y="3444823"/>
            <a:ext cx="846666" cy="369332"/>
          </a:xfrm>
          <a:prstGeom prst="rect">
            <a:avLst/>
          </a:prstGeom>
          <a:solidFill>
            <a:schemeClr val="bg1"/>
          </a:solidFill>
        </p:spPr>
        <p:txBody>
          <a:bodyPr wrap="square" rtlCol="0">
            <a:spAutoFit/>
          </a:bodyPr>
          <a:lstStyle/>
          <a:p>
            <a:r>
              <a:rPr lang="fr-FR" dirty="0">
                <a:solidFill>
                  <a:srgbClr val="FF0000"/>
                </a:solidFill>
              </a:rPr>
              <a:t>7,33</a:t>
            </a:r>
          </a:p>
        </p:txBody>
      </p:sp>
      <p:pic>
        <p:nvPicPr>
          <p:cNvPr id="4" name="Image 3">
            <a:extLst>
              <a:ext uri="{FF2B5EF4-FFF2-40B4-BE49-F238E27FC236}">
                <a16:creationId xmlns:a16="http://schemas.microsoft.com/office/drawing/2014/main" id="{DC6C7C84-073F-4001-950E-64DCF6F728A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0705" y="1743594"/>
            <a:ext cx="2264150" cy="4801560"/>
          </a:xfrm>
          <a:prstGeom prst="rect">
            <a:avLst/>
          </a:prstGeom>
        </p:spPr>
      </p:pic>
      <p:pic>
        <p:nvPicPr>
          <p:cNvPr id="6" name="Image 5">
            <a:extLst>
              <a:ext uri="{FF2B5EF4-FFF2-40B4-BE49-F238E27FC236}">
                <a16:creationId xmlns:a16="http://schemas.microsoft.com/office/drawing/2014/main" id="{646E7A9B-0A5E-4F65-B81A-B85066CC551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18457" y="5549957"/>
            <a:ext cx="4649029" cy="461696"/>
          </a:xfrm>
          <a:prstGeom prst="rect">
            <a:avLst/>
          </a:prstGeom>
        </p:spPr>
      </p:pic>
      <p:sp>
        <p:nvSpPr>
          <p:cNvPr id="11" name="ZoneTexte 10">
            <a:extLst>
              <a:ext uri="{FF2B5EF4-FFF2-40B4-BE49-F238E27FC236}">
                <a16:creationId xmlns:a16="http://schemas.microsoft.com/office/drawing/2014/main" id="{38D8EEC6-5711-458B-BC45-7A5DC26F7F5E}"/>
              </a:ext>
            </a:extLst>
          </p:cNvPr>
          <p:cNvSpPr txBox="1"/>
          <p:nvPr/>
        </p:nvSpPr>
        <p:spPr>
          <a:xfrm>
            <a:off x="210065" y="766183"/>
            <a:ext cx="9095428" cy="707886"/>
          </a:xfrm>
          <a:prstGeom prst="rect">
            <a:avLst/>
          </a:prstGeom>
          <a:noFill/>
        </p:spPr>
        <p:txBody>
          <a:bodyPr wrap="square" rtlCol="0">
            <a:spAutoFit/>
          </a:bodyPr>
          <a:lstStyle/>
          <a:p>
            <a:r>
              <a:rPr lang="fr-FR" sz="2000" dirty="0"/>
              <a:t>2006 </a:t>
            </a:r>
            <a:r>
              <a:rPr lang="fr-FR" sz="2000" dirty="0" err="1"/>
              <a:t>Opportunistic</a:t>
            </a:r>
            <a:r>
              <a:rPr lang="fr-FR" sz="2000" dirty="0"/>
              <a:t> vaccinations</a:t>
            </a:r>
          </a:p>
          <a:p>
            <a:r>
              <a:rPr lang="fr-FR" sz="2000" dirty="0"/>
              <a:t>2010 </a:t>
            </a:r>
            <a:r>
              <a:rPr lang="fr-FR" sz="2000" dirty="0" err="1"/>
              <a:t>School</a:t>
            </a:r>
            <a:r>
              <a:rPr lang="fr-FR" sz="2000" dirty="0"/>
              <a:t> vaccination </a:t>
            </a:r>
            <a:r>
              <a:rPr lang="fr-FR" sz="2000" dirty="0" err="1"/>
              <a:t>campaign</a:t>
            </a:r>
            <a:r>
              <a:rPr lang="fr-FR" sz="2000" dirty="0"/>
              <a:t> for 11-12 + catch up vaccination for 13-18</a:t>
            </a:r>
          </a:p>
        </p:txBody>
      </p:sp>
      <p:pic>
        <p:nvPicPr>
          <p:cNvPr id="14" name="Image 13">
            <a:extLst>
              <a:ext uri="{FF2B5EF4-FFF2-40B4-BE49-F238E27FC236}">
                <a16:creationId xmlns:a16="http://schemas.microsoft.com/office/drawing/2014/main" id="{2733EFAD-DBC1-4901-8608-4598DA1F8416}"/>
              </a:ext>
            </a:extLst>
          </p:cNvPr>
          <p:cNvPicPr>
            <a:picLocks noChangeAspect="1"/>
          </p:cNvPicPr>
          <p:nvPr/>
        </p:nvPicPr>
        <p:blipFill>
          <a:blip r:embed="rId6"/>
          <a:stretch>
            <a:fillRect/>
          </a:stretch>
        </p:blipFill>
        <p:spPr>
          <a:xfrm>
            <a:off x="3695124" y="4420551"/>
            <a:ext cx="5127180" cy="749873"/>
          </a:xfrm>
          <a:prstGeom prst="rect">
            <a:avLst/>
          </a:prstGeom>
        </p:spPr>
      </p:pic>
    </p:spTree>
    <p:extLst>
      <p:ext uri="{BB962C8B-B14F-4D97-AF65-F5344CB8AC3E}">
        <p14:creationId xmlns:p14="http://schemas.microsoft.com/office/powerpoint/2010/main" val="37358483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47D12-D274-43E5-8104-4397F41FA7CC}"/>
              </a:ext>
            </a:extLst>
          </p:cNvPr>
          <p:cNvSpPr>
            <a:spLocks noGrp="1"/>
          </p:cNvSpPr>
          <p:nvPr>
            <p:ph type="title"/>
          </p:nvPr>
        </p:nvSpPr>
        <p:spPr>
          <a:xfrm>
            <a:off x="35360" y="0"/>
            <a:ext cx="7020960" cy="742535"/>
          </a:xfrm>
        </p:spPr>
        <p:txBody>
          <a:bodyPr>
            <a:normAutofit/>
          </a:bodyPr>
          <a:lstStyle/>
          <a:p>
            <a:r>
              <a:rPr lang="fr-FR" b="1" dirty="0" err="1">
                <a:solidFill>
                  <a:schemeClr val="tx1"/>
                </a:solidFill>
                <a:latin typeface="Algerian" panose="04020705040A02060702" pitchFamily="82" charset="0"/>
              </a:rPr>
              <a:t>Sweden</a:t>
            </a:r>
            <a:r>
              <a:rPr lang="fr-FR" b="1" dirty="0">
                <a:solidFill>
                  <a:schemeClr val="tx1"/>
                </a:solidFill>
                <a:latin typeface="Algerian" panose="04020705040A02060702" pitchFamily="82" charset="0"/>
              </a:rPr>
              <a:t> trends/</a:t>
            </a:r>
            <a:r>
              <a:rPr lang="fr-FR" b="1" dirty="0" err="1">
                <a:solidFill>
                  <a:schemeClr val="tx1"/>
                </a:solidFill>
                <a:latin typeface="Algerian" panose="04020705040A02060702" pitchFamily="82" charset="0"/>
              </a:rPr>
              <a:t>age</a:t>
            </a:r>
            <a:endParaRPr lang="fr-FR" b="1" dirty="0">
              <a:solidFill>
                <a:schemeClr val="tx1"/>
              </a:solidFill>
              <a:latin typeface="Algerian" panose="04020705040A02060702" pitchFamily="82" charset="0"/>
            </a:endParaRPr>
          </a:p>
        </p:txBody>
      </p:sp>
      <p:sp>
        <p:nvSpPr>
          <p:cNvPr id="5" name="Espace réservé du contenu 4">
            <a:extLst>
              <a:ext uri="{FF2B5EF4-FFF2-40B4-BE49-F238E27FC236}">
                <a16:creationId xmlns:a16="http://schemas.microsoft.com/office/drawing/2014/main" id="{DE9AE529-1B31-4889-B9FE-F5BF933986DB}"/>
              </a:ext>
            </a:extLst>
          </p:cNvPr>
          <p:cNvSpPr>
            <a:spLocks noGrp="1"/>
          </p:cNvSpPr>
          <p:nvPr>
            <p:ph sz="half" idx="1"/>
          </p:nvPr>
        </p:nvSpPr>
        <p:spPr>
          <a:xfrm>
            <a:off x="35360" y="667886"/>
            <a:ext cx="5511830" cy="1006437"/>
          </a:xfrm>
        </p:spPr>
        <p:txBody>
          <a:bodyPr>
            <a:normAutofit/>
          </a:bodyPr>
          <a:lstStyle/>
          <a:p>
            <a:pPr marL="0" indent="0">
              <a:buNone/>
            </a:pPr>
            <a:r>
              <a:rPr lang="fr-FR" sz="2400" dirty="0">
                <a:solidFill>
                  <a:srgbClr val="FF0000"/>
                </a:solidFill>
                <a:highlight>
                  <a:srgbClr val="FFFF00"/>
                </a:highlight>
              </a:rPr>
              <a:t>Vaccination </a:t>
            </a:r>
            <a:r>
              <a:rPr lang="fr-FR" sz="2400" dirty="0" err="1">
                <a:solidFill>
                  <a:srgbClr val="FF0000"/>
                </a:solidFill>
                <a:highlight>
                  <a:srgbClr val="FFFF00"/>
                </a:highlight>
              </a:rPr>
              <a:t>followed</a:t>
            </a:r>
            <a:r>
              <a:rPr lang="fr-FR" sz="2400" dirty="0">
                <a:solidFill>
                  <a:srgbClr val="FF0000"/>
                </a:solidFill>
                <a:highlight>
                  <a:srgbClr val="FFFF00"/>
                </a:highlight>
              </a:rPr>
              <a:t> by a </a:t>
            </a:r>
            <a:r>
              <a:rPr lang="fr-FR" sz="2400" dirty="0" err="1">
                <a:solidFill>
                  <a:srgbClr val="FF0000"/>
                </a:solidFill>
                <a:highlight>
                  <a:srgbClr val="FFFF00"/>
                </a:highlight>
              </a:rPr>
              <a:t>huge</a:t>
            </a:r>
            <a:r>
              <a:rPr lang="fr-FR" sz="2400" dirty="0">
                <a:solidFill>
                  <a:srgbClr val="FF0000"/>
                </a:solidFill>
                <a:highlight>
                  <a:srgbClr val="FFFF00"/>
                </a:highlight>
              </a:rPr>
              <a:t> increase of invasive cancer</a:t>
            </a:r>
          </a:p>
        </p:txBody>
      </p:sp>
      <p:grpSp>
        <p:nvGrpSpPr>
          <p:cNvPr id="8" name="Groupe 7">
            <a:extLst>
              <a:ext uri="{FF2B5EF4-FFF2-40B4-BE49-F238E27FC236}">
                <a16:creationId xmlns:a16="http://schemas.microsoft.com/office/drawing/2014/main" id="{F2A206C3-18AA-4057-A7E0-E4A1ECC809CF}"/>
              </a:ext>
            </a:extLst>
          </p:cNvPr>
          <p:cNvGrpSpPr/>
          <p:nvPr/>
        </p:nvGrpSpPr>
        <p:grpSpPr>
          <a:xfrm>
            <a:off x="1564145" y="159026"/>
            <a:ext cx="8273123" cy="6809001"/>
            <a:chOff x="1206337" y="0"/>
            <a:chExt cx="8273123" cy="6809001"/>
          </a:xfrm>
        </p:grpSpPr>
        <p:pic>
          <p:nvPicPr>
            <p:cNvPr id="4" name="Image 3">
              <a:extLst>
                <a:ext uri="{FF2B5EF4-FFF2-40B4-BE49-F238E27FC236}">
                  <a16:creationId xmlns:a16="http://schemas.microsoft.com/office/drawing/2014/main" id="{0FF3428C-1210-4871-97CD-A8709F09B2E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06337" y="1489657"/>
              <a:ext cx="3889891" cy="5127972"/>
            </a:xfrm>
            <a:prstGeom prst="rect">
              <a:avLst/>
            </a:prstGeom>
          </p:spPr>
        </p:pic>
        <p:pic>
          <p:nvPicPr>
            <p:cNvPr id="15" name="Image 14" descr="http://www-dep.iarc.fr/data/NORDCAN_A_73862758a.png">
              <a:extLst>
                <a:ext uri="{FF2B5EF4-FFF2-40B4-BE49-F238E27FC236}">
                  <a16:creationId xmlns:a16="http://schemas.microsoft.com/office/drawing/2014/main" id="{81E8587B-2170-492C-AA02-56A60C06D5D9}"/>
                </a:ext>
              </a:extLst>
            </p:cNvPr>
            <p:cNvPicPr/>
            <p:nvPr/>
          </p:nvPicPr>
          <p:blipFill rotWithShape="1">
            <a:blip r:embed="rId4" cstate="email">
              <a:extLst>
                <a:ext uri="{28A0092B-C50C-407E-A947-70E740481C1C}">
                  <a14:useLocalDpi xmlns:a14="http://schemas.microsoft.com/office/drawing/2010/main" val="0"/>
                </a:ext>
              </a:extLst>
            </a:blip>
            <a:srcRect t="-520"/>
            <a:stretch/>
          </p:blipFill>
          <p:spPr bwMode="auto">
            <a:xfrm>
              <a:off x="5189382" y="0"/>
              <a:ext cx="3889891" cy="6809001"/>
            </a:xfrm>
            <a:prstGeom prst="rect">
              <a:avLst/>
            </a:prstGeom>
            <a:noFill/>
            <a:ln>
              <a:noFill/>
            </a:ln>
          </p:spPr>
        </p:pic>
        <p:sp>
          <p:nvSpPr>
            <p:cNvPr id="7" name="ZoneTexte 6">
              <a:extLst>
                <a:ext uri="{FF2B5EF4-FFF2-40B4-BE49-F238E27FC236}">
                  <a16:creationId xmlns:a16="http://schemas.microsoft.com/office/drawing/2014/main" id="{C9A4DF96-A9B5-48D6-A83A-B909972719C2}"/>
                </a:ext>
              </a:extLst>
            </p:cNvPr>
            <p:cNvSpPr txBox="1"/>
            <p:nvPr/>
          </p:nvSpPr>
          <p:spPr>
            <a:xfrm>
              <a:off x="5872102" y="986438"/>
              <a:ext cx="3607358" cy="369332"/>
            </a:xfrm>
            <a:prstGeom prst="rect">
              <a:avLst/>
            </a:prstGeom>
            <a:solidFill>
              <a:schemeClr val="bg1"/>
            </a:solidFill>
          </p:spPr>
          <p:txBody>
            <a:bodyPr wrap="square" rtlCol="0">
              <a:spAutoFit/>
            </a:bodyPr>
            <a:lstStyle/>
            <a:p>
              <a:r>
                <a:rPr lang="fr-FR" dirty="0">
                  <a:solidFill>
                    <a:srgbClr val="FF0000"/>
                  </a:solidFill>
                </a:rPr>
                <a:t>10 </a:t>
              </a:r>
              <a:r>
                <a:rPr lang="fr-FR" dirty="0" err="1">
                  <a:solidFill>
                    <a:srgbClr val="FF0000"/>
                  </a:solidFill>
                </a:rPr>
                <a:t>years</a:t>
              </a:r>
              <a:r>
                <a:rPr lang="fr-FR" dirty="0">
                  <a:solidFill>
                    <a:srgbClr val="FF0000"/>
                  </a:solidFill>
                </a:rPr>
                <a:t> </a:t>
              </a:r>
              <a:r>
                <a:rPr lang="fr-FR" dirty="0" err="1">
                  <a:solidFill>
                    <a:srgbClr val="FF0000"/>
                  </a:solidFill>
                </a:rPr>
                <a:t>after</a:t>
              </a:r>
              <a:r>
                <a:rPr lang="fr-FR" dirty="0">
                  <a:solidFill>
                    <a:srgbClr val="FF0000"/>
                  </a:solidFill>
                </a:rPr>
                <a:t> vaccination</a:t>
              </a:r>
            </a:p>
          </p:txBody>
        </p:sp>
        <p:sp>
          <p:nvSpPr>
            <p:cNvPr id="6" name="ZoneTexte 5">
              <a:extLst>
                <a:ext uri="{FF2B5EF4-FFF2-40B4-BE49-F238E27FC236}">
                  <a16:creationId xmlns:a16="http://schemas.microsoft.com/office/drawing/2014/main" id="{36882A2F-E0FF-4064-8FBC-BF3530AB62BA}"/>
                </a:ext>
              </a:extLst>
            </p:cNvPr>
            <p:cNvSpPr txBox="1"/>
            <p:nvPr/>
          </p:nvSpPr>
          <p:spPr>
            <a:xfrm>
              <a:off x="1993794" y="2496094"/>
              <a:ext cx="2314975" cy="369332"/>
            </a:xfrm>
            <a:prstGeom prst="rect">
              <a:avLst/>
            </a:prstGeom>
            <a:noFill/>
          </p:spPr>
          <p:txBody>
            <a:bodyPr wrap="square" rtlCol="0">
              <a:spAutoFit/>
            </a:bodyPr>
            <a:lstStyle/>
            <a:p>
              <a:r>
                <a:rPr lang="fr-FR" dirty="0" err="1">
                  <a:solidFill>
                    <a:srgbClr val="FF0000"/>
                  </a:solidFill>
                </a:rPr>
                <a:t>Before</a:t>
              </a:r>
              <a:r>
                <a:rPr lang="fr-FR" dirty="0">
                  <a:solidFill>
                    <a:srgbClr val="FF0000"/>
                  </a:solidFill>
                </a:rPr>
                <a:t> vaccination</a:t>
              </a:r>
            </a:p>
          </p:txBody>
        </p:sp>
      </p:grpSp>
      <p:cxnSp>
        <p:nvCxnSpPr>
          <p:cNvPr id="12" name="Connecteur droit avec flèche 11">
            <a:extLst>
              <a:ext uri="{FF2B5EF4-FFF2-40B4-BE49-F238E27FC236}">
                <a16:creationId xmlns:a16="http://schemas.microsoft.com/office/drawing/2014/main" id="{3AB37ED9-C5B0-48D1-9A31-337A6D37682E}"/>
              </a:ext>
            </a:extLst>
          </p:cNvPr>
          <p:cNvCxnSpPr/>
          <p:nvPr/>
        </p:nvCxnSpPr>
        <p:spPr>
          <a:xfrm flipV="1">
            <a:off x="4492487" y="1674323"/>
            <a:ext cx="3790122" cy="135012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006011"/>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A2EF0168-2A61-4C5D-8E08-550F734E9CB5}"/>
              </a:ext>
            </a:extLst>
          </p:cNvPr>
          <p:cNvSpPr>
            <a:spLocks noGrp="1"/>
          </p:cNvSpPr>
          <p:nvPr>
            <p:ph type="title"/>
          </p:nvPr>
        </p:nvSpPr>
        <p:spPr>
          <a:xfrm>
            <a:off x="290814" y="429713"/>
            <a:ext cx="5170872" cy="1375608"/>
          </a:xfrm>
        </p:spPr>
        <p:txBody>
          <a:bodyPr anchor="ctr">
            <a:normAutofit/>
          </a:bodyPr>
          <a:lstStyle/>
          <a:p>
            <a:r>
              <a:rPr lang="en-US" sz="3300" dirty="0">
                <a:solidFill>
                  <a:schemeClr val="bg1"/>
                </a:solidFill>
              </a:rPr>
              <a:t> BREAK POINTS ANALYSIS</a:t>
            </a:r>
          </a:p>
        </p:txBody>
      </p:sp>
      <p:sp>
        <p:nvSpPr>
          <p:cNvPr id="3" name="Espace réservé du contenu 2">
            <a:extLst>
              <a:ext uri="{FF2B5EF4-FFF2-40B4-BE49-F238E27FC236}">
                <a16:creationId xmlns:a16="http://schemas.microsoft.com/office/drawing/2014/main" id="{B340C877-52E2-4171-B069-FD6E34CA6327}"/>
              </a:ext>
            </a:extLst>
          </p:cNvPr>
          <p:cNvSpPr>
            <a:spLocks noGrp="1"/>
          </p:cNvSpPr>
          <p:nvPr>
            <p:ph idx="1"/>
          </p:nvPr>
        </p:nvSpPr>
        <p:spPr>
          <a:xfrm>
            <a:off x="387595" y="1805321"/>
            <a:ext cx="4272531" cy="4522573"/>
          </a:xfrm>
        </p:spPr>
        <p:txBody>
          <a:bodyPr>
            <a:normAutofit lnSpcReduction="10000"/>
          </a:bodyPr>
          <a:lstStyle/>
          <a:p>
            <a:r>
              <a:rPr lang="en-US" sz="2400" dirty="0">
                <a:solidFill>
                  <a:schemeClr val="bg1"/>
                </a:solidFill>
              </a:rPr>
              <a:t>break-even  point  (BEP)  is, the  point at which a significant change in incidence trends appears</a:t>
            </a:r>
          </a:p>
          <a:p>
            <a:r>
              <a:rPr lang="en-US" sz="2400" dirty="0">
                <a:solidFill>
                  <a:schemeClr val="bg1"/>
                </a:solidFill>
              </a:rPr>
              <a:t>That permit to establish a eventual time correlation between vaccine and incidence increasing</a:t>
            </a:r>
          </a:p>
          <a:p>
            <a:r>
              <a:rPr lang="en-US" sz="2400" dirty="0">
                <a:solidFill>
                  <a:schemeClr val="bg1"/>
                </a:solidFill>
              </a:rPr>
              <a:t>In Sweden break point appears </a:t>
            </a:r>
            <a:r>
              <a:rPr lang="en-US" sz="2400" dirty="0">
                <a:solidFill>
                  <a:srgbClr val="FFFF00"/>
                </a:solidFill>
              </a:rPr>
              <a:t>two years after school vaccination campaign</a:t>
            </a:r>
          </a:p>
          <a:p>
            <a:endParaRPr lang="en-US" dirty="0">
              <a:solidFill>
                <a:schemeClr val="bg1"/>
              </a:solidFill>
            </a:endParaRPr>
          </a:p>
          <a:p>
            <a:endParaRPr lang="en-US" dirty="0">
              <a:solidFill>
                <a:schemeClr val="bg1"/>
              </a:solidFill>
            </a:endParaRPr>
          </a:p>
        </p:txBody>
      </p:sp>
      <p:pic>
        <p:nvPicPr>
          <p:cNvPr id="4" name="Image 3">
            <a:extLst>
              <a:ext uri="{FF2B5EF4-FFF2-40B4-BE49-F238E27FC236}">
                <a16:creationId xmlns:a16="http://schemas.microsoft.com/office/drawing/2014/main" id="{11720EE1-F946-4946-A8A1-07BE8058C2DE}"/>
              </a:ext>
            </a:extLst>
          </p:cNvPr>
          <p:cNvPicPr>
            <a:picLocks noChangeAspect="1"/>
          </p:cNvPicPr>
          <p:nvPr/>
        </p:nvPicPr>
        <p:blipFill>
          <a:blip r:embed="rId2"/>
          <a:stretch>
            <a:fillRect/>
          </a:stretch>
        </p:blipFill>
        <p:spPr>
          <a:xfrm>
            <a:off x="5867321" y="196603"/>
            <a:ext cx="6330893" cy="6464787"/>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Image 4">
            <a:extLst>
              <a:ext uri="{FF2B5EF4-FFF2-40B4-BE49-F238E27FC236}">
                <a16:creationId xmlns:a16="http://schemas.microsoft.com/office/drawing/2014/main" id="{37E27AA4-38D2-4DA7-839D-177447B77AE4}"/>
              </a:ext>
            </a:extLst>
          </p:cNvPr>
          <p:cNvPicPr>
            <a:picLocks noChangeAspect="1"/>
          </p:cNvPicPr>
          <p:nvPr/>
        </p:nvPicPr>
        <p:blipFill>
          <a:blip r:embed="rId3"/>
          <a:stretch>
            <a:fillRect/>
          </a:stretch>
        </p:blipFill>
        <p:spPr>
          <a:xfrm>
            <a:off x="7079753" y="2714842"/>
            <a:ext cx="3749365" cy="1030313"/>
          </a:xfrm>
          <a:prstGeom prst="rect">
            <a:avLst/>
          </a:prstGeom>
        </p:spPr>
      </p:pic>
      <p:pic>
        <p:nvPicPr>
          <p:cNvPr id="6" name="Image 5">
            <a:extLst>
              <a:ext uri="{FF2B5EF4-FFF2-40B4-BE49-F238E27FC236}">
                <a16:creationId xmlns:a16="http://schemas.microsoft.com/office/drawing/2014/main" id="{8595C0E9-2ABF-4FB0-AA22-A21254A0FF66}"/>
              </a:ext>
            </a:extLst>
          </p:cNvPr>
          <p:cNvPicPr>
            <a:picLocks noChangeAspect="1"/>
          </p:cNvPicPr>
          <p:nvPr/>
        </p:nvPicPr>
        <p:blipFill>
          <a:blip r:embed="rId4"/>
          <a:stretch>
            <a:fillRect/>
          </a:stretch>
        </p:blipFill>
        <p:spPr>
          <a:xfrm>
            <a:off x="6933437" y="4331659"/>
            <a:ext cx="4041998" cy="1012024"/>
          </a:xfrm>
          <a:prstGeom prst="rect">
            <a:avLst/>
          </a:prstGeom>
        </p:spPr>
      </p:pic>
    </p:spTree>
    <p:extLst>
      <p:ext uri="{BB962C8B-B14F-4D97-AF65-F5344CB8AC3E}">
        <p14:creationId xmlns:p14="http://schemas.microsoft.com/office/powerpoint/2010/main" val="3971919833"/>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38F74-4646-4946-BEB0-6AF129CC368D}"/>
              </a:ext>
            </a:extLst>
          </p:cNvPr>
          <p:cNvSpPr>
            <a:spLocks noGrp="1"/>
          </p:cNvSpPr>
          <p:nvPr>
            <p:ph type="title"/>
          </p:nvPr>
        </p:nvSpPr>
        <p:spPr>
          <a:xfrm>
            <a:off x="-232721" y="0"/>
            <a:ext cx="6577184" cy="1040352"/>
          </a:xfrm>
        </p:spPr>
        <p:txBody>
          <a:bodyPr>
            <a:normAutofit fontScale="90000"/>
          </a:bodyPr>
          <a:lstStyle/>
          <a:p>
            <a:pPr algn="ctr"/>
            <a:r>
              <a:rPr lang="fr-FR" b="1" i="1" dirty="0">
                <a:solidFill>
                  <a:schemeClr val="tx1"/>
                </a:solidFill>
                <a:latin typeface="Algerian" panose="04020705040A02060702" pitchFamily="82" charset="0"/>
              </a:rPr>
              <a:t>Incidence trend for 20-24  girls</a:t>
            </a:r>
          </a:p>
        </p:txBody>
      </p:sp>
      <p:sp>
        <p:nvSpPr>
          <p:cNvPr id="3" name="Espace réservé du texte 2">
            <a:extLst>
              <a:ext uri="{FF2B5EF4-FFF2-40B4-BE49-F238E27FC236}">
                <a16:creationId xmlns:a16="http://schemas.microsoft.com/office/drawing/2014/main" id="{ACBA245A-4152-44DE-B3B2-852B66E0E6CE}"/>
              </a:ext>
            </a:extLst>
          </p:cNvPr>
          <p:cNvSpPr>
            <a:spLocks noGrp="1"/>
          </p:cNvSpPr>
          <p:nvPr>
            <p:ph type="body" idx="1"/>
          </p:nvPr>
        </p:nvSpPr>
        <p:spPr>
          <a:xfrm>
            <a:off x="6518868" y="3608006"/>
            <a:ext cx="867392" cy="432062"/>
          </a:xfrm>
          <a:solidFill>
            <a:schemeClr val="bg1"/>
          </a:solidFill>
        </p:spPr>
        <p:txBody>
          <a:bodyPr/>
          <a:lstStyle/>
          <a:p>
            <a:r>
              <a:rPr lang="fr-FR" sz="2000" dirty="0">
                <a:solidFill>
                  <a:srgbClr val="FF0000"/>
                </a:solidFill>
              </a:rPr>
              <a:t>1,49</a:t>
            </a:r>
          </a:p>
        </p:txBody>
      </p:sp>
      <p:sp>
        <p:nvSpPr>
          <p:cNvPr id="5" name="Espace réservé du texte 4">
            <a:extLst>
              <a:ext uri="{FF2B5EF4-FFF2-40B4-BE49-F238E27FC236}">
                <a16:creationId xmlns:a16="http://schemas.microsoft.com/office/drawing/2014/main" id="{414850E0-AABF-4B52-A09E-D59DFDDCA47E}"/>
              </a:ext>
            </a:extLst>
          </p:cNvPr>
          <p:cNvSpPr>
            <a:spLocks noGrp="1"/>
          </p:cNvSpPr>
          <p:nvPr>
            <p:ph type="body" sz="quarter" idx="3"/>
          </p:nvPr>
        </p:nvSpPr>
        <p:spPr>
          <a:xfrm>
            <a:off x="418213" y="1098698"/>
            <a:ext cx="5673015" cy="4898065"/>
          </a:xfrm>
        </p:spPr>
        <p:txBody>
          <a:bodyPr/>
          <a:lstStyle/>
          <a:p>
            <a:r>
              <a:rPr lang="fr-FR" sz="2800" i="1" dirty="0">
                <a:solidFill>
                  <a:schemeClr val="tx1"/>
                </a:solidFill>
                <a:latin typeface="Abadi" panose="020B0604020104020204" pitchFamily="34" charset="0"/>
              </a:rPr>
              <a:t>Girls 14-18 </a:t>
            </a:r>
            <a:r>
              <a:rPr lang="fr-FR" sz="2800" i="1" dirty="0" err="1">
                <a:solidFill>
                  <a:schemeClr val="tx1"/>
                </a:solidFill>
                <a:latin typeface="Abadi" panose="020B0604020104020204" pitchFamily="34" charset="0"/>
              </a:rPr>
              <a:t>during</a:t>
            </a:r>
            <a:r>
              <a:rPr lang="fr-FR" sz="2800" i="1" dirty="0">
                <a:solidFill>
                  <a:schemeClr val="tx1"/>
                </a:solidFill>
                <a:latin typeface="Abadi" panose="020B0604020104020204" pitchFamily="34" charset="0"/>
              </a:rPr>
              <a:t> 2010 vaccination </a:t>
            </a:r>
            <a:r>
              <a:rPr lang="fr-FR" sz="2800" i="1" dirty="0" err="1">
                <a:solidFill>
                  <a:schemeClr val="tx1"/>
                </a:solidFill>
                <a:latin typeface="Abadi" panose="020B0604020104020204" pitchFamily="34" charset="0"/>
              </a:rPr>
              <a:t>campaign</a:t>
            </a:r>
            <a:r>
              <a:rPr lang="fr-FR" sz="2800" i="1" dirty="0">
                <a:solidFill>
                  <a:schemeClr val="tx1"/>
                </a:solidFill>
                <a:latin typeface="Abadi" panose="020B0604020104020204" pitchFamily="34" charset="0"/>
              </a:rPr>
              <a:t> </a:t>
            </a:r>
            <a:r>
              <a:rPr lang="fr-FR" sz="2800" i="1" dirty="0" err="1">
                <a:solidFill>
                  <a:schemeClr val="tx1"/>
                </a:solidFill>
                <a:latin typeface="Abadi" panose="020B0604020104020204" pitchFamily="34" charset="0"/>
              </a:rPr>
              <a:t>were</a:t>
            </a:r>
            <a:r>
              <a:rPr lang="fr-FR" sz="2800" i="1" dirty="0">
                <a:solidFill>
                  <a:schemeClr val="tx1"/>
                </a:solidFill>
                <a:latin typeface="Abadi" panose="020B0604020104020204" pitchFamily="34" charset="0"/>
              </a:rPr>
              <a:t> catch up vaccinated (80% vaccine </a:t>
            </a:r>
            <a:r>
              <a:rPr lang="fr-FR" sz="2800" i="1" dirty="0" err="1">
                <a:solidFill>
                  <a:schemeClr val="tx1"/>
                </a:solidFill>
                <a:latin typeface="Abadi" panose="020B0604020104020204" pitchFamily="34" charset="0"/>
              </a:rPr>
              <a:t>coverage</a:t>
            </a:r>
            <a:r>
              <a:rPr lang="fr-FR" sz="2800" i="1" dirty="0">
                <a:solidFill>
                  <a:schemeClr val="tx1"/>
                </a:solidFill>
                <a:latin typeface="Abadi" panose="020B0604020104020204" pitchFamily="34" charset="0"/>
              </a:rPr>
              <a:t>) </a:t>
            </a:r>
          </a:p>
          <a:p>
            <a:pPr marL="457200" indent="-457200">
              <a:buFont typeface="Arial" panose="020B0604020202020204" pitchFamily="34" charset="0"/>
              <a:buChar char="•"/>
            </a:pPr>
            <a:endParaRPr lang="fr-FR" sz="2800" i="1" dirty="0">
              <a:solidFill>
                <a:schemeClr val="tx1"/>
              </a:solidFill>
              <a:latin typeface="Abadi" panose="020B0604020104020204" pitchFamily="34" charset="0"/>
            </a:endParaRPr>
          </a:p>
          <a:p>
            <a:r>
              <a:rPr lang="fr-FR" sz="2800" i="1" dirty="0" err="1">
                <a:solidFill>
                  <a:schemeClr val="tx1"/>
                </a:solidFill>
                <a:latin typeface="Abadi" panose="020B0604020104020204" pitchFamily="34" charset="0"/>
              </a:rPr>
              <a:t>Their</a:t>
            </a:r>
            <a:r>
              <a:rPr lang="fr-FR" sz="2800" i="1" dirty="0">
                <a:solidFill>
                  <a:schemeClr val="tx1"/>
                </a:solidFill>
                <a:latin typeface="Abadi" panose="020B0604020104020204" pitchFamily="34" charset="0"/>
              </a:rPr>
              <a:t> </a:t>
            </a:r>
            <a:r>
              <a:rPr lang="fr-FR" sz="2800" i="1" dirty="0" err="1">
                <a:solidFill>
                  <a:schemeClr val="tx1"/>
                </a:solidFill>
                <a:latin typeface="Abadi" panose="020B0604020104020204" pitchFamily="34" charset="0"/>
              </a:rPr>
              <a:t>three</a:t>
            </a:r>
            <a:r>
              <a:rPr lang="fr-FR" sz="2800" i="1" dirty="0">
                <a:solidFill>
                  <a:schemeClr val="tx1"/>
                </a:solidFill>
                <a:latin typeface="Abadi" panose="020B0604020104020204" pitchFamily="34" charset="0"/>
              </a:rPr>
              <a:t> </a:t>
            </a:r>
            <a:r>
              <a:rPr lang="fr-FR" sz="2800" i="1" dirty="0" err="1">
                <a:solidFill>
                  <a:schemeClr val="tx1"/>
                </a:solidFill>
                <a:latin typeface="Abadi" panose="020B0604020104020204" pitchFamily="34" charset="0"/>
              </a:rPr>
              <a:t>years</a:t>
            </a:r>
            <a:r>
              <a:rPr lang="fr-FR" sz="2800" i="1" dirty="0">
                <a:solidFill>
                  <a:schemeClr val="tx1"/>
                </a:solidFill>
                <a:latin typeface="Abadi" panose="020B0604020104020204" pitchFamily="34" charset="0"/>
              </a:rPr>
              <a:t> </a:t>
            </a:r>
            <a:r>
              <a:rPr lang="fr-FR" sz="2800" i="1" dirty="0" err="1">
                <a:solidFill>
                  <a:schemeClr val="tx1"/>
                </a:solidFill>
                <a:latin typeface="Abadi" panose="020B0604020104020204" pitchFamily="34" charset="0"/>
              </a:rPr>
              <a:t>smoothed</a:t>
            </a:r>
            <a:r>
              <a:rPr lang="fr-FR" sz="2800" i="1" dirty="0">
                <a:solidFill>
                  <a:schemeClr val="tx1"/>
                </a:solidFill>
                <a:latin typeface="Abadi" panose="020B0604020104020204" pitchFamily="34" charset="0"/>
              </a:rPr>
              <a:t> incidence </a:t>
            </a:r>
            <a:r>
              <a:rPr lang="fr-FR" sz="2800" i="1" dirty="0" err="1">
                <a:solidFill>
                  <a:schemeClr val="tx1"/>
                </a:solidFill>
                <a:latin typeface="Abadi" panose="020B0604020104020204" pitchFamily="34" charset="0"/>
              </a:rPr>
              <a:t>increased</a:t>
            </a:r>
            <a:r>
              <a:rPr lang="fr-FR" sz="2800" i="1" dirty="0">
                <a:solidFill>
                  <a:schemeClr val="tx1"/>
                </a:solidFill>
                <a:latin typeface="Abadi" panose="020B0604020104020204" pitchFamily="34" charset="0"/>
              </a:rPr>
              <a:t> by 150%</a:t>
            </a:r>
          </a:p>
          <a:p>
            <a:r>
              <a:rPr lang="fr-FR" sz="2800" i="1" dirty="0">
                <a:solidFill>
                  <a:srgbClr val="FF0000"/>
                </a:solidFill>
                <a:latin typeface="Abadi" panose="020B0604020104020204" pitchFamily="34" charset="0"/>
              </a:rPr>
              <a:t>This increase is </a:t>
            </a:r>
            <a:r>
              <a:rPr lang="fr-FR" sz="2800" i="1" dirty="0" err="1">
                <a:solidFill>
                  <a:srgbClr val="FF0000"/>
                </a:solidFill>
                <a:latin typeface="Abadi" panose="020B0604020104020204" pitchFamily="34" charset="0"/>
              </a:rPr>
              <a:t>highly</a:t>
            </a:r>
            <a:r>
              <a:rPr lang="fr-FR" sz="2800" i="1" dirty="0">
                <a:solidFill>
                  <a:srgbClr val="FF0000"/>
                </a:solidFill>
                <a:latin typeface="Abadi" panose="020B0604020104020204" pitchFamily="34" charset="0"/>
              </a:rPr>
              <a:t> </a:t>
            </a:r>
            <a:r>
              <a:rPr lang="fr-FR" sz="2800" i="1" dirty="0" err="1">
                <a:solidFill>
                  <a:srgbClr val="FF0000"/>
                </a:solidFill>
                <a:latin typeface="Abadi" panose="020B0604020104020204" pitchFamily="34" charset="0"/>
              </a:rPr>
              <a:t>significant</a:t>
            </a:r>
            <a:r>
              <a:rPr lang="fr-FR" sz="2800" i="1" dirty="0">
                <a:solidFill>
                  <a:srgbClr val="FF0000"/>
                </a:solidFill>
                <a:latin typeface="Abadi" panose="020B0604020104020204" pitchFamily="34" charset="0"/>
              </a:rPr>
              <a:t> (P&lt;0,001) and </a:t>
            </a:r>
            <a:r>
              <a:rPr lang="fr-FR" sz="2800" i="1" dirty="0" err="1">
                <a:solidFill>
                  <a:srgbClr val="FF0000"/>
                </a:solidFill>
                <a:latin typeface="Abadi" panose="020B0604020104020204" pitchFamily="34" charset="0"/>
              </a:rPr>
              <a:t>cannot</a:t>
            </a:r>
            <a:r>
              <a:rPr lang="fr-FR" sz="2800" i="1" dirty="0">
                <a:solidFill>
                  <a:srgbClr val="FF0000"/>
                </a:solidFill>
                <a:latin typeface="Abadi" panose="020B0604020104020204" pitchFamily="34" charset="0"/>
              </a:rPr>
              <a:t> </a:t>
            </a:r>
            <a:r>
              <a:rPr lang="fr-FR" sz="2800" i="1" dirty="0" err="1">
                <a:solidFill>
                  <a:srgbClr val="FF0000"/>
                </a:solidFill>
                <a:latin typeface="Abadi" panose="020B0604020104020204" pitchFamily="34" charset="0"/>
              </a:rPr>
              <a:t>be</a:t>
            </a:r>
            <a:r>
              <a:rPr lang="fr-FR" sz="2800" i="1" dirty="0">
                <a:solidFill>
                  <a:srgbClr val="FF0000"/>
                </a:solidFill>
                <a:latin typeface="Abadi" panose="020B0604020104020204" pitchFamily="34" charset="0"/>
              </a:rPr>
              <a:t> due to </a:t>
            </a:r>
            <a:r>
              <a:rPr lang="fr-FR" sz="2800" i="1" dirty="0" err="1">
                <a:solidFill>
                  <a:srgbClr val="FF0000"/>
                </a:solidFill>
                <a:latin typeface="Abadi" panose="020B0604020104020204" pitchFamily="34" charset="0"/>
              </a:rPr>
              <a:t>hazard</a:t>
            </a:r>
            <a:endParaRPr lang="fr-FR" sz="2800" i="1" dirty="0">
              <a:solidFill>
                <a:srgbClr val="FF0000"/>
              </a:solidFill>
              <a:latin typeface="Abadi" panose="020B0604020104020204" pitchFamily="34" charset="0"/>
            </a:endParaRPr>
          </a:p>
        </p:txBody>
      </p:sp>
      <p:pic>
        <p:nvPicPr>
          <p:cNvPr id="8" name="Image 7">
            <a:extLst>
              <a:ext uri="{FF2B5EF4-FFF2-40B4-BE49-F238E27FC236}">
                <a16:creationId xmlns:a16="http://schemas.microsoft.com/office/drawing/2014/main" id="{DCF7C99F-5B0D-4A09-8293-334D83CA453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00773" y="1"/>
            <a:ext cx="6100771" cy="6857999"/>
          </a:xfrm>
          <a:prstGeom prst="rect">
            <a:avLst/>
          </a:prstGeom>
        </p:spPr>
      </p:pic>
      <p:pic>
        <p:nvPicPr>
          <p:cNvPr id="4" name="Image 3">
            <a:extLst>
              <a:ext uri="{FF2B5EF4-FFF2-40B4-BE49-F238E27FC236}">
                <a16:creationId xmlns:a16="http://schemas.microsoft.com/office/drawing/2014/main" id="{2BF0E6D5-988B-4B13-857E-52C750EF767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16644" y="344677"/>
            <a:ext cx="3882338" cy="695675"/>
          </a:xfrm>
          <a:prstGeom prst="rect">
            <a:avLst/>
          </a:prstGeom>
        </p:spPr>
      </p:pic>
      <p:sp>
        <p:nvSpPr>
          <p:cNvPr id="9" name="ZoneTexte 8">
            <a:extLst>
              <a:ext uri="{FF2B5EF4-FFF2-40B4-BE49-F238E27FC236}">
                <a16:creationId xmlns:a16="http://schemas.microsoft.com/office/drawing/2014/main" id="{B127C2CA-934B-4A48-880C-58CD1475E0E2}"/>
              </a:ext>
            </a:extLst>
          </p:cNvPr>
          <p:cNvSpPr txBox="1"/>
          <p:nvPr/>
        </p:nvSpPr>
        <p:spPr>
          <a:xfrm>
            <a:off x="10978075" y="1314784"/>
            <a:ext cx="893763"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Trebuchet MS" panose="020B0603020202020204"/>
                <a:ea typeface="+mn-ea"/>
                <a:cs typeface="+mn-cs"/>
              </a:rPr>
              <a:t>3,73</a:t>
            </a:r>
          </a:p>
        </p:txBody>
      </p:sp>
    </p:spTree>
    <p:extLst>
      <p:ext uri="{BB962C8B-B14F-4D97-AF65-F5344CB8AC3E}">
        <p14:creationId xmlns:p14="http://schemas.microsoft.com/office/powerpoint/2010/main" val="3438023679"/>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B41171-B9AC-4695-AA4F-33213457E37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170390" y="107291"/>
            <a:ext cx="7021610" cy="6643417"/>
          </a:xfrm>
          <a:prstGeom prst="rect">
            <a:avLst/>
          </a:prstGeom>
        </p:spPr>
      </p:pic>
      <p:sp>
        <p:nvSpPr>
          <p:cNvPr id="7" name="Titre 6">
            <a:extLst>
              <a:ext uri="{FF2B5EF4-FFF2-40B4-BE49-F238E27FC236}">
                <a16:creationId xmlns:a16="http://schemas.microsoft.com/office/drawing/2014/main" id="{19841A88-9188-4982-BDFA-EDA23622183A}"/>
              </a:ext>
            </a:extLst>
          </p:cNvPr>
          <p:cNvSpPr>
            <a:spLocks noGrp="1"/>
          </p:cNvSpPr>
          <p:nvPr>
            <p:ph type="title"/>
          </p:nvPr>
        </p:nvSpPr>
        <p:spPr>
          <a:xfrm>
            <a:off x="25056" y="853552"/>
            <a:ext cx="4922628" cy="1769146"/>
          </a:xfrm>
        </p:spPr>
        <p:txBody>
          <a:bodyPr>
            <a:normAutofit fontScale="90000"/>
          </a:bodyPr>
          <a:lstStyle/>
          <a:p>
            <a:pPr algn="ctr"/>
            <a:r>
              <a:rPr lang="fr-FR" b="1" i="1" dirty="0" err="1">
                <a:solidFill>
                  <a:schemeClr val="tx1"/>
                </a:solidFill>
                <a:highlight>
                  <a:srgbClr val="00FFFF"/>
                </a:highlight>
                <a:latin typeface="Algerian" panose="04020705040A02060702" pitchFamily="82" charset="0"/>
              </a:rPr>
              <a:t>Unvaccinated</a:t>
            </a:r>
            <a:r>
              <a:rPr lang="fr-FR" b="1" i="1" dirty="0">
                <a:solidFill>
                  <a:schemeClr val="tx1"/>
                </a:solidFill>
                <a:highlight>
                  <a:srgbClr val="00FFFF"/>
                </a:highlight>
                <a:latin typeface="Algerian" panose="04020705040A02060702" pitchFamily="82" charset="0"/>
              </a:rPr>
              <a:t> women</a:t>
            </a:r>
            <a:br>
              <a:rPr lang="fr-FR" dirty="0">
                <a:highlight>
                  <a:srgbClr val="00FFFF"/>
                </a:highlight>
              </a:rPr>
            </a:br>
            <a:br>
              <a:rPr lang="fr-FR" dirty="0">
                <a:highlight>
                  <a:srgbClr val="00FFFF"/>
                </a:highlight>
              </a:rPr>
            </a:br>
            <a:r>
              <a:rPr lang="fr-FR" dirty="0" err="1">
                <a:solidFill>
                  <a:schemeClr val="tx1"/>
                </a:solidFill>
                <a:highlight>
                  <a:srgbClr val="00FFFF"/>
                </a:highlight>
              </a:rPr>
              <a:t>age</a:t>
            </a:r>
            <a:r>
              <a:rPr lang="fr-FR" dirty="0">
                <a:solidFill>
                  <a:schemeClr val="tx1"/>
                </a:solidFill>
                <a:highlight>
                  <a:srgbClr val="00FFFF"/>
                </a:highlight>
              </a:rPr>
              <a:t> group 50-74 </a:t>
            </a:r>
          </a:p>
        </p:txBody>
      </p:sp>
      <p:sp>
        <p:nvSpPr>
          <p:cNvPr id="4" name="Espace réservé du contenu 3">
            <a:extLst>
              <a:ext uri="{FF2B5EF4-FFF2-40B4-BE49-F238E27FC236}">
                <a16:creationId xmlns:a16="http://schemas.microsoft.com/office/drawing/2014/main" id="{7368C603-9054-4955-A2E0-11BD97DE1256}"/>
              </a:ext>
            </a:extLst>
          </p:cNvPr>
          <p:cNvSpPr>
            <a:spLocks noGrp="1"/>
          </p:cNvSpPr>
          <p:nvPr>
            <p:ph idx="1"/>
          </p:nvPr>
        </p:nvSpPr>
        <p:spPr>
          <a:xfrm rot="10800000" flipV="1">
            <a:off x="914398" y="3293750"/>
            <a:ext cx="4330996" cy="1769146"/>
          </a:xfrm>
        </p:spPr>
        <p:txBody>
          <a:bodyPr>
            <a:normAutofit/>
          </a:bodyPr>
          <a:lstStyle/>
          <a:p>
            <a:pPr marL="0" indent="0">
              <a:buNone/>
            </a:pPr>
            <a:r>
              <a:rPr lang="fr-FR" sz="2800" dirty="0">
                <a:solidFill>
                  <a:srgbClr val="FF0000"/>
                </a:solidFill>
                <a:highlight>
                  <a:srgbClr val="00FFFF"/>
                </a:highlight>
              </a:rPr>
              <a:t>Incidence </a:t>
            </a:r>
            <a:r>
              <a:rPr lang="fr-FR" sz="2800" dirty="0" err="1">
                <a:solidFill>
                  <a:srgbClr val="FF0000"/>
                </a:solidFill>
                <a:highlight>
                  <a:srgbClr val="00FFFF"/>
                </a:highlight>
              </a:rPr>
              <a:t>decrease</a:t>
            </a:r>
            <a:r>
              <a:rPr lang="fr-FR" sz="2800" dirty="0">
                <a:solidFill>
                  <a:srgbClr val="FF0000"/>
                </a:solidFill>
                <a:highlight>
                  <a:srgbClr val="00FFFF"/>
                </a:highlight>
              </a:rPr>
              <a:t> :  </a:t>
            </a:r>
            <a:r>
              <a:rPr lang="fr-FR" sz="3200" dirty="0">
                <a:solidFill>
                  <a:srgbClr val="FF0000"/>
                </a:solidFill>
                <a:highlight>
                  <a:srgbClr val="00FFFF"/>
                </a:highlight>
              </a:rPr>
              <a:t>6%</a:t>
            </a:r>
            <a:endParaRPr lang="fr-FR" sz="2800" dirty="0">
              <a:highlight>
                <a:srgbClr val="00FFFF"/>
              </a:highlight>
            </a:endParaRPr>
          </a:p>
        </p:txBody>
      </p:sp>
      <p:sp>
        <p:nvSpPr>
          <p:cNvPr id="5" name="ZoneTexte 4">
            <a:extLst>
              <a:ext uri="{FF2B5EF4-FFF2-40B4-BE49-F238E27FC236}">
                <a16:creationId xmlns:a16="http://schemas.microsoft.com/office/drawing/2014/main" id="{63CFC211-0A83-4AF5-8445-403B9141AA63}"/>
              </a:ext>
            </a:extLst>
          </p:cNvPr>
          <p:cNvSpPr txBox="1"/>
          <p:nvPr/>
        </p:nvSpPr>
        <p:spPr>
          <a:xfrm>
            <a:off x="11311466" y="1513952"/>
            <a:ext cx="880534" cy="400110"/>
          </a:xfrm>
          <a:prstGeom prst="rect">
            <a:avLst/>
          </a:prstGeom>
          <a:solidFill>
            <a:schemeClr val="bg1"/>
          </a:solidFill>
        </p:spPr>
        <p:txBody>
          <a:bodyPr wrap="square" rtlCol="0">
            <a:spAutoFit/>
          </a:bodyPr>
          <a:lstStyle/>
          <a:p>
            <a:r>
              <a:rPr lang="fr-FR" sz="2000" b="1" dirty="0"/>
              <a:t>12,34</a:t>
            </a:r>
          </a:p>
        </p:txBody>
      </p:sp>
      <p:sp>
        <p:nvSpPr>
          <p:cNvPr id="6" name="Rectangle 5">
            <a:extLst>
              <a:ext uri="{FF2B5EF4-FFF2-40B4-BE49-F238E27FC236}">
                <a16:creationId xmlns:a16="http://schemas.microsoft.com/office/drawing/2014/main" id="{DCDBDA03-5BFA-418F-8EF1-927645363CE7}"/>
              </a:ext>
            </a:extLst>
          </p:cNvPr>
          <p:cNvSpPr/>
          <p:nvPr/>
        </p:nvSpPr>
        <p:spPr>
          <a:xfrm>
            <a:off x="5504965" y="1313897"/>
            <a:ext cx="1139780" cy="400110"/>
          </a:xfrm>
          <a:prstGeom prst="rect">
            <a:avLst/>
          </a:prstGeom>
          <a:solidFill>
            <a:schemeClr val="bg1"/>
          </a:solidFill>
        </p:spPr>
        <p:txBody>
          <a:bodyPr wrap="square">
            <a:spAutoFit/>
          </a:bodyPr>
          <a:lstStyle/>
          <a:p>
            <a:r>
              <a:rPr lang="fr-FR" sz="2000" b="1" dirty="0"/>
              <a:t>13,24</a:t>
            </a:r>
          </a:p>
        </p:txBody>
      </p:sp>
      <p:pic>
        <p:nvPicPr>
          <p:cNvPr id="2" name="Image 1">
            <a:extLst>
              <a:ext uri="{FF2B5EF4-FFF2-40B4-BE49-F238E27FC236}">
                <a16:creationId xmlns:a16="http://schemas.microsoft.com/office/drawing/2014/main" id="{D09D92E6-10BF-465A-A3E4-F2DEFE2BA98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6268785"/>
            <a:ext cx="5740783" cy="570119"/>
          </a:xfrm>
          <a:prstGeom prst="rect">
            <a:avLst/>
          </a:prstGeom>
        </p:spPr>
      </p:pic>
    </p:spTree>
    <p:extLst>
      <p:ext uri="{BB962C8B-B14F-4D97-AF65-F5344CB8AC3E}">
        <p14:creationId xmlns:p14="http://schemas.microsoft.com/office/powerpoint/2010/main" val="66736482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38F74-4646-4946-BEB0-6AF129CC368D}"/>
              </a:ext>
            </a:extLst>
          </p:cNvPr>
          <p:cNvSpPr>
            <a:spLocks noGrp="1"/>
          </p:cNvSpPr>
          <p:nvPr>
            <p:ph type="title"/>
          </p:nvPr>
        </p:nvSpPr>
        <p:spPr>
          <a:xfrm>
            <a:off x="-113413" y="88359"/>
            <a:ext cx="11674548" cy="538596"/>
          </a:xfrm>
        </p:spPr>
        <p:txBody>
          <a:bodyPr>
            <a:normAutofit/>
          </a:bodyPr>
          <a:lstStyle/>
          <a:p>
            <a:r>
              <a:rPr lang="fr-FR" sz="2400" b="1" i="1" dirty="0">
                <a:solidFill>
                  <a:schemeClr val="tx1"/>
                </a:solidFill>
                <a:latin typeface="Algerian" panose="04020705040A02060702" pitchFamily="82" charset="0"/>
              </a:rPr>
              <a:t>Global trend in </a:t>
            </a:r>
            <a:r>
              <a:rPr lang="fr-FR" sz="2400" b="1" i="1" dirty="0" err="1">
                <a:solidFill>
                  <a:schemeClr val="tx1"/>
                </a:solidFill>
                <a:latin typeface="Algerian" panose="04020705040A02060702" pitchFamily="82" charset="0"/>
              </a:rPr>
              <a:t>Norway</a:t>
            </a:r>
            <a:endParaRPr lang="fr-FR" sz="2400" b="1" i="1" dirty="0">
              <a:solidFill>
                <a:schemeClr val="tx1"/>
              </a:solidFill>
              <a:latin typeface="Algerian" panose="04020705040A02060702" pitchFamily="82" charset="0"/>
            </a:endParaRPr>
          </a:p>
        </p:txBody>
      </p:sp>
      <p:sp>
        <p:nvSpPr>
          <p:cNvPr id="5" name="Espace réservé du texte 4">
            <a:extLst>
              <a:ext uri="{FF2B5EF4-FFF2-40B4-BE49-F238E27FC236}">
                <a16:creationId xmlns:a16="http://schemas.microsoft.com/office/drawing/2014/main" id="{414850E0-AABF-4B52-A09E-D59DFDDCA47E}"/>
              </a:ext>
            </a:extLst>
          </p:cNvPr>
          <p:cNvSpPr>
            <a:spLocks noGrp="1"/>
          </p:cNvSpPr>
          <p:nvPr>
            <p:ph type="body" idx="1"/>
          </p:nvPr>
        </p:nvSpPr>
        <p:spPr>
          <a:xfrm>
            <a:off x="6186666" y="3990485"/>
            <a:ext cx="5549089" cy="735026"/>
          </a:xfrm>
        </p:spPr>
        <p:txBody>
          <a:bodyPr/>
          <a:lstStyle/>
          <a:p>
            <a:r>
              <a:rPr lang="fr-FR" sz="3200" dirty="0" err="1">
                <a:solidFill>
                  <a:srgbClr val="FF0000"/>
                </a:solidFill>
              </a:rPr>
              <a:t>Since</a:t>
            </a:r>
            <a:r>
              <a:rPr lang="fr-FR" sz="3200" dirty="0">
                <a:solidFill>
                  <a:srgbClr val="FF0000"/>
                </a:solidFill>
              </a:rPr>
              <a:t> vaccine global incidence </a:t>
            </a:r>
            <a:r>
              <a:rPr lang="fr-FR" sz="3200" dirty="0" err="1">
                <a:solidFill>
                  <a:srgbClr val="FF0000"/>
                </a:solidFill>
              </a:rPr>
              <a:t>increased</a:t>
            </a:r>
            <a:r>
              <a:rPr lang="fr-FR" sz="3200" dirty="0">
                <a:solidFill>
                  <a:srgbClr val="FF0000"/>
                </a:solidFill>
              </a:rPr>
              <a:t> by 25% </a:t>
            </a:r>
          </a:p>
        </p:txBody>
      </p:sp>
      <p:pic>
        <p:nvPicPr>
          <p:cNvPr id="4" name="Image 3">
            <a:extLst>
              <a:ext uri="{FF2B5EF4-FFF2-40B4-BE49-F238E27FC236}">
                <a16:creationId xmlns:a16="http://schemas.microsoft.com/office/drawing/2014/main" id="{69B56E7D-8424-453F-8F3E-523391AC1D2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780081"/>
            <a:ext cx="4187687" cy="6077919"/>
          </a:xfrm>
          <a:prstGeom prst="rect">
            <a:avLst/>
          </a:prstGeom>
        </p:spPr>
      </p:pic>
      <p:pic>
        <p:nvPicPr>
          <p:cNvPr id="3" name="Image 2">
            <a:extLst>
              <a:ext uri="{FF2B5EF4-FFF2-40B4-BE49-F238E27FC236}">
                <a16:creationId xmlns:a16="http://schemas.microsoft.com/office/drawing/2014/main" id="{EFDF0215-9028-4109-97D8-729358E036F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685414" y="14418"/>
            <a:ext cx="7506586" cy="6843581"/>
          </a:xfrm>
          <a:prstGeom prst="rect">
            <a:avLst/>
          </a:prstGeom>
        </p:spPr>
      </p:pic>
      <p:pic>
        <p:nvPicPr>
          <p:cNvPr id="6" name="Image 5">
            <a:extLst>
              <a:ext uri="{FF2B5EF4-FFF2-40B4-BE49-F238E27FC236}">
                <a16:creationId xmlns:a16="http://schemas.microsoft.com/office/drawing/2014/main" id="{4F7B4E9E-1AAF-4E91-AA46-8549C6525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240" y="5366265"/>
            <a:ext cx="7391093" cy="735026"/>
          </a:xfrm>
          <a:prstGeom prst="rect">
            <a:avLst/>
          </a:prstGeom>
        </p:spPr>
      </p:pic>
      <p:sp>
        <p:nvSpPr>
          <p:cNvPr id="8" name="ZoneTexte 7">
            <a:extLst>
              <a:ext uri="{FF2B5EF4-FFF2-40B4-BE49-F238E27FC236}">
                <a16:creationId xmlns:a16="http://schemas.microsoft.com/office/drawing/2014/main" id="{D89EBED7-2503-4E6A-9F42-33A48DA03E34}"/>
              </a:ext>
            </a:extLst>
          </p:cNvPr>
          <p:cNvSpPr txBox="1"/>
          <p:nvPr/>
        </p:nvSpPr>
        <p:spPr>
          <a:xfrm>
            <a:off x="5340000" y="2245373"/>
            <a:ext cx="846666" cy="369332"/>
          </a:xfrm>
          <a:prstGeom prst="rect">
            <a:avLst/>
          </a:prstGeom>
          <a:solidFill>
            <a:schemeClr val="bg1"/>
          </a:solidFill>
        </p:spPr>
        <p:txBody>
          <a:bodyPr wrap="square" rtlCol="0">
            <a:spAutoFit/>
          </a:bodyPr>
          <a:lstStyle/>
          <a:p>
            <a:r>
              <a:rPr lang="fr-FR" dirty="0"/>
              <a:t>8,99</a:t>
            </a:r>
          </a:p>
        </p:txBody>
      </p:sp>
      <p:sp>
        <p:nvSpPr>
          <p:cNvPr id="9" name="ZoneTexte 8">
            <a:extLst>
              <a:ext uri="{FF2B5EF4-FFF2-40B4-BE49-F238E27FC236}">
                <a16:creationId xmlns:a16="http://schemas.microsoft.com/office/drawing/2014/main" id="{193A8178-A428-47F9-8164-E244E1869C16}"/>
              </a:ext>
            </a:extLst>
          </p:cNvPr>
          <p:cNvSpPr txBox="1"/>
          <p:nvPr/>
        </p:nvSpPr>
        <p:spPr>
          <a:xfrm>
            <a:off x="11215517" y="1238925"/>
            <a:ext cx="846666" cy="369332"/>
          </a:xfrm>
          <a:prstGeom prst="rect">
            <a:avLst/>
          </a:prstGeom>
          <a:solidFill>
            <a:schemeClr val="bg1"/>
          </a:solidFill>
        </p:spPr>
        <p:txBody>
          <a:bodyPr wrap="square" rtlCol="0">
            <a:spAutoFit/>
          </a:bodyPr>
          <a:lstStyle/>
          <a:p>
            <a:r>
              <a:rPr lang="fr-FR" dirty="0"/>
              <a:t>11,33</a:t>
            </a:r>
          </a:p>
        </p:txBody>
      </p:sp>
    </p:spTree>
    <p:extLst>
      <p:ext uri="{BB962C8B-B14F-4D97-AF65-F5344CB8AC3E}">
        <p14:creationId xmlns:p14="http://schemas.microsoft.com/office/powerpoint/2010/main" val="1248526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47D12-D274-43E5-8104-4397F41FA7CC}"/>
              </a:ext>
            </a:extLst>
          </p:cNvPr>
          <p:cNvSpPr>
            <a:spLocks noGrp="1"/>
          </p:cNvSpPr>
          <p:nvPr>
            <p:ph type="title"/>
          </p:nvPr>
        </p:nvSpPr>
        <p:spPr>
          <a:xfrm>
            <a:off x="178824" y="237821"/>
            <a:ext cx="4673109" cy="1363727"/>
          </a:xfrm>
        </p:spPr>
        <p:txBody>
          <a:bodyPr>
            <a:normAutofit fontScale="90000"/>
          </a:bodyPr>
          <a:lstStyle/>
          <a:p>
            <a:r>
              <a:rPr lang="fr-FR" sz="4400" b="1" dirty="0">
                <a:solidFill>
                  <a:schemeClr val="tx1"/>
                </a:solidFill>
                <a:latin typeface="Algerian" panose="04020705040A02060702" pitchFamily="82" charset="0"/>
              </a:rPr>
              <a:t>Norway incidence by </a:t>
            </a:r>
            <a:r>
              <a:rPr lang="fr-FR" sz="4400" b="1" dirty="0" err="1">
                <a:solidFill>
                  <a:schemeClr val="tx1"/>
                </a:solidFill>
                <a:latin typeface="Algerian" panose="04020705040A02060702" pitchFamily="82" charset="0"/>
              </a:rPr>
              <a:t>age</a:t>
            </a:r>
            <a:endParaRPr lang="fr-FR" sz="4400" b="1" dirty="0">
              <a:solidFill>
                <a:schemeClr val="tx1"/>
              </a:solidFill>
              <a:latin typeface="Algerian" panose="04020705040A02060702" pitchFamily="82" charset="0"/>
            </a:endParaRPr>
          </a:p>
        </p:txBody>
      </p:sp>
      <p:sp>
        <p:nvSpPr>
          <p:cNvPr id="17" name="ZoneTexte 16">
            <a:extLst>
              <a:ext uri="{FF2B5EF4-FFF2-40B4-BE49-F238E27FC236}">
                <a16:creationId xmlns:a16="http://schemas.microsoft.com/office/drawing/2014/main" id="{D0E64342-9030-451D-A35A-7C6F8535FA74}"/>
              </a:ext>
            </a:extLst>
          </p:cNvPr>
          <p:cNvSpPr txBox="1"/>
          <p:nvPr/>
        </p:nvSpPr>
        <p:spPr>
          <a:xfrm>
            <a:off x="2935831" y="6488668"/>
            <a:ext cx="3832204" cy="369332"/>
          </a:xfrm>
          <a:prstGeom prst="rect">
            <a:avLst/>
          </a:prstGeom>
          <a:noFill/>
        </p:spPr>
        <p:txBody>
          <a:bodyPr wrap="square" rtlCol="0">
            <a:spAutoFit/>
          </a:bodyPr>
          <a:lstStyle/>
          <a:p>
            <a:r>
              <a:rPr lang="fr-FR" dirty="0"/>
              <a:t>Graphiques publiés par NORDCAN</a:t>
            </a:r>
          </a:p>
        </p:txBody>
      </p:sp>
      <p:grpSp>
        <p:nvGrpSpPr>
          <p:cNvPr id="19" name="Groupe 18">
            <a:extLst>
              <a:ext uri="{FF2B5EF4-FFF2-40B4-BE49-F238E27FC236}">
                <a16:creationId xmlns:a16="http://schemas.microsoft.com/office/drawing/2014/main" id="{941EE211-6146-43E6-8599-F1DAD65EE8F0}"/>
              </a:ext>
            </a:extLst>
          </p:cNvPr>
          <p:cNvGrpSpPr/>
          <p:nvPr/>
        </p:nvGrpSpPr>
        <p:grpSpPr>
          <a:xfrm>
            <a:off x="2514559" y="237821"/>
            <a:ext cx="6923592" cy="6529187"/>
            <a:chOff x="2632916" y="418808"/>
            <a:chExt cx="6923592" cy="6529187"/>
          </a:xfrm>
        </p:grpSpPr>
        <p:pic>
          <p:nvPicPr>
            <p:cNvPr id="18" name="Image 17">
              <a:extLst>
                <a:ext uri="{FF2B5EF4-FFF2-40B4-BE49-F238E27FC236}">
                  <a16:creationId xmlns:a16="http://schemas.microsoft.com/office/drawing/2014/main" id="{92E059ED-B6DB-4C94-9678-E6E4BFEE865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36003" y="418808"/>
              <a:ext cx="4043157" cy="6529187"/>
            </a:xfrm>
            <a:prstGeom prst="rect">
              <a:avLst/>
            </a:prstGeom>
          </p:spPr>
        </p:pic>
        <p:sp>
          <p:nvSpPr>
            <p:cNvPr id="4" name="Rectangle 3">
              <a:extLst>
                <a:ext uri="{FF2B5EF4-FFF2-40B4-BE49-F238E27FC236}">
                  <a16:creationId xmlns:a16="http://schemas.microsoft.com/office/drawing/2014/main" id="{EC7716D7-1F0F-4614-8D0E-431E460A85DD}"/>
                </a:ext>
              </a:extLst>
            </p:cNvPr>
            <p:cNvSpPr/>
            <p:nvPr/>
          </p:nvSpPr>
          <p:spPr>
            <a:xfrm>
              <a:off x="5724304" y="1438171"/>
              <a:ext cx="3832204" cy="461665"/>
            </a:xfrm>
            <a:prstGeom prst="rect">
              <a:avLst/>
            </a:prstGeom>
            <a:solidFill>
              <a:schemeClr val="bg1"/>
            </a:solidFill>
          </p:spPr>
          <p:txBody>
            <a:bodyPr wrap="square">
              <a:spAutoFit/>
            </a:bodyPr>
            <a:lstStyle/>
            <a:p>
              <a:r>
                <a:rPr lang="fr-FR" sz="2400" dirty="0">
                  <a:solidFill>
                    <a:srgbClr val="FF0000"/>
                  </a:solidFill>
                </a:rPr>
                <a:t>10 </a:t>
              </a:r>
              <a:r>
                <a:rPr lang="fr-FR" sz="2400" dirty="0" err="1">
                  <a:solidFill>
                    <a:srgbClr val="FF0000"/>
                  </a:solidFill>
                </a:rPr>
                <a:t>years</a:t>
              </a:r>
              <a:r>
                <a:rPr lang="fr-FR" sz="2400" dirty="0">
                  <a:solidFill>
                    <a:srgbClr val="FF0000"/>
                  </a:solidFill>
                </a:rPr>
                <a:t> </a:t>
              </a:r>
              <a:r>
                <a:rPr lang="fr-FR" sz="2400" dirty="0" err="1">
                  <a:solidFill>
                    <a:srgbClr val="FF0000"/>
                  </a:solidFill>
                </a:rPr>
                <a:t>after</a:t>
              </a:r>
              <a:r>
                <a:rPr lang="fr-FR" sz="2400" dirty="0">
                  <a:solidFill>
                    <a:srgbClr val="FF0000"/>
                  </a:solidFill>
                </a:rPr>
                <a:t> vaccination</a:t>
              </a:r>
            </a:p>
          </p:txBody>
        </p:sp>
        <p:pic>
          <p:nvPicPr>
            <p:cNvPr id="5" name="Image 4">
              <a:extLst>
                <a:ext uri="{FF2B5EF4-FFF2-40B4-BE49-F238E27FC236}">
                  <a16:creationId xmlns:a16="http://schemas.microsoft.com/office/drawing/2014/main" id="{C27FADB6-4F3C-4320-90E0-761BEDA6C353}"/>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2746"/>
            <a:stretch/>
          </p:blipFill>
          <p:spPr>
            <a:xfrm>
              <a:off x="2837831" y="1769994"/>
              <a:ext cx="3063821" cy="4903340"/>
            </a:xfrm>
            <a:prstGeom prst="rect">
              <a:avLst/>
            </a:prstGeom>
          </p:spPr>
        </p:pic>
        <p:sp>
          <p:nvSpPr>
            <p:cNvPr id="3" name="ZoneTexte 2">
              <a:extLst>
                <a:ext uri="{FF2B5EF4-FFF2-40B4-BE49-F238E27FC236}">
                  <a16:creationId xmlns:a16="http://schemas.microsoft.com/office/drawing/2014/main" id="{80B4DB62-8CBE-4C21-BF3A-5D7770330D49}"/>
                </a:ext>
              </a:extLst>
            </p:cNvPr>
            <p:cNvSpPr txBox="1"/>
            <p:nvPr/>
          </p:nvSpPr>
          <p:spPr>
            <a:xfrm>
              <a:off x="2632916" y="2670748"/>
              <a:ext cx="2908002" cy="461665"/>
            </a:xfrm>
            <a:prstGeom prst="rect">
              <a:avLst/>
            </a:prstGeom>
            <a:solidFill>
              <a:schemeClr val="bg1"/>
            </a:solidFill>
          </p:spPr>
          <p:txBody>
            <a:bodyPr wrap="square" rtlCol="0">
              <a:spAutoFit/>
            </a:bodyPr>
            <a:lstStyle/>
            <a:p>
              <a:r>
                <a:rPr lang="fr-FR" sz="2400" dirty="0" err="1">
                  <a:solidFill>
                    <a:srgbClr val="FF0000"/>
                  </a:solidFill>
                </a:rPr>
                <a:t>Before</a:t>
              </a:r>
              <a:r>
                <a:rPr lang="fr-FR" sz="2400" dirty="0">
                  <a:solidFill>
                    <a:srgbClr val="FF0000"/>
                  </a:solidFill>
                </a:rPr>
                <a:t> vaccination</a:t>
              </a:r>
            </a:p>
          </p:txBody>
        </p:sp>
        <p:cxnSp>
          <p:nvCxnSpPr>
            <p:cNvPr id="7" name="Connecteur droit avec flèche 6">
              <a:extLst>
                <a:ext uri="{FF2B5EF4-FFF2-40B4-BE49-F238E27FC236}">
                  <a16:creationId xmlns:a16="http://schemas.microsoft.com/office/drawing/2014/main" id="{F92A7E4E-A837-4FFF-9B01-1C90E03E059B}"/>
                </a:ext>
              </a:extLst>
            </p:cNvPr>
            <p:cNvCxnSpPr>
              <a:cxnSpLocks/>
            </p:cNvCxnSpPr>
            <p:nvPr/>
          </p:nvCxnSpPr>
          <p:spPr>
            <a:xfrm flipV="1">
              <a:off x="5411690" y="2271471"/>
              <a:ext cx="2662390" cy="6301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 name="Image 5">
            <a:extLst>
              <a:ext uri="{FF2B5EF4-FFF2-40B4-BE49-F238E27FC236}">
                <a16:creationId xmlns:a16="http://schemas.microsoft.com/office/drawing/2014/main" id="{8E286B27-4CB4-40B5-972C-2D8D128263C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14559" y="6337919"/>
            <a:ext cx="6174961" cy="473306"/>
          </a:xfrm>
          <a:prstGeom prst="rect">
            <a:avLst/>
          </a:prstGeom>
        </p:spPr>
      </p:pic>
    </p:spTree>
    <p:extLst>
      <p:ext uri="{BB962C8B-B14F-4D97-AF65-F5344CB8AC3E}">
        <p14:creationId xmlns:p14="http://schemas.microsoft.com/office/powerpoint/2010/main" val="1104096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6FAFF0-6114-4CE9-BEF0-FEB607030C3A}"/>
              </a:ext>
            </a:extLst>
          </p:cNvPr>
          <p:cNvSpPr>
            <a:spLocks noGrp="1"/>
          </p:cNvSpPr>
          <p:nvPr>
            <p:ph type="title"/>
          </p:nvPr>
        </p:nvSpPr>
        <p:spPr>
          <a:xfrm>
            <a:off x="66894" y="401444"/>
            <a:ext cx="5858985" cy="661639"/>
          </a:xfrm>
        </p:spPr>
        <p:txBody>
          <a:bodyPr>
            <a:normAutofit/>
          </a:bodyPr>
          <a:lstStyle/>
          <a:p>
            <a:r>
              <a:rPr lang="fr-FR" sz="2800" b="1" i="1" dirty="0">
                <a:solidFill>
                  <a:schemeClr val="tx1"/>
                </a:solidFill>
                <a:latin typeface="Algerian" panose="04020705040A02060702" pitchFamily="82" charset="0"/>
              </a:rPr>
              <a:t>Incidence trends for 20-24</a:t>
            </a:r>
          </a:p>
        </p:txBody>
      </p:sp>
      <p:pic>
        <p:nvPicPr>
          <p:cNvPr id="6" name="Image 5">
            <a:extLst>
              <a:ext uri="{FF2B5EF4-FFF2-40B4-BE49-F238E27FC236}">
                <a16:creationId xmlns:a16="http://schemas.microsoft.com/office/drawing/2014/main" id="{74D04C8E-999D-48D2-92DD-F0480E14D84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632807" y="1"/>
            <a:ext cx="6559193" cy="6857999"/>
          </a:xfrm>
          <a:prstGeom prst="rect">
            <a:avLst/>
          </a:prstGeom>
        </p:spPr>
      </p:pic>
      <p:pic>
        <p:nvPicPr>
          <p:cNvPr id="4" name="Image 3">
            <a:extLst>
              <a:ext uri="{FF2B5EF4-FFF2-40B4-BE49-F238E27FC236}">
                <a16:creationId xmlns:a16="http://schemas.microsoft.com/office/drawing/2014/main" id="{A6913A30-43B1-41D1-9721-39D4D4109BE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050156" y="5036926"/>
            <a:ext cx="4611757" cy="353673"/>
          </a:xfrm>
          <a:prstGeom prst="rect">
            <a:avLst/>
          </a:prstGeom>
        </p:spPr>
      </p:pic>
      <p:sp>
        <p:nvSpPr>
          <p:cNvPr id="8" name="Rectangle 7">
            <a:extLst>
              <a:ext uri="{FF2B5EF4-FFF2-40B4-BE49-F238E27FC236}">
                <a16:creationId xmlns:a16="http://schemas.microsoft.com/office/drawing/2014/main" id="{980808A8-4C15-4FEB-BDFD-AD05DB6BB272}"/>
              </a:ext>
            </a:extLst>
          </p:cNvPr>
          <p:cNvSpPr/>
          <p:nvPr/>
        </p:nvSpPr>
        <p:spPr>
          <a:xfrm>
            <a:off x="204439" y="1851169"/>
            <a:ext cx="6096000" cy="3970318"/>
          </a:xfrm>
          <a:prstGeom prst="rect">
            <a:avLst/>
          </a:prstGeom>
        </p:spPr>
        <p:txBody>
          <a:bodyPr>
            <a:spAutoFit/>
          </a:bodyPr>
          <a:lstStyle/>
          <a:p>
            <a:r>
              <a:rPr lang="en-US" sz="2800" i="1" dirty="0">
                <a:latin typeface="Abadi" panose="020B0604020104020204" pitchFamily="34" charset="0"/>
              </a:rPr>
              <a:t>Three years smoothed incidence increased in Women 20-24 </a:t>
            </a:r>
          </a:p>
          <a:p>
            <a:endParaRPr lang="en-US" sz="2800" i="1" dirty="0">
              <a:latin typeface="Abadi" panose="020B0604020104020204" pitchFamily="34" charset="0"/>
            </a:endParaRPr>
          </a:p>
          <a:p>
            <a:r>
              <a:rPr lang="en-US" sz="2800" i="1" dirty="0">
                <a:latin typeface="Abadi" panose="020B0604020104020204" pitchFamily="34" charset="0"/>
              </a:rPr>
              <a:t> were 12-16 during the vaccination Campaign </a:t>
            </a:r>
          </a:p>
          <a:p>
            <a:r>
              <a:rPr lang="en-US" sz="2800" i="1" dirty="0">
                <a:latin typeface="Abadi" panose="020B0604020104020204" pitchFamily="34" charset="0"/>
              </a:rPr>
              <a:t>(HPV coverage &gt;80%)</a:t>
            </a:r>
          </a:p>
          <a:p>
            <a:endParaRPr lang="en-US" sz="2800" i="1" dirty="0">
              <a:latin typeface="Abadi" panose="020B0604020104020204" pitchFamily="34" charset="0"/>
            </a:endParaRPr>
          </a:p>
          <a:p>
            <a:r>
              <a:rPr lang="en-US" sz="2800" i="1" dirty="0">
                <a:solidFill>
                  <a:srgbClr val="FF0000"/>
                </a:solidFill>
                <a:latin typeface="Abadi" panose="020B0604020104020204" pitchFamily="34" charset="0"/>
              </a:rPr>
              <a:t>This increase is statistically significant ( p&lt;0,001)</a:t>
            </a:r>
          </a:p>
        </p:txBody>
      </p:sp>
    </p:spTree>
    <p:extLst>
      <p:ext uri="{BB962C8B-B14F-4D97-AF65-F5344CB8AC3E}">
        <p14:creationId xmlns:p14="http://schemas.microsoft.com/office/powerpoint/2010/main" val="4012448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A9287-8E04-4A44-8BB0-D58F1551364B}"/>
              </a:ext>
            </a:extLst>
          </p:cNvPr>
          <p:cNvSpPr>
            <a:spLocks noGrp="1"/>
          </p:cNvSpPr>
          <p:nvPr>
            <p:ph type="title"/>
          </p:nvPr>
        </p:nvSpPr>
        <p:spPr>
          <a:xfrm>
            <a:off x="0" y="216863"/>
            <a:ext cx="8772945" cy="1320800"/>
          </a:xfrm>
        </p:spPr>
        <p:txBody>
          <a:bodyPr>
            <a:normAutofit fontScale="90000"/>
          </a:bodyPr>
          <a:lstStyle/>
          <a:p>
            <a:pPr algn="ctr"/>
            <a:r>
              <a:rPr lang="fr-FR" b="1" dirty="0">
                <a:solidFill>
                  <a:schemeClr val="tx1"/>
                </a:solidFill>
                <a:latin typeface="Algerian" panose="04020705040A02060702" pitchFamily="82" charset="0"/>
              </a:rPr>
              <a:t>First lie : </a:t>
            </a:r>
            <a:r>
              <a:rPr lang="en-US" b="1" i="1" dirty="0">
                <a:solidFill>
                  <a:schemeClr val="tx1"/>
                </a:solidFill>
                <a:latin typeface="Algerian" panose="04020705040A02060702" pitchFamily="82" charset="0"/>
              </a:rPr>
              <a:t>Cervix cancer represents a major threat for women in western countries</a:t>
            </a:r>
            <a:br>
              <a:rPr lang="en-US" b="1" dirty="0">
                <a:solidFill>
                  <a:schemeClr val="tx1"/>
                </a:solidFill>
                <a:latin typeface="Algerian" panose="04020705040A02060702" pitchFamily="82" charset="0"/>
              </a:rPr>
            </a:br>
            <a:r>
              <a:rPr lang="fr-FR" b="1" dirty="0">
                <a:solidFill>
                  <a:schemeClr val="tx1"/>
                </a:solidFill>
                <a:latin typeface="Algerian" panose="04020705040A02060702" pitchFamily="82" charset="0"/>
              </a:rPr>
              <a:t> </a:t>
            </a:r>
            <a:br>
              <a:rPr lang="fr-FR" b="1" dirty="0">
                <a:solidFill>
                  <a:schemeClr val="tx1"/>
                </a:solidFill>
                <a:latin typeface="Algerian" panose="04020705040A02060702" pitchFamily="82" charset="0"/>
              </a:rPr>
            </a:br>
            <a:endParaRPr lang="fr-FR" b="1" dirty="0">
              <a:solidFill>
                <a:schemeClr val="tx1"/>
              </a:solidFill>
              <a:latin typeface="Algerian" panose="04020705040A02060702" pitchFamily="82" charset="0"/>
            </a:endParaRPr>
          </a:p>
        </p:txBody>
      </p:sp>
      <p:sp>
        <p:nvSpPr>
          <p:cNvPr id="3" name="Espace réservé du contenu 2">
            <a:extLst>
              <a:ext uri="{FF2B5EF4-FFF2-40B4-BE49-F238E27FC236}">
                <a16:creationId xmlns:a16="http://schemas.microsoft.com/office/drawing/2014/main" id="{CAAB7332-B035-4B5D-99F9-2CEEC69AC168}"/>
              </a:ext>
            </a:extLst>
          </p:cNvPr>
          <p:cNvSpPr>
            <a:spLocks noGrp="1"/>
          </p:cNvSpPr>
          <p:nvPr>
            <p:ph idx="1"/>
          </p:nvPr>
        </p:nvSpPr>
        <p:spPr>
          <a:xfrm>
            <a:off x="1" y="1878418"/>
            <a:ext cx="8016948" cy="4302642"/>
          </a:xfrm>
        </p:spPr>
        <p:txBody>
          <a:bodyPr>
            <a:normAutofit/>
          </a:bodyPr>
          <a:lstStyle/>
          <a:p>
            <a:r>
              <a:rPr lang="fr-FR" sz="2400" i="1" dirty="0" err="1">
                <a:solidFill>
                  <a:srgbClr val="FF0000"/>
                </a:solidFill>
                <a:latin typeface="Abadi" panose="020B0604020104020204" pitchFamily="34" charset="0"/>
              </a:rPr>
              <a:t>Less</a:t>
            </a:r>
            <a:r>
              <a:rPr lang="fr-FR" sz="2400" i="1" dirty="0">
                <a:solidFill>
                  <a:srgbClr val="FF0000"/>
                </a:solidFill>
                <a:latin typeface="Abadi" panose="020B0604020104020204" pitchFamily="34" charset="0"/>
              </a:rPr>
              <a:t> </a:t>
            </a:r>
            <a:r>
              <a:rPr lang="fr-FR" sz="2400" i="1" dirty="0" err="1">
                <a:solidFill>
                  <a:srgbClr val="FF0000"/>
                </a:solidFill>
                <a:latin typeface="Abadi" panose="020B0604020104020204" pitchFamily="34" charset="0"/>
              </a:rPr>
              <a:t>than</a:t>
            </a:r>
            <a:r>
              <a:rPr lang="fr-FR" sz="2400" i="1" dirty="0">
                <a:solidFill>
                  <a:srgbClr val="FF0000"/>
                </a:solidFill>
                <a:latin typeface="Abadi" panose="020B0604020104020204" pitchFamily="34" charset="0"/>
              </a:rPr>
              <a:t> 1% cancers and</a:t>
            </a:r>
            <a:r>
              <a:rPr lang="fr-FR" sz="2400" i="1" dirty="0">
                <a:latin typeface="Abadi" panose="020B0604020104020204" pitchFamily="34" charset="0"/>
              </a:rPr>
              <a:t> </a:t>
            </a:r>
            <a:r>
              <a:rPr lang="fr-FR" sz="2400" i="1" dirty="0">
                <a:solidFill>
                  <a:srgbClr val="FF0000"/>
                </a:solidFill>
                <a:latin typeface="Abadi" panose="020B0604020104020204" pitchFamily="34" charset="0"/>
              </a:rPr>
              <a:t>0,6% of </a:t>
            </a:r>
            <a:r>
              <a:rPr lang="fr-FR" sz="2400" i="1" dirty="0" err="1">
                <a:solidFill>
                  <a:srgbClr val="FF0000"/>
                </a:solidFill>
                <a:latin typeface="Abadi" panose="020B0604020104020204" pitchFamily="34" charset="0"/>
              </a:rPr>
              <a:t>mortality</a:t>
            </a:r>
            <a:r>
              <a:rPr lang="fr-FR" sz="2400" i="1" dirty="0">
                <a:solidFill>
                  <a:srgbClr val="FF0000"/>
                </a:solidFill>
                <a:latin typeface="Abadi" panose="020B0604020104020204" pitchFamily="34" charset="0"/>
              </a:rPr>
              <a:t> </a:t>
            </a:r>
            <a:r>
              <a:rPr lang="fr-FR" sz="2400" i="1" dirty="0" err="1">
                <a:solidFill>
                  <a:srgbClr val="FF0000"/>
                </a:solidFill>
                <a:latin typeface="Abadi" panose="020B0604020104020204" pitchFamily="34" charset="0"/>
              </a:rPr>
              <a:t>from</a:t>
            </a:r>
            <a:r>
              <a:rPr lang="fr-FR" sz="2400" i="1" dirty="0">
                <a:solidFill>
                  <a:srgbClr val="FF0000"/>
                </a:solidFill>
                <a:latin typeface="Abadi" panose="020B0604020104020204" pitchFamily="34" charset="0"/>
              </a:rPr>
              <a:t> cancer </a:t>
            </a:r>
            <a:r>
              <a:rPr lang="fr-FR" sz="2400" i="1" dirty="0">
                <a:solidFill>
                  <a:schemeClr val="tx1"/>
                </a:solidFill>
                <a:latin typeface="Abadi" panose="020B0604020104020204" pitchFamily="34" charset="0"/>
              </a:rPr>
              <a:t>in US, France, UK, </a:t>
            </a:r>
            <a:r>
              <a:rPr lang="fr-FR" sz="2400" i="1" dirty="0" err="1">
                <a:solidFill>
                  <a:schemeClr val="tx1"/>
                </a:solidFill>
                <a:latin typeface="Abadi" panose="020B0604020104020204" pitchFamily="34" charset="0"/>
              </a:rPr>
              <a:t>Australia</a:t>
            </a:r>
            <a:r>
              <a:rPr lang="fr-FR" sz="2400" i="1" dirty="0">
                <a:solidFill>
                  <a:schemeClr val="tx1"/>
                </a:solidFill>
                <a:latin typeface="Abadi" panose="020B0604020104020204" pitchFamily="34" charset="0"/>
              </a:rPr>
              <a:t>, Canada</a:t>
            </a:r>
          </a:p>
          <a:p>
            <a:r>
              <a:rPr lang="en-US" sz="2400" i="1" dirty="0">
                <a:latin typeface="Abadi" panose="020B0604020104020204" pitchFamily="34" charset="0"/>
              </a:rPr>
              <a:t>Mostly preventable deaths with pap screening</a:t>
            </a:r>
          </a:p>
          <a:p>
            <a:r>
              <a:rPr lang="fr-FR" sz="2400" i="1" dirty="0">
                <a:latin typeface="Abadi" panose="020B0604020104020204" pitchFamily="34" charset="0"/>
              </a:rPr>
              <a:t>Most </a:t>
            </a:r>
            <a:r>
              <a:rPr lang="fr-FR" sz="2400" i="1" dirty="0" err="1">
                <a:latin typeface="Abadi" panose="020B0604020104020204" pitchFamily="34" charset="0"/>
              </a:rPr>
              <a:t>women</a:t>
            </a:r>
            <a:r>
              <a:rPr lang="fr-FR" sz="2400" i="1" dirty="0">
                <a:latin typeface="Abadi" panose="020B0604020104020204" pitchFamily="34" charset="0"/>
              </a:rPr>
              <a:t> (</a:t>
            </a:r>
            <a:r>
              <a:rPr lang="fr-FR" sz="2400" i="1" dirty="0">
                <a:solidFill>
                  <a:srgbClr val="FF0000"/>
                </a:solidFill>
                <a:latin typeface="Abadi" panose="020B0604020104020204" pitchFamily="34" charset="0"/>
              </a:rPr>
              <a:t>70%) </a:t>
            </a:r>
            <a:r>
              <a:rPr lang="fr-FR" sz="2400" i="1" dirty="0" err="1">
                <a:solidFill>
                  <a:srgbClr val="FF0000"/>
                </a:solidFill>
                <a:latin typeface="Abadi" panose="020B0604020104020204" pitchFamily="34" charset="0"/>
              </a:rPr>
              <a:t>who</a:t>
            </a:r>
            <a:r>
              <a:rPr lang="fr-FR" sz="2400" i="1" dirty="0">
                <a:solidFill>
                  <a:srgbClr val="FF0000"/>
                </a:solidFill>
                <a:latin typeface="Abadi" panose="020B0604020104020204" pitchFamily="34" charset="0"/>
              </a:rPr>
              <a:t> die of cervix cancer do not follow screening recommandations</a:t>
            </a:r>
          </a:p>
          <a:p>
            <a:endParaRPr lang="fr-FR" dirty="0"/>
          </a:p>
        </p:txBody>
      </p:sp>
      <p:sp>
        <p:nvSpPr>
          <p:cNvPr id="13" name="ZoneTexte 12">
            <a:extLst>
              <a:ext uri="{FF2B5EF4-FFF2-40B4-BE49-F238E27FC236}">
                <a16:creationId xmlns:a16="http://schemas.microsoft.com/office/drawing/2014/main" id="{6448F122-21D0-4BA0-B595-8001635DD6BD}"/>
              </a:ext>
            </a:extLst>
          </p:cNvPr>
          <p:cNvSpPr txBox="1"/>
          <p:nvPr/>
        </p:nvSpPr>
        <p:spPr>
          <a:xfrm>
            <a:off x="337503" y="4781728"/>
            <a:ext cx="7445828" cy="1077218"/>
          </a:xfrm>
          <a:prstGeom prst="rect">
            <a:avLst/>
          </a:prstGeom>
          <a:noFill/>
        </p:spPr>
        <p:txBody>
          <a:bodyPr wrap="square" rtlCol="0">
            <a:spAutoFit/>
          </a:bodyPr>
          <a:lstStyle/>
          <a:p>
            <a:r>
              <a:rPr lang="en-US" sz="3200" dirty="0">
                <a:solidFill>
                  <a:srgbClr val="FF0000"/>
                </a:solidFill>
              </a:rPr>
              <a:t>Cervix cancer represents </a:t>
            </a:r>
            <a:r>
              <a:rPr lang="en-US" sz="3200" b="1" dirty="0">
                <a:solidFill>
                  <a:srgbClr val="FF0000"/>
                </a:solidFill>
              </a:rPr>
              <a:t>a very minor threat in countries with pap smear</a:t>
            </a:r>
            <a:endParaRPr lang="fr-FR" sz="3200" b="1" dirty="0">
              <a:solidFill>
                <a:srgbClr val="FF0000"/>
              </a:solidFill>
            </a:endParaRPr>
          </a:p>
        </p:txBody>
      </p:sp>
      <p:grpSp>
        <p:nvGrpSpPr>
          <p:cNvPr id="23" name="Groupe 22">
            <a:extLst>
              <a:ext uri="{FF2B5EF4-FFF2-40B4-BE49-F238E27FC236}">
                <a16:creationId xmlns:a16="http://schemas.microsoft.com/office/drawing/2014/main" id="{82822E8B-BA66-4015-85B0-4755CF7A7793}"/>
              </a:ext>
            </a:extLst>
          </p:cNvPr>
          <p:cNvGrpSpPr/>
          <p:nvPr/>
        </p:nvGrpSpPr>
        <p:grpSpPr>
          <a:xfrm>
            <a:off x="8683124" y="0"/>
            <a:ext cx="3508875" cy="2105325"/>
            <a:chOff x="8429532" y="344200"/>
            <a:chExt cx="3508875" cy="2105325"/>
          </a:xfrm>
        </p:grpSpPr>
        <p:pic>
          <p:nvPicPr>
            <p:cNvPr id="8" name="Image 7">
              <a:extLst>
                <a:ext uri="{FF2B5EF4-FFF2-40B4-BE49-F238E27FC236}">
                  <a16:creationId xmlns:a16="http://schemas.microsoft.com/office/drawing/2014/main" id="{D2DA253F-417B-4E0C-B6FE-B32F332C3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131307" y="-357575"/>
              <a:ext cx="2105325" cy="3508875"/>
            </a:xfrm>
            <a:prstGeom prst="rect">
              <a:avLst/>
            </a:prstGeom>
          </p:spPr>
        </p:pic>
        <p:sp>
          <p:nvSpPr>
            <p:cNvPr id="9" name="Rectangle 8">
              <a:extLst>
                <a:ext uri="{FF2B5EF4-FFF2-40B4-BE49-F238E27FC236}">
                  <a16:creationId xmlns:a16="http://schemas.microsoft.com/office/drawing/2014/main" id="{4A0BD1BC-CA0A-463C-B624-4F49627F9C91}"/>
                </a:ext>
              </a:extLst>
            </p:cNvPr>
            <p:cNvSpPr/>
            <p:nvPr/>
          </p:nvSpPr>
          <p:spPr>
            <a:xfrm>
              <a:off x="9806183" y="705748"/>
              <a:ext cx="1946367" cy="369332"/>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Trebuchet MS" panose="020B0603020202020204"/>
                  <a:ea typeface="+mn-ea"/>
                  <a:cs typeface="+mn-cs"/>
                </a:rPr>
                <a:t>Incidence France</a:t>
              </a:r>
            </a:p>
          </p:txBody>
        </p:sp>
        <p:cxnSp>
          <p:nvCxnSpPr>
            <p:cNvPr id="17" name="Connecteur droit avec flèche 16">
              <a:extLst>
                <a:ext uri="{FF2B5EF4-FFF2-40B4-BE49-F238E27FC236}">
                  <a16:creationId xmlns:a16="http://schemas.microsoft.com/office/drawing/2014/main" id="{246F735B-4DEF-434B-B92B-E4CA577F0B1E}"/>
                </a:ext>
              </a:extLst>
            </p:cNvPr>
            <p:cNvCxnSpPr>
              <a:cxnSpLocks/>
            </p:cNvCxnSpPr>
            <p:nvPr/>
          </p:nvCxnSpPr>
          <p:spPr>
            <a:xfrm>
              <a:off x="11231925" y="1537663"/>
              <a:ext cx="0" cy="71845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E00BC000-E954-460E-A663-3F43CF17EA6F}"/>
              </a:ext>
            </a:extLst>
          </p:cNvPr>
          <p:cNvGrpSpPr/>
          <p:nvPr/>
        </p:nvGrpSpPr>
        <p:grpSpPr>
          <a:xfrm>
            <a:off x="8683123" y="2112270"/>
            <a:ext cx="3508875" cy="2198299"/>
            <a:chOff x="8491839" y="2576862"/>
            <a:chExt cx="3384260" cy="2011857"/>
          </a:xfrm>
        </p:grpSpPr>
        <p:pic>
          <p:nvPicPr>
            <p:cNvPr id="15" name="Image 14">
              <a:extLst>
                <a:ext uri="{FF2B5EF4-FFF2-40B4-BE49-F238E27FC236}">
                  <a16:creationId xmlns:a16="http://schemas.microsoft.com/office/drawing/2014/main" id="{F68F224E-4F41-4A87-89C1-6C7BC2E3039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491839" y="2576862"/>
              <a:ext cx="3384260" cy="2011857"/>
            </a:xfrm>
            <a:prstGeom prst="rect">
              <a:avLst/>
            </a:prstGeom>
          </p:spPr>
        </p:pic>
        <p:pic>
          <p:nvPicPr>
            <p:cNvPr id="20" name="Image 19">
              <a:extLst>
                <a:ext uri="{FF2B5EF4-FFF2-40B4-BE49-F238E27FC236}">
                  <a16:creationId xmlns:a16="http://schemas.microsoft.com/office/drawing/2014/main" id="{6265161F-A7B8-4D2E-A847-EB8D5372B65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70924" y="3177551"/>
              <a:ext cx="481626" cy="999831"/>
            </a:xfrm>
            <a:prstGeom prst="rect">
              <a:avLst/>
            </a:prstGeom>
          </p:spPr>
        </p:pic>
        <p:sp>
          <p:nvSpPr>
            <p:cNvPr id="21" name="ZoneTexte 20">
              <a:extLst>
                <a:ext uri="{FF2B5EF4-FFF2-40B4-BE49-F238E27FC236}">
                  <a16:creationId xmlns:a16="http://schemas.microsoft.com/office/drawing/2014/main" id="{E3B49260-255B-4854-BBAF-A60854630AB2}"/>
                </a:ext>
              </a:extLst>
            </p:cNvPr>
            <p:cNvSpPr txBox="1"/>
            <p:nvPr/>
          </p:nvSpPr>
          <p:spPr>
            <a:xfrm>
              <a:off x="9296732" y="2766214"/>
              <a:ext cx="2455818" cy="369332"/>
            </a:xfrm>
            <a:prstGeom prst="rect">
              <a:avLst/>
            </a:prstGeom>
            <a:noFill/>
          </p:spPr>
          <p:txBody>
            <a:bodyPr wrap="square" rtlCol="0">
              <a:spAutoFit/>
            </a:bodyPr>
            <a:lstStyle/>
            <a:p>
              <a:r>
                <a:rPr lang="fr-FR" dirty="0"/>
                <a:t>Incidence </a:t>
              </a:r>
              <a:r>
                <a:rPr lang="fr-FR" dirty="0" err="1"/>
                <a:t>Australia</a:t>
              </a:r>
              <a:endParaRPr lang="fr-FR" dirty="0"/>
            </a:p>
          </p:txBody>
        </p:sp>
      </p:grpSp>
      <p:pic>
        <p:nvPicPr>
          <p:cNvPr id="4" name="Image 3">
            <a:extLst>
              <a:ext uri="{FF2B5EF4-FFF2-40B4-BE49-F238E27FC236}">
                <a16:creationId xmlns:a16="http://schemas.microsoft.com/office/drawing/2014/main" id="{ABE2367E-EC9C-4985-B0AC-AFC146D568E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833319" y="4299657"/>
            <a:ext cx="3358680" cy="2558343"/>
          </a:xfrm>
          <a:prstGeom prst="rect">
            <a:avLst/>
          </a:prstGeom>
        </p:spPr>
      </p:pic>
    </p:spTree>
    <p:extLst>
      <p:ext uri="{BB962C8B-B14F-4D97-AF65-F5344CB8AC3E}">
        <p14:creationId xmlns:p14="http://schemas.microsoft.com/office/powerpoint/2010/main" val="70386802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9841A88-9188-4982-BDFA-EDA23622183A}"/>
              </a:ext>
            </a:extLst>
          </p:cNvPr>
          <p:cNvSpPr>
            <a:spLocks noGrp="1"/>
          </p:cNvSpPr>
          <p:nvPr>
            <p:ph type="title"/>
          </p:nvPr>
        </p:nvSpPr>
        <p:spPr>
          <a:xfrm>
            <a:off x="99783" y="434890"/>
            <a:ext cx="5339645" cy="804645"/>
          </a:xfrm>
        </p:spPr>
        <p:txBody>
          <a:bodyPr>
            <a:normAutofit fontScale="90000"/>
          </a:bodyPr>
          <a:lstStyle/>
          <a:p>
            <a:r>
              <a:rPr lang="fr-FR" b="1" i="1" dirty="0" err="1">
                <a:solidFill>
                  <a:schemeClr val="tx1"/>
                </a:solidFill>
                <a:latin typeface="Algerian" panose="04020705040A02060702" pitchFamily="82" charset="0"/>
              </a:rPr>
              <a:t>Norway</a:t>
            </a:r>
            <a:r>
              <a:rPr lang="fr-FR" b="1" i="1" dirty="0">
                <a:solidFill>
                  <a:schemeClr val="tx1"/>
                </a:solidFill>
                <a:latin typeface="Algerian" panose="04020705040A02060702" pitchFamily="82" charset="0"/>
              </a:rPr>
              <a:t> : </a:t>
            </a:r>
            <a:r>
              <a:rPr lang="fr-FR" b="1" i="1" dirty="0" err="1">
                <a:solidFill>
                  <a:schemeClr val="tx1"/>
                </a:solidFill>
                <a:latin typeface="Algerian" panose="04020705040A02060702" pitchFamily="82" charset="0"/>
              </a:rPr>
              <a:t>older</a:t>
            </a:r>
            <a:r>
              <a:rPr lang="fr-FR" b="1" i="1" dirty="0">
                <a:solidFill>
                  <a:schemeClr val="tx1"/>
                </a:solidFill>
                <a:latin typeface="Algerian" panose="04020705040A02060702" pitchFamily="82" charset="0"/>
              </a:rPr>
              <a:t> </a:t>
            </a:r>
            <a:r>
              <a:rPr lang="fr-FR" b="1" i="1" dirty="0" err="1">
                <a:solidFill>
                  <a:schemeClr val="tx1"/>
                </a:solidFill>
                <a:latin typeface="Algerian" panose="04020705040A02060702" pitchFamily="82" charset="0"/>
              </a:rPr>
              <a:t>women</a:t>
            </a:r>
            <a:endParaRPr lang="fr-FR" b="1" i="1" dirty="0">
              <a:solidFill>
                <a:schemeClr val="tx1"/>
              </a:solidFill>
              <a:latin typeface="Algerian" panose="04020705040A02060702" pitchFamily="82" charset="0"/>
            </a:endParaRPr>
          </a:p>
        </p:txBody>
      </p:sp>
      <p:sp>
        <p:nvSpPr>
          <p:cNvPr id="4" name="Espace réservé du contenu 3">
            <a:extLst>
              <a:ext uri="{FF2B5EF4-FFF2-40B4-BE49-F238E27FC236}">
                <a16:creationId xmlns:a16="http://schemas.microsoft.com/office/drawing/2014/main" id="{7368C603-9054-4955-A2E0-11BD97DE1256}"/>
              </a:ext>
            </a:extLst>
          </p:cNvPr>
          <p:cNvSpPr>
            <a:spLocks noGrp="1"/>
          </p:cNvSpPr>
          <p:nvPr>
            <p:ph idx="1"/>
          </p:nvPr>
        </p:nvSpPr>
        <p:spPr>
          <a:xfrm>
            <a:off x="406401" y="2986045"/>
            <a:ext cx="4726410" cy="1320800"/>
          </a:xfrm>
        </p:spPr>
        <p:txBody>
          <a:bodyPr>
            <a:normAutofit/>
          </a:bodyPr>
          <a:lstStyle/>
          <a:p>
            <a:pPr marL="0" indent="0">
              <a:buNone/>
            </a:pPr>
            <a:r>
              <a:rPr lang="fr-FR" sz="3200" i="1" dirty="0">
                <a:solidFill>
                  <a:srgbClr val="FF0000"/>
                </a:solidFill>
                <a:latin typeface="Abadi" panose="020B0604020104020204" pitchFamily="34" charset="0"/>
              </a:rPr>
              <a:t>11% </a:t>
            </a:r>
            <a:r>
              <a:rPr lang="fr-FR" sz="3200" i="1" dirty="0" err="1">
                <a:solidFill>
                  <a:srgbClr val="FF0000"/>
                </a:solidFill>
                <a:latin typeface="Abadi" panose="020B0604020104020204" pitchFamily="34" charset="0"/>
              </a:rPr>
              <a:t>decrease</a:t>
            </a:r>
            <a:r>
              <a:rPr lang="fr-FR" sz="3200" i="1" dirty="0">
                <a:solidFill>
                  <a:srgbClr val="FF0000"/>
                </a:solidFill>
                <a:latin typeface="Abadi" panose="020B0604020104020204" pitchFamily="34" charset="0"/>
              </a:rPr>
              <a:t> for 50-74</a:t>
            </a:r>
            <a:endParaRPr lang="fr-FR" sz="2800" i="1" dirty="0">
              <a:latin typeface="Abadi" panose="020B0604020104020204" pitchFamily="34" charset="0"/>
            </a:endParaRPr>
          </a:p>
        </p:txBody>
      </p:sp>
      <p:pic>
        <p:nvPicPr>
          <p:cNvPr id="8" name="Image 7">
            <a:extLst>
              <a:ext uri="{FF2B5EF4-FFF2-40B4-BE49-F238E27FC236}">
                <a16:creationId xmlns:a16="http://schemas.microsoft.com/office/drawing/2014/main" id="{8D5BB8A1-3454-4827-90BB-57AE8D7645C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944126" y="0"/>
            <a:ext cx="5339645" cy="6858000"/>
          </a:xfrm>
          <a:prstGeom prst="rect">
            <a:avLst/>
          </a:prstGeom>
        </p:spPr>
      </p:pic>
      <p:sp>
        <p:nvSpPr>
          <p:cNvPr id="6" name="Rectangle 5">
            <a:extLst>
              <a:ext uri="{FF2B5EF4-FFF2-40B4-BE49-F238E27FC236}">
                <a16:creationId xmlns:a16="http://schemas.microsoft.com/office/drawing/2014/main" id="{DCDBDA03-5BFA-418F-8EF1-927645363CE7}"/>
              </a:ext>
            </a:extLst>
          </p:cNvPr>
          <p:cNvSpPr/>
          <p:nvPr/>
        </p:nvSpPr>
        <p:spPr>
          <a:xfrm>
            <a:off x="5132811" y="828156"/>
            <a:ext cx="1139780" cy="400110"/>
          </a:xfrm>
          <a:prstGeom prst="rect">
            <a:avLst/>
          </a:prstGeom>
          <a:solidFill>
            <a:schemeClr val="bg1"/>
          </a:solidFill>
        </p:spPr>
        <p:txBody>
          <a:bodyPr wrap="square">
            <a:spAutoFit/>
          </a:bodyPr>
          <a:lstStyle/>
          <a:p>
            <a:r>
              <a:rPr lang="fr-FR" sz="2000" b="1" dirty="0"/>
              <a:t>16,85</a:t>
            </a:r>
          </a:p>
        </p:txBody>
      </p:sp>
      <p:sp>
        <p:nvSpPr>
          <p:cNvPr id="5" name="ZoneTexte 4">
            <a:extLst>
              <a:ext uri="{FF2B5EF4-FFF2-40B4-BE49-F238E27FC236}">
                <a16:creationId xmlns:a16="http://schemas.microsoft.com/office/drawing/2014/main" id="{63CFC211-0A83-4AF5-8445-403B9141AA63}"/>
              </a:ext>
            </a:extLst>
          </p:cNvPr>
          <p:cNvSpPr txBox="1"/>
          <p:nvPr/>
        </p:nvSpPr>
        <p:spPr>
          <a:xfrm>
            <a:off x="9303651" y="2241669"/>
            <a:ext cx="980120" cy="400110"/>
          </a:xfrm>
          <a:prstGeom prst="rect">
            <a:avLst/>
          </a:prstGeom>
          <a:solidFill>
            <a:schemeClr val="bg1"/>
          </a:solidFill>
        </p:spPr>
        <p:txBody>
          <a:bodyPr wrap="square" rtlCol="0">
            <a:spAutoFit/>
          </a:bodyPr>
          <a:lstStyle/>
          <a:p>
            <a:r>
              <a:rPr lang="fr-FR" sz="2000" b="1" dirty="0"/>
              <a:t>14,94</a:t>
            </a:r>
          </a:p>
        </p:txBody>
      </p:sp>
      <p:pic>
        <p:nvPicPr>
          <p:cNvPr id="2" name="Image 1">
            <a:extLst>
              <a:ext uri="{FF2B5EF4-FFF2-40B4-BE49-F238E27FC236}">
                <a16:creationId xmlns:a16="http://schemas.microsoft.com/office/drawing/2014/main" id="{34997AC9-3190-4E60-9626-9B91AF07D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728" y="4616331"/>
            <a:ext cx="4697382" cy="467142"/>
          </a:xfrm>
          <a:prstGeom prst="rect">
            <a:avLst/>
          </a:prstGeom>
        </p:spPr>
      </p:pic>
    </p:spTree>
    <p:extLst>
      <p:ext uri="{BB962C8B-B14F-4D97-AF65-F5344CB8AC3E}">
        <p14:creationId xmlns:p14="http://schemas.microsoft.com/office/powerpoint/2010/main" val="3541847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2E0E492-EE97-479B-BC44-F279B42F6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22" y="921488"/>
            <a:ext cx="8420986" cy="5766369"/>
          </a:xfrm>
          <a:prstGeom prst="rect">
            <a:avLst/>
          </a:prstGeom>
        </p:spPr>
      </p:pic>
      <p:sp>
        <p:nvSpPr>
          <p:cNvPr id="2" name="Titre 1">
            <a:extLst>
              <a:ext uri="{FF2B5EF4-FFF2-40B4-BE49-F238E27FC236}">
                <a16:creationId xmlns:a16="http://schemas.microsoft.com/office/drawing/2014/main" id="{A7D3E05C-A778-44BB-82B5-EDF999BEC29F}"/>
              </a:ext>
            </a:extLst>
          </p:cNvPr>
          <p:cNvSpPr>
            <a:spLocks noGrp="1"/>
          </p:cNvSpPr>
          <p:nvPr>
            <p:ph type="title"/>
          </p:nvPr>
        </p:nvSpPr>
        <p:spPr>
          <a:xfrm>
            <a:off x="614269" y="0"/>
            <a:ext cx="11046103" cy="1124557"/>
          </a:xfrm>
          <a:solidFill>
            <a:schemeClr val="bg1"/>
          </a:solidFill>
        </p:spPr>
        <p:txBody>
          <a:bodyPr>
            <a:normAutofit fontScale="90000"/>
          </a:bodyPr>
          <a:lstStyle/>
          <a:p>
            <a:r>
              <a:rPr lang="fr-FR" b="1" dirty="0">
                <a:solidFill>
                  <a:schemeClr val="tx1"/>
                </a:solidFill>
                <a:latin typeface="Algerian" panose="04020705040A02060702" pitchFamily="82" charset="0"/>
              </a:rPr>
              <a:t>USA: incidence of invasive cancer 1975 - 2015</a:t>
            </a:r>
          </a:p>
        </p:txBody>
      </p:sp>
      <p:sp>
        <p:nvSpPr>
          <p:cNvPr id="3" name="Espace réservé du texte 2">
            <a:extLst>
              <a:ext uri="{FF2B5EF4-FFF2-40B4-BE49-F238E27FC236}">
                <a16:creationId xmlns:a16="http://schemas.microsoft.com/office/drawing/2014/main" id="{B940AE7A-FEBF-4563-B15A-A994CC0EADAF}"/>
              </a:ext>
            </a:extLst>
          </p:cNvPr>
          <p:cNvSpPr>
            <a:spLocks noGrp="1"/>
          </p:cNvSpPr>
          <p:nvPr>
            <p:ph type="body" idx="1"/>
          </p:nvPr>
        </p:nvSpPr>
        <p:spPr>
          <a:xfrm>
            <a:off x="7826952" y="2862099"/>
            <a:ext cx="3186457" cy="768416"/>
          </a:xfrm>
          <a:solidFill>
            <a:schemeClr val="bg1"/>
          </a:solidFill>
        </p:spPr>
        <p:txBody>
          <a:bodyPr>
            <a:normAutofit/>
          </a:bodyPr>
          <a:lstStyle/>
          <a:p>
            <a:r>
              <a:rPr lang="fr-FR" dirty="0" err="1">
                <a:solidFill>
                  <a:schemeClr val="accent2"/>
                </a:solidFill>
              </a:rPr>
              <a:t>Since</a:t>
            </a:r>
            <a:r>
              <a:rPr lang="fr-FR" dirty="0">
                <a:solidFill>
                  <a:schemeClr val="accent2"/>
                </a:solidFill>
              </a:rPr>
              <a:t> vaccin no more </a:t>
            </a:r>
            <a:r>
              <a:rPr lang="fr-FR" dirty="0" err="1">
                <a:solidFill>
                  <a:schemeClr val="accent2"/>
                </a:solidFill>
              </a:rPr>
              <a:t>decrease</a:t>
            </a:r>
            <a:r>
              <a:rPr lang="fr-FR" dirty="0">
                <a:solidFill>
                  <a:schemeClr val="accent2"/>
                </a:solidFill>
              </a:rPr>
              <a:t> in </a:t>
            </a:r>
            <a:r>
              <a:rPr lang="fr-FR" dirty="0" err="1">
                <a:solidFill>
                  <a:schemeClr val="accent2"/>
                </a:solidFill>
              </a:rPr>
              <a:t>young</a:t>
            </a:r>
            <a:r>
              <a:rPr lang="fr-FR" dirty="0">
                <a:solidFill>
                  <a:schemeClr val="accent2"/>
                </a:solidFill>
              </a:rPr>
              <a:t> </a:t>
            </a:r>
            <a:r>
              <a:rPr lang="fr-FR" dirty="0" err="1">
                <a:solidFill>
                  <a:schemeClr val="accent2"/>
                </a:solidFill>
              </a:rPr>
              <a:t>women</a:t>
            </a:r>
            <a:endParaRPr lang="fr-FR" dirty="0">
              <a:solidFill>
                <a:schemeClr val="accent2"/>
              </a:solidFill>
            </a:endParaRPr>
          </a:p>
        </p:txBody>
      </p:sp>
      <p:sp>
        <p:nvSpPr>
          <p:cNvPr id="6" name="Rectangle 5">
            <a:extLst>
              <a:ext uri="{FF2B5EF4-FFF2-40B4-BE49-F238E27FC236}">
                <a16:creationId xmlns:a16="http://schemas.microsoft.com/office/drawing/2014/main" id="{B8020744-D434-4CC4-B4AF-B9E250703147}"/>
              </a:ext>
            </a:extLst>
          </p:cNvPr>
          <p:cNvSpPr/>
          <p:nvPr/>
        </p:nvSpPr>
        <p:spPr>
          <a:xfrm>
            <a:off x="733552" y="3573839"/>
            <a:ext cx="5479710" cy="461665"/>
          </a:xfrm>
          <a:prstGeom prst="rect">
            <a:avLst/>
          </a:prstGeom>
        </p:spPr>
        <p:txBody>
          <a:bodyPr wrap="square">
            <a:spAutoFit/>
          </a:bodyPr>
          <a:lstStyle/>
          <a:p>
            <a:r>
              <a:rPr lang="fr-FR" sz="2400" dirty="0" err="1">
                <a:solidFill>
                  <a:schemeClr val="accent2"/>
                </a:solidFill>
              </a:rPr>
              <a:t>With</a:t>
            </a:r>
            <a:r>
              <a:rPr lang="fr-FR" sz="2400" dirty="0">
                <a:solidFill>
                  <a:schemeClr val="accent2"/>
                </a:solidFill>
              </a:rPr>
              <a:t> pap </a:t>
            </a:r>
            <a:r>
              <a:rPr lang="fr-FR" sz="2400" dirty="0" err="1">
                <a:solidFill>
                  <a:schemeClr val="accent2"/>
                </a:solidFill>
              </a:rPr>
              <a:t>smear</a:t>
            </a:r>
            <a:r>
              <a:rPr lang="fr-FR" sz="2400" dirty="0">
                <a:solidFill>
                  <a:schemeClr val="accent2"/>
                </a:solidFill>
              </a:rPr>
              <a:t> </a:t>
            </a:r>
            <a:r>
              <a:rPr lang="fr-FR" sz="2400" dirty="0" err="1">
                <a:solidFill>
                  <a:schemeClr val="accent2"/>
                </a:solidFill>
              </a:rPr>
              <a:t>decrease</a:t>
            </a:r>
            <a:r>
              <a:rPr lang="fr-FR" sz="2400" dirty="0">
                <a:solidFill>
                  <a:schemeClr val="accent2"/>
                </a:solidFill>
              </a:rPr>
              <a:t> 50 %</a:t>
            </a:r>
          </a:p>
        </p:txBody>
      </p:sp>
      <p:sp>
        <p:nvSpPr>
          <p:cNvPr id="4" name="Rectangle 3">
            <a:extLst>
              <a:ext uri="{FF2B5EF4-FFF2-40B4-BE49-F238E27FC236}">
                <a16:creationId xmlns:a16="http://schemas.microsoft.com/office/drawing/2014/main" id="{967A3C8E-B6CA-451E-8747-D58C60ECA4FF}"/>
              </a:ext>
            </a:extLst>
          </p:cNvPr>
          <p:cNvSpPr/>
          <p:nvPr/>
        </p:nvSpPr>
        <p:spPr>
          <a:xfrm>
            <a:off x="614269" y="1511204"/>
            <a:ext cx="614271" cy="584775"/>
          </a:xfrm>
          <a:prstGeom prst="rect">
            <a:avLst/>
          </a:prstGeom>
        </p:spPr>
        <p:txBody>
          <a:bodyPr wrap="none">
            <a:spAutoFit/>
          </a:bodyPr>
          <a:lstStyle/>
          <a:p>
            <a:r>
              <a:rPr lang="fr-FR" sz="3200" dirty="0">
                <a:solidFill>
                  <a:schemeClr val="accent2"/>
                </a:solidFill>
              </a:rPr>
              <a:t>14</a:t>
            </a:r>
          </a:p>
        </p:txBody>
      </p:sp>
      <p:sp>
        <p:nvSpPr>
          <p:cNvPr id="8" name="Rectangle 7">
            <a:extLst>
              <a:ext uri="{FF2B5EF4-FFF2-40B4-BE49-F238E27FC236}">
                <a16:creationId xmlns:a16="http://schemas.microsoft.com/office/drawing/2014/main" id="{DED085D7-5A51-449C-A0B5-3E47BE6C283A}"/>
              </a:ext>
            </a:extLst>
          </p:cNvPr>
          <p:cNvSpPr/>
          <p:nvPr/>
        </p:nvSpPr>
        <p:spPr>
          <a:xfrm>
            <a:off x="5308247" y="3107295"/>
            <a:ext cx="829073" cy="523220"/>
          </a:xfrm>
          <a:prstGeom prst="rect">
            <a:avLst/>
          </a:prstGeom>
        </p:spPr>
        <p:txBody>
          <a:bodyPr wrap="none">
            <a:spAutoFit/>
          </a:bodyPr>
          <a:lstStyle/>
          <a:p>
            <a:r>
              <a:rPr lang="fr-FR" dirty="0"/>
              <a:t> </a:t>
            </a:r>
            <a:r>
              <a:rPr lang="fr-FR" sz="2800" dirty="0">
                <a:solidFill>
                  <a:schemeClr val="accent2"/>
                </a:solidFill>
              </a:rPr>
              <a:t>6,6</a:t>
            </a:r>
            <a:r>
              <a:rPr lang="fr-FR" dirty="0"/>
              <a:t> </a:t>
            </a:r>
          </a:p>
        </p:txBody>
      </p:sp>
      <p:sp>
        <p:nvSpPr>
          <p:cNvPr id="7" name="Bulle narrative : ronde 6">
            <a:extLst>
              <a:ext uri="{FF2B5EF4-FFF2-40B4-BE49-F238E27FC236}">
                <a16:creationId xmlns:a16="http://schemas.microsoft.com/office/drawing/2014/main" id="{2B2B9D72-7EBC-4BC5-A87C-A0454DB1C2E2}"/>
              </a:ext>
            </a:extLst>
          </p:cNvPr>
          <p:cNvSpPr/>
          <p:nvPr/>
        </p:nvSpPr>
        <p:spPr>
          <a:xfrm>
            <a:off x="6137320" y="3187192"/>
            <a:ext cx="1464180" cy="768415"/>
          </a:xfrm>
          <a:prstGeom prst="wedgeEllipseCallout">
            <a:avLst>
              <a:gd name="adj1" fmla="val 60402"/>
              <a:gd name="adj2" fmla="val 11676"/>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E7FC766-98F0-4543-9EE9-B61272E665EE}"/>
              </a:ext>
            </a:extLst>
          </p:cNvPr>
          <p:cNvSpPr/>
          <p:nvPr/>
        </p:nvSpPr>
        <p:spPr>
          <a:xfrm>
            <a:off x="8094920" y="3804671"/>
            <a:ext cx="3363528" cy="1200329"/>
          </a:xfrm>
          <a:prstGeom prst="rect">
            <a:avLst/>
          </a:prstGeom>
          <a:solidFill>
            <a:schemeClr val="bg1"/>
          </a:solidFill>
        </p:spPr>
        <p:txBody>
          <a:bodyPr wrap="square">
            <a:spAutoFit/>
          </a:bodyPr>
          <a:lstStyle/>
          <a:p>
            <a:r>
              <a:rPr lang="en-US" dirty="0"/>
              <a:t>The American Cancer Society's estimates for 2019 : about 13,170 new cases and  4,250 deaths from cervical cancer.</a:t>
            </a:r>
            <a:endParaRPr lang="fr-FR" dirty="0"/>
          </a:p>
        </p:txBody>
      </p:sp>
    </p:spTree>
    <p:extLst>
      <p:ext uri="{BB962C8B-B14F-4D97-AF65-F5344CB8AC3E}">
        <p14:creationId xmlns:p14="http://schemas.microsoft.com/office/powerpoint/2010/main" val="368270624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383989A-0247-4E0B-B10B-87D6AEB6848B}"/>
              </a:ext>
            </a:extLst>
          </p:cNvPr>
          <p:cNvPicPr/>
          <p:nvPr/>
        </p:nvPicPr>
        <p:blipFill rotWithShape="1">
          <a:blip r:embed="rId2" cstate="email">
            <a:extLst>
              <a:ext uri="{28A0092B-C50C-407E-A947-70E740481C1C}">
                <a14:useLocalDpi xmlns:a14="http://schemas.microsoft.com/office/drawing/2010/main" val="0"/>
              </a:ext>
            </a:extLst>
          </a:blip>
          <a:srcRect/>
          <a:stretch/>
        </p:blipFill>
        <p:spPr bwMode="auto">
          <a:xfrm>
            <a:off x="0" y="496389"/>
            <a:ext cx="9417710" cy="5551714"/>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02383D5-6419-49B2-8FBF-5C378F4B796B}"/>
              </a:ext>
            </a:extLst>
          </p:cNvPr>
          <p:cNvSpPr/>
          <p:nvPr/>
        </p:nvSpPr>
        <p:spPr>
          <a:xfrm>
            <a:off x="0" y="5915335"/>
            <a:ext cx="11504428" cy="892552"/>
          </a:xfrm>
          <a:prstGeom prst="rect">
            <a:avLst/>
          </a:prstGeom>
        </p:spPr>
        <p:txBody>
          <a:bodyPr wrap="square">
            <a:spAutoFit/>
          </a:bodyPr>
          <a:lstStyle/>
          <a:p>
            <a:pPr algn="ctr"/>
            <a:r>
              <a:rPr lang="fr-FR" sz="2400" b="1" dirty="0">
                <a:solidFill>
                  <a:srgbClr val="FF0000"/>
                </a:solidFill>
              </a:rPr>
              <a:t>France   </a:t>
            </a:r>
            <a:r>
              <a:rPr lang="fr-FR" sz="2800" b="1" dirty="0">
                <a:solidFill>
                  <a:srgbClr val="FF0000"/>
                </a:solidFill>
              </a:rPr>
              <a:t>with low </a:t>
            </a:r>
            <a:r>
              <a:rPr lang="fr-FR" sz="2800" b="1" dirty="0" err="1">
                <a:solidFill>
                  <a:srgbClr val="FF0000"/>
                </a:solidFill>
              </a:rPr>
              <a:t>gardasil</a:t>
            </a:r>
            <a:r>
              <a:rPr lang="fr-FR" sz="2800" b="1" dirty="0">
                <a:solidFill>
                  <a:srgbClr val="FF0000"/>
                </a:solidFill>
              </a:rPr>
              <a:t> </a:t>
            </a:r>
            <a:r>
              <a:rPr lang="fr-FR" sz="2800" b="1" dirty="0" err="1">
                <a:solidFill>
                  <a:srgbClr val="FF0000"/>
                </a:solidFill>
              </a:rPr>
              <a:t>coverage</a:t>
            </a:r>
            <a:r>
              <a:rPr lang="fr-FR" sz="2800" b="1" dirty="0">
                <a:solidFill>
                  <a:srgbClr val="FF0000"/>
                </a:solidFill>
              </a:rPr>
              <a:t> </a:t>
            </a:r>
          </a:p>
          <a:p>
            <a:pPr algn="ctr"/>
            <a:r>
              <a:rPr lang="fr-FR" sz="2400" dirty="0" err="1">
                <a:solidFill>
                  <a:srgbClr val="FF0000"/>
                </a:solidFill>
              </a:rPr>
              <a:t>benefited</a:t>
            </a:r>
            <a:r>
              <a:rPr lang="fr-FR" sz="2400" dirty="0">
                <a:solidFill>
                  <a:srgbClr val="FF0000"/>
                </a:solidFill>
              </a:rPr>
              <a:t> of permanent </a:t>
            </a:r>
            <a:r>
              <a:rPr lang="fr-FR" sz="2400" dirty="0" err="1">
                <a:solidFill>
                  <a:srgbClr val="FF0000"/>
                </a:solidFill>
              </a:rPr>
              <a:t>decrease</a:t>
            </a:r>
            <a:r>
              <a:rPr lang="fr-FR" sz="2400" dirty="0">
                <a:solidFill>
                  <a:srgbClr val="FF0000"/>
                </a:solidFill>
              </a:rPr>
              <a:t> in incidence and mortality</a:t>
            </a:r>
            <a:endParaRPr lang="fr-FR" sz="2400" dirty="0"/>
          </a:p>
        </p:txBody>
      </p:sp>
      <p:sp>
        <p:nvSpPr>
          <p:cNvPr id="4" name="Rectangle 3">
            <a:extLst>
              <a:ext uri="{FF2B5EF4-FFF2-40B4-BE49-F238E27FC236}">
                <a16:creationId xmlns:a16="http://schemas.microsoft.com/office/drawing/2014/main" id="{33BAB37B-AFCA-4CE5-A330-D2700F90C54B}"/>
              </a:ext>
            </a:extLst>
          </p:cNvPr>
          <p:cNvSpPr/>
          <p:nvPr/>
        </p:nvSpPr>
        <p:spPr>
          <a:xfrm>
            <a:off x="407954" y="167579"/>
            <a:ext cx="9417710" cy="523220"/>
          </a:xfrm>
          <a:prstGeom prst="rect">
            <a:avLst/>
          </a:prstGeom>
        </p:spPr>
        <p:txBody>
          <a:bodyPr wrap="square">
            <a:spAutoFit/>
          </a:bodyPr>
          <a:lstStyle/>
          <a:p>
            <a:r>
              <a:rPr lang="fr-FR" sz="2800" b="1" i="1" dirty="0">
                <a:solidFill>
                  <a:srgbClr val="FF0000"/>
                </a:solidFill>
                <a:latin typeface="Algerian" panose="04020705040A02060702" pitchFamily="82" charset="0"/>
              </a:rPr>
              <a:t>France: incidence and </a:t>
            </a:r>
            <a:r>
              <a:rPr lang="fr-FR" sz="2800" b="1" i="1" dirty="0" err="1">
                <a:solidFill>
                  <a:srgbClr val="FF0000"/>
                </a:solidFill>
                <a:latin typeface="Algerian" panose="04020705040A02060702" pitchFamily="82" charset="0"/>
              </a:rPr>
              <a:t>mortality</a:t>
            </a:r>
            <a:r>
              <a:rPr lang="fr-FR" sz="2800" b="1" i="1" dirty="0">
                <a:solidFill>
                  <a:srgbClr val="FF0000"/>
                </a:solidFill>
                <a:latin typeface="Algerian" panose="04020705040A02060702" pitchFamily="82" charset="0"/>
              </a:rPr>
              <a:t> 1997-2017</a:t>
            </a:r>
          </a:p>
        </p:txBody>
      </p:sp>
      <p:sp>
        <p:nvSpPr>
          <p:cNvPr id="6" name="ZoneTexte 5">
            <a:extLst>
              <a:ext uri="{FF2B5EF4-FFF2-40B4-BE49-F238E27FC236}">
                <a16:creationId xmlns:a16="http://schemas.microsoft.com/office/drawing/2014/main" id="{DF647E17-717A-4D06-BFF4-74646E524386}"/>
              </a:ext>
            </a:extLst>
          </p:cNvPr>
          <p:cNvSpPr txBox="1"/>
          <p:nvPr/>
        </p:nvSpPr>
        <p:spPr>
          <a:xfrm>
            <a:off x="3572759" y="1923357"/>
            <a:ext cx="716692" cy="523220"/>
          </a:xfrm>
          <a:prstGeom prst="rect">
            <a:avLst/>
          </a:prstGeom>
          <a:noFill/>
        </p:spPr>
        <p:txBody>
          <a:bodyPr wrap="square" rtlCol="0">
            <a:spAutoFit/>
          </a:bodyPr>
          <a:lstStyle/>
          <a:p>
            <a:r>
              <a:rPr lang="fr-FR" sz="2800" b="1" dirty="0">
                <a:solidFill>
                  <a:srgbClr val="FF0000"/>
                </a:solidFill>
              </a:rPr>
              <a:t>6</a:t>
            </a:r>
          </a:p>
        </p:txBody>
      </p:sp>
      <p:sp>
        <p:nvSpPr>
          <p:cNvPr id="7" name="Rectangle 6">
            <a:extLst>
              <a:ext uri="{FF2B5EF4-FFF2-40B4-BE49-F238E27FC236}">
                <a16:creationId xmlns:a16="http://schemas.microsoft.com/office/drawing/2014/main" id="{8DC080F0-DA9A-47D5-BE87-2D7AC2282D4B}"/>
              </a:ext>
            </a:extLst>
          </p:cNvPr>
          <p:cNvSpPr/>
          <p:nvPr/>
        </p:nvSpPr>
        <p:spPr>
          <a:xfrm>
            <a:off x="8037288" y="3565055"/>
            <a:ext cx="572593" cy="461665"/>
          </a:xfrm>
          <a:prstGeom prst="rect">
            <a:avLst/>
          </a:prstGeom>
        </p:spPr>
        <p:txBody>
          <a:bodyPr wrap="none">
            <a:spAutoFit/>
          </a:bodyPr>
          <a:lstStyle/>
          <a:p>
            <a:r>
              <a:rPr lang="fr-FR" sz="2400" b="1" dirty="0">
                <a:solidFill>
                  <a:srgbClr val="7030A0"/>
                </a:solidFill>
              </a:rPr>
              <a:t>1,7</a:t>
            </a:r>
          </a:p>
        </p:txBody>
      </p:sp>
    </p:spTree>
    <p:extLst>
      <p:ext uri="{BB962C8B-B14F-4D97-AF65-F5344CB8AC3E}">
        <p14:creationId xmlns:p14="http://schemas.microsoft.com/office/powerpoint/2010/main" val="316692996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7C3261E-6F18-45C2-9647-438D36A0810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0573" y="1175143"/>
            <a:ext cx="8000133" cy="5432007"/>
          </a:xfrm>
          <a:prstGeom prst="rect">
            <a:avLst/>
          </a:prstGeom>
        </p:spPr>
      </p:pic>
      <p:sp>
        <p:nvSpPr>
          <p:cNvPr id="2" name="Titre 1">
            <a:extLst>
              <a:ext uri="{FF2B5EF4-FFF2-40B4-BE49-F238E27FC236}">
                <a16:creationId xmlns:a16="http://schemas.microsoft.com/office/drawing/2014/main" id="{89F1EC95-6913-4EA2-9238-7A6D8EB02F9A}"/>
              </a:ext>
            </a:extLst>
          </p:cNvPr>
          <p:cNvSpPr>
            <a:spLocks noGrp="1"/>
          </p:cNvSpPr>
          <p:nvPr>
            <p:ph type="title"/>
          </p:nvPr>
        </p:nvSpPr>
        <p:spPr>
          <a:xfrm>
            <a:off x="-1" y="1"/>
            <a:ext cx="9689805" cy="1209234"/>
          </a:xfrm>
        </p:spPr>
        <p:txBody>
          <a:bodyPr>
            <a:normAutofit fontScale="90000"/>
          </a:bodyPr>
          <a:lstStyle/>
          <a:p>
            <a:pPr algn="ctr"/>
            <a:r>
              <a:rPr lang="fr-FR" b="1" i="1" dirty="0">
                <a:solidFill>
                  <a:schemeClr val="tx1"/>
                </a:solidFill>
                <a:latin typeface="Algerian" panose="04020705040A02060702" pitchFamily="82" charset="0"/>
              </a:rPr>
              <a:t>Last </a:t>
            </a:r>
            <a:r>
              <a:rPr lang="fr-FR" b="1" i="1" dirty="0" err="1">
                <a:solidFill>
                  <a:schemeClr val="tx1"/>
                </a:solidFill>
                <a:latin typeface="Algerian" panose="04020705040A02060702" pitchFamily="82" charset="0"/>
              </a:rPr>
              <a:t>published</a:t>
            </a:r>
            <a:r>
              <a:rPr lang="fr-FR" b="1" i="1" dirty="0">
                <a:solidFill>
                  <a:schemeClr val="tx1"/>
                </a:solidFill>
                <a:latin typeface="Algerian" panose="04020705040A02060702" pitchFamily="82" charset="0"/>
              </a:rPr>
              <a:t> incidence of cervix cancer and vaccination </a:t>
            </a:r>
            <a:r>
              <a:rPr lang="fr-FR" b="1" i="1" dirty="0" err="1">
                <a:solidFill>
                  <a:schemeClr val="tx1"/>
                </a:solidFill>
                <a:latin typeface="Algerian" panose="04020705040A02060702" pitchFamily="82" charset="0"/>
              </a:rPr>
              <a:t>coverage</a:t>
            </a:r>
            <a:endParaRPr lang="fr-FR" b="1" i="1" dirty="0">
              <a:solidFill>
                <a:schemeClr val="tx1"/>
              </a:solidFill>
              <a:latin typeface="Algerian" panose="04020705040A02060702" pitchFamily="82" charset="0"/>
            </a:endParaRPr>
          </a:p>
        </p:txBody>
      </p:sp>
      <p:sp>
        <p:nvSpPr>
          <p:cNvPr id="3" name="Espace réservé du texte 2">
            <a:extLst>
              <a:ext uri="{FF2B5EF4-FFF2-40B4-BE49-F238E27FC236}">
                <a16:creationId xmlns:a16="http://schemas.microsoft.com/office/drawing/2014/main" id="{D0CE6E41-DEDE-44AB-9730-E8183AFA1B1E}"/>
              </a:ext>
            </a:extLst>
          </p:cNvPr>
          <p:cNvSpPr>
            <a:spLocks noGrp="1"/>
          </p:cNvSpPr>
          <p:nvPr>
            <p:ph type="body" idx="1"/>
          </p:nvPr>
        </p:nvSpPr>
        <p:spPr>
          <a:xfrm>
            <a:off x="8350102" y="1779181"/>
            <a:ext cx="3841898" cy="3537097"/>
          </a:xfrm>
          <a:solidFill>
            <a:schemeClr val="bg1"/>
          </a:solidFill>
        </p:spPr>
        <p:txBody>
          <a:bodyPr>
            <a:normAutofit/>
          </a:bodyPr>
          <a:lstStyle/>
          <a:p>
            <a:r>
              <a:rPr lang="fr-FR" sz="2800" dirty="0">
                <a:solidFill>
                  <a:srgbClr val="FF0000"/>
                </a:solidFill>
              </a:rPr>
              <a:t>Countries with high rate of vaccination </a:t>
            </a:r>
            <a:r>
              <a:rPr lang="fr-FR" sz="2800" dirty="0" err="1">
                <a:solidFill>
                  <a:srgbClr val="FF0000"/>
                </a:solidFill>
              </a:rPr>
              <a:t>coverage</a:t>
            </a:r>
            <a:r>
              <a:rPr lang="fr-FR" sz="2800" dirty="0">
                <a:solidFill>
                  <a:srgbClr val="FF0000"/>
                </a:solidFill>
              </a:rPr>
              <a:t>: </a:t>
            </a:r>
            <a:r>
              <a:rPr lang="fr-FR" sz="2800" dirty="0" err="1">
                <a:solidFill>
                  <a:srgbClr val="FF0000"/>
                </a:solidFill>
              </a:rPr>
              <a:t>higher</a:t>
            </a:r>
            <a:r>
              <a:rPr lang="fr-FR" sz="2800" dirty="0">
                <a:solidFill>
                  <a:srgbClr val="FF0000"/>
                </a:solidFill>
              </a:rPr>
              <a:t> incidence of invasive cervix cancer (</a:t>
            </a:r>
            <a:r>
              <a:rPr lang="fr-FR" sz="2800" dirty="0" err="1">
                <a:solidFill>
                  <a:srgbClr val="FF0000"/>
                </a:solidFill>
              </a:rPr>
              <a:t>mean</a:t>
            </a:r>
            <a:r>
              <a:rPr lang="fr-FR" sz="2800" dirty="0">
                <a:solidFill>
                  <a:srgbClr val="FF0000"/>
                </a:solidFill>
              </a:rPr>
              <a:t> value 10) than France (6) </a:t>
            </a:r>
          </a:p>
        </p:txBody>
      </p:sp>
      <p:sp>
        <p:nvSpPr>
          <p:cNvPr id="7" name="ZoneTexte 6">
            <a:extLst>
              <a:ext uri="{FF2B5EF4-FFF2-40B4-BE49-F238E27FC236}">
                <a16:creationId xmlns:a16="http://schemas.microsoft.com/office/drawing/2014/main" id="{87E11C97-588A-43B1-8C51-72F39F378D43}"/>
              </a:ext>
            </a:extLst>
          </p:cNvPr>
          <p:cNvSpPr txBox="1"/>
          <p:nvPr/>
        </p:nvSpPr>
        <p:spPr>
          <a:xfrm>
            <a:off x="1131215" y="3213556"/>
            <a:ext cx="1054797" cy="400110"/>
          </a:xfrm>
          <a:prstGeom prst="rect">
            <a:avLst/>
          </a:prstGeom>
          <a:noFill/>
        </p:spPr>
        <p:txBody>
          <a:bodyPr wrap="square" rtlCol="0">
            <a:spAutoFit/>
          </a:bodyPr>
          <a:lstStyle/>
          <a:p>
            <a:r>
              <a:rPr lang="fr-FR" sz="2000" dirty="0"/>
              <a:t>France</a:t>
            </a:r>
          </a:p>
        </p:txBody>
      </p:sp>
      <p:sp>
        <p:nvSpPr>
          <p:cNvPr id="8" name="ZoneTexte 7">
            <a:extLst>
              <a:ext uri="{FF2B5EF4-FFF2-40B4-BE49-F238E27FC236}">
                <a16:creationId xmlns:a16="http://schemas.microsoft.com/office/drawing/2014/main" id="{5E4B9DA8-B161-47F4-9472-0C8F4FFFCC03}"/>
              </a:ext>
            </a:extLst>
          </p:cNvPr>
          <p:cNvSpPr txBox="1"/>
          <p:nvPr/>
        </p:nvSpPr>
        <p:spPr>
          <a:xfrm>
            <a:off x="2200084" y="2683314"/>
            <a:ext cx="737952" cy="400110"/>
          </a:xfrm>
          <a:prstGeom prst="rect">
            <a:avLst/>
          </a:prstGeom>
          <a:noFill/>
        </p:spPr>
        <p:txBody>
          <a:bodyPr wrap="square" rtlCol="0">
            <a:spAutoFit/>
          </a:bodyPr>
          <a:lstStyle/>
          <a:p>
            <a:r>
              <a:rPr lang="fr-FR" sz="2000" b="1" dirty="0"/>
              <a:t>USA</a:t>
            </a:r>
          </a:p>
        </p:txBody>
      </p:sp>
      <p:sp>
        <p:nvSpPr>
          <p:cNvPr id="4" name="ZoneTexte 3">
            <a:extLst>
              <a:ext uri="{FF2B5EF4-FFF2-40B4-BE49-F238E27FC236}">
                <a16:creationId xmlns:a16="http://schemas.microsoft.com/office/drawing/2014/main" id="{CCD4A5FE-5A50-4EFE-93A1-B2A86280879C}"/>
              </a:ext>
            </a:extLst>
          </p:cNvPr>
          <p:cNvSpPr txBox="1"/>
          <p:nvPr/>
        </p:nvSpPr>
        <p:spPr>
          <a:xfrm>
            <a:off x="6840958" y="2677406"/>
            <a:ext cx="1251284" cy="369332"/>
          </a:xfrm>
          <a:prstGeom prst="rect">
            <a:avLst/>
          </a:prstGeom>
          <a:noFill/>
        </p:spPr>
        <p:txBody>
          <a:bodyPr wrap="square" rtlCol="0">
            <a:spAutoFit/>
          </a:bodyPr>
          <a:lstStyle/>
          <a:p>
            <a:r>
              <a:rPr lang="fr-FR" dirty="0" err="1"/>
              <a:t>Australia</a:t>
            </a:r>
            <a:endParaRPr lang="fr-FR" dirty="0"/>
          </a:p>
        </p:txBody>
      </p:sp>
      <p:sp>
        <p:nvSpPr>
          <p:cNvPr id="9" name="ZoneTexte 8">
            <a:extLst>
              <a:ext uri="{FF2B5EF4-FFF2-40B4-BE49-F238E27FC236}">
                <a16:creationId xmlns:a16="http://schemas.microsoft.com/office/drawing/2014/main" id="{B0BCDF7E-DD92-4275-9CFA-9647E3EAEDC7}"/>
              </a:ext>
            </a:extLst>
          </p:cNvPr>
          <p:cNvSpPr txBox="1"/>
          <p:nvPr/>
        </p:nvSpPr>
        <p:spPr>
          <a:xfrm>
            <a:off x="3160569" y="6407095"/>
            <a:ext cx="3401965" cy="400110"/>
          </a:xfrm>
          <a:prstGeom prst="rect">
            <a:avLst/>
          </a:prstGeom>
          <a:solidFill>
            <a:schemeClr val="bg1"/>
          </a:solidFill>
        </p:spPr>
        <p:txBody>
          <a:bodyPr wrap="square" rtlCol="0">
            <a:spAutoFit/>
          </a:bodyPr>
          <a:lstStyle/>
          <a:p>
            <a:r>
              <a:rPr lang="fr-FR" sz="2000" b="1" dirty="0"/>
              <a:t>% vaccine </a:t>
            </a:r>
            <a:r>
              <a:rPr lang="fr-FR" sz="2000" b="1" dirty="0" err="1"/>
              <a:t>coverage</a:t>
            </a:r>
            <a:endParaRPr lang="fr-FR" sz="2000" b="1" dirty="0"/>
          </a:p>
        </p:txBody>
      </p:sp>
      <p:sp>
        <p:nvSpPr>
          <p:cNvPr id="10" name="ZoneTexte 9">
            <a:extLst>
              <a:ext uri="{FF2B5EF4-FFF2-40B4-BE49-F238E27FC236}">
                <a16:creationId xmlns:a16="http://schemas.microsoft.com/office/drawing/2014/main" id="{04E2EB77-5DA2-4A83-BAB9-BEAB2DA6305A}"/>
              </a:ext>
            </a:extLst>
          </p:cNvPr>
          <p:cNvSpPr txBox="1"/>
          <p:nvPr/>
        </p:nvSpPr>
        <p:spPr>
          <a:xfrm>
            <a:off x="5798578" y="1957978"/>
            <a:ext cx="1188154" cy="369332"/>
          </a:xfrm>
          <a:prstGeom prst="rect">
            <a:avLst/>
          </a:prstGeom>
          <a:noFill/>
        </p:spPr>
        <p:txBody>
          <a:bodyPr wrap="square" rtlCol="0">
            <a:spAutoFit/>
          </a:bodyPr>
          <a:lstStyle/>
          <a:p>
            <a:r>
              <a:rPr lang="fr-FR" dirty="0" err="1"/>
              <a:t>Norway</a:t>
            </a:r>
            <a:endParaRPr lang="fr-FR" dirty="0"/>
          </a:p>
        </p:txBody>
      </p:sp>
      <p:sp>
        <p:nvSpPr>
          <p:cNvPr id="11" name="ZoneTexte 10">
            <a:extLst>
              <a:ext uri="{FF2B5EF4-FFF2-40B4-BE49-F238E27FC236}">
                <a16:creationId xmlns:a16="http://schemas.microsoft.com/office/drawing/2014/main" id="{21AAE56B-CD3F-411A-A48E-21AC21E0ACF0}"/>
              </a:ext>
            </a:extLst>
          </p:cNvPr>
          <p:cNvSpPr txBox="1"/>
          <p:nvPr/>
        </p:nvSpPr>
        <p:spPr>
          <a:xfrm>
            <a:off x="3266759" y="2016111"/>
            <a:ext cx="1251284" cy="461665"/>
          </a:xfrm>
          <a:prstGeom prst="rect">
            <a:avLst/>
          </a:prstGeom>
          <a:noFill/>
        </p:spPr>
        <p:txBody>
          <a:bodyPr wrap="square" rtlCol="0">
            <a:spAutoFit/>
          </a:bodyPr>
          <a:lstStyle/>
          <a:p>
            <a:r>
              <a:rPr lang="fr-FR" sz="2400" dirty="0" err="1"/>
              <a:t>Sweden</a:t>
            </a:r>
            <a:endParaRPr lang="fr-FR" sz="2400" dirty="0"/>
          </a:p>
        </p:txBody>
      </p:sp>
      <p:sp>
        <p:nvSpPr>
          <p:cNvPr id="12" name="ZoneTexte 11">
            <a:extLst>
              <a:ext uri="{FF2B5EF4-FFF2-40B4-BE49-F238E27FC236}">
                <a16:creationId xmlns:a16="http://schemas.microsoft.com/office/drawing/2014/main" id="{BA9D7F19-E324-4CAB-8F06-C170CDF220B9}"/>
              </a:ext>
            </a:extLst>
          </p:cNvPr>
          <p:cNvSpPr txBox="1"/>
          <p:nvPr/>
        </p:nvSpPr>
        <p:spPr>
          <a:xfrm>
            <a:off x="4861551" y="1697153"/>
            <a:ext cx="967409" cy="369332"/>
          </a:xfrm>
          <a:prstGeom prst="rect">
            <a:avLst/>
          </a:prstGeom>
          <a:noFill/>
        </p:spPr>
        <p:txBody>
          <a:bodyPr wrap="square" rtlCol="0">
            <a:spAutoFit/>
          </a:bodyPr>
          <a:lstStyle/>
          <a:p>
            <a:r>
              <a:rPr lang="fr-FR" dirty="0"/>
              <a:t>GB</a:t>
            </a:r>
          </a:p>
        </p:txBody>
      </p:sp>
    </p:spTree>
    <p:extLst>
      <p:ext uri="{BB962C8B-B14F-4D97-AF65-F5344CB8AC3E}">
        <p14:creationId xmlns:p14="http://schemas.microsoft.com/office/powerpoint/2010/main" val="1873421420"/>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60E2FA-6DC0-41B0-8AED-4E9527AB94C6}"/>
              </a:ext>
            </a:extLst>
          </p:cNvPr>
          <p:cNvSpPr>
            <a:spLocks noGrp="1"/>
          </p:cNvSpPr>
          <p:nvPr>
            <p:ph idx="1"/>
          </p:nvPr>
        </p:nvSpPr>
        <p:spPr>
          <a:xfrm>
            <a:off x="4556769" y="2578822"/>
            <a:ext cx="6443326" cy="3355688"/>
          </a:xfrm>
          <a:solidFill>
            <a:schemeClr val="bg1"/>
          </a:solidFill>
        </p:spPr>
        <p:txBody>
          <a:bodyPr>
            <a:normAutofit fontScale="92500"/>
          </a:bodyPr>
          <a:lstStyle/>
          <a:p>
            <a:pPr marL="457200" lvl="1" indent="0">
              <a:buNone/>
            </a:pPr>
            <a:r>
              <a:rPr lang="fr-FR" sz="4000" dirty="0" err="1"/>
              <a:t>She</a:t>
            </a:r>
            <a:r>
              <a:rPr lang="fr-FR" sz="4000" dirty="0"/>
              <a:t> </a:t>
            </a:r>
            <a:r>
              <a:rPr lang="fr-FR" sz="4000" dirty="0" err="1"/>
              <a:t>should</a:t>
            </a:r>
            <a:r>
              <a:rPr lang="fr-FR" sz="4000" dirty="0"/>
              <a:t> have </a:t>
            </a:r>
            <a:r>
              <a:rPr lang="fr-FR" sz="4000" dirty="0" err="1"/>
              <a:t>rather</a:t>
            </a:r>
            <a:r>
              <a:rPr lang="fr-FR" sz="4000" dirty="0"/>
              <a:t> </a:t>
            </a:r>
            <a:r>
              <a:rPr lang="fr-FR" sz="4000" dirty="0" err="1"/>
              <a:t>observed</a:t>
            </a:r>
            <a:r>
              <a:rPr lang="fr-FR" sz="4000" dirty="0"/>
              <a:t>:</a:t>
            </a:r>
            <a:r>
              <a:rPr lang="en-US" sz="4000" dirty="0"/>
              <a:t> </a:t>
            </a:r>
            <a:r>
              <a:rPr lang="en-US" sz="4400" dirty="0">
                <a:solidFill>
                  <a:srgbClr val="FF0000"/>
                </a:solidFill>
              </a:rPr>
              <a:t>the higher the rate of vaccination in the county, the higher the rate of cancer !</a:t>
            </a:r>
            <a:endParaRPr lang="fr-FR" sz="4000" dirty="0">
              <a:solidFill>
                <a:srgbClr val="FF0000"/>
              </a:solidFill>
            </a:endParaRPr>
          </a:p>
        </p:txBody>
      </p:sp>
      <p:pic>
        <p:nvPicPr>
          <p:cNvPr id="2050" name="Picture 2" descr="https://pbs.twimg.com/media/DjX67jLUYAExi35.jpg">
            <a:extLst>
              <a:ext uri="{FF2B5EF4-FFF2-40B4-BE49-F238E27FC236}">
                <a16:creationId xmlns:a16="http://schemas.microsoft.com/office/drawing/2014/main" id="{F677D85B-EC76-4C6E-A26C-B636656F9FF4}"/>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BFA0555C-2F5B-449A-9609-8A701A58E7D0}"/>
              </a:ext>
            </a:extLst>
          </p:cNvPr>
          <p:cNvSpPr txBox="1"/>
          <p:nvPr/>
        </p:nvSpPr>
        <p:spPr>
          <a:xfrm>
            <a:off x="-2" y="5653430"/>
            <a:ext cx="4055167" cy="1200329"/>
          </a:xfrm>
          <a:prstGeom prst="rect">
            <a:avLst/>
          </a:prstGeom>
          <a:solidFill>
            <a:schemeClr val="bg1"/>
          </a:solidFill>
        </p:spPr>
        <p:txBody>
          <a:bodyPr wrap="square" rtlCol="0">
            <a:spAutoFit/>
          </a:bodyPr>
          <a:lstStyle/>
          <a:p>
            <a:r>
              <a:rPr lang="en-US" dirty="0"/>
              <a:t>Dr Pierce, strong </a:t>
            </a:r>
            <a:r>
              <a:rPr lang="en-US" dirty="0" err="1"/>
              <a:t>avocate</a:t>
            </a:r>
            <a:r>
              <a:rPr lang="en-US" dirty="0"/>
              <a:t> of HPV vaccine  at the Society of Gynecologic Oncology’s 50th Annual Meeting on Women’s Cancer 2019 03 </a:t>
            </a:r>
            <a:endParaRPr lang="fr-FR" dirty="0"/>
          </a:p>
        </p:txBody>
      </p:sp>
      <p:sp>
        <p:nvSpPr>
          <p:cNvPr id="8" name="Bulle narrative : rectangle 7">
            <a:extLst>
              <a:ext uri="{FF2B5EF4-FFF2-40B4-BE49-F238E27FC236}">
                <a16:creationId xmlns:a16="http://schemas.microsoft.com/office/drawing/2014/main" id="{3877F7C9-8005-4C92-9847-C1E8A2F7F991}"/>
              </a:ext>
            </a:extLst>
          </p:cNvPr>
          <p:cNvSpPr/>
          <p:nvPr/>
        </p:nvSpPr>
        <p:spPr>
          <a:xfrm>
            <a:off x="4118344" y="269358"/>
            <a:ext cx="8066502" cy="1791454"/>
          </a:xfrm>
          <a:prstGeom prst="wedgeRectCallout">
            <a:avLst>
              <a:gd name="adj1" fmla="val -60884"/>
              <a:gd name="adj2" fmla="val 757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accent2"/>
                </a:solidFill>
              </a:rPr>
              <a:t>“</a:t>
            </a:r>
            <a:r>
              <a:rPr lang="en-US" sz="3600" b="1" i="1" dirty="0">
                <a:solidFill>
                  <a:schemeClr val="tx1"/>
                </a:solidFill>
                <a:latin typeface="Algerian" panose="04020705040A02060702" pitchFamily="82" charset="0"/>
              </a:rPr>
              <a:t>the higher the rate of cancer in the county, the higher the rate of vaccination</a:t>
            </a:r>
            <a:r>
              <a:rPr lang="en-US" sz="3600" b="1" dirty="0">
                <a:solidFill>
                  <a:schemeClr val="tx1"/>
                </a:solidFill>
                <a:latin typeface="Algerian" panose="04020705040A02060702" pitchFamily="82" charset="0"/>
              </a:rPr>
              <a:t>”</a:t>
            </a:r>
            <a:endParaRPr lang="fr-FR" sz="3600" b="1" dirty="0">
              <a:solidFill>
                <a:schemeClr val="tx1"/>
              </a:solidFill>
              <a:latin typeface="Algerian" panose="04020705040A02060702" pitchFamily="82" charset="0"/>
            </a:endParaRPr>
          </a:p>
        </p:txBody>
      </p:sp>
    </p:spTree>
    <p:extLst>
      <p:ext uri="{BB962C8B-B14F-4D97-AF65-F5344CB8AC3E}">
        <p14:creationId xmlns:p14="http://schemas.microsoft.com/office/powerpoint/2010/main" val="3569978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366C5-98AE-47CD-BDD1-B6CFC4B2B859}"/>
              </a:ext>
            </a:extLst>
          </p:cNvPr>
          <p:cNvSpPr>
            <a:spLocks noGrp="1"/>
          </p:cNvSpPr>
          <p:nvPr>
            <p:ph type="title"/>
          </p:nvPr>
        </p:nvSpPr>
        <p:spPr>
          <a:xfrm>
            <a:off x="261256" y="182880"/>
            <a:ext cx="9527785" cy="801188"/>
          </a:xfrm>
          <a:solidFill>
            <a:schemeClr val="bg1"/>
          </a:solidFill>
        </p:spPr>
        <p:txBody>
          <a:bodyPr>
            <a:normAutofit/>
          </a:bodyPr>
          <a:lstStyle/>
          <a:p>
            <a:r>
              <a:rPr lang="fr-FR" sz="4400" b="1" i="1" dirty="0">
                <a:solidFill>
                  <a:schemeClr val="tx1"/>
                </a:solidFill>
                <a:latin typeface="Algerian" panose="04020705040A02060702" pitchFamily="82" charset="0"/>
              </a:rPr>
              <a:t>Conclusions </a:t>
            </a:r>
            <a:r>
              <a:rPr lang="fr-FR" sz="3200" b="1" i="1" dirty="0">
                <a:solidFill>
                  <a:schemeClr val="tx1"/>
                </a:solidFill>
                <a:latin typeface="Algerian" panose="04020705040A02060702" pitchFamily="82" charset="0"/>
              </a:rPr>
              <a:t>(</a:t>
            </a:r>
            <a:r>
              <a:rPr lang="en-US" sz="3200" b="1" i="1" dirty="0">
                <a:solidFill>
                  <a:schemeClr val="tx1"/>
                </a:solidFill>
                <a:latin typeface="Algerian" panose="04020705040A02060702" pitchFamily="82" charset="0"/>
              </a:rPr>
              <a:t> 8/9 years of follow-up) </a:t>
            </a:r>
            <a:endParaRPr lang="fr-FR" sz="4400" b="1" i="1" dirty="0">
              <a:solidFill>
                <a:schemeClr val="tx1"/>
              </a:solidFill>
              <a:latin typeface="Algerian" panose="04020705040A02060702" pitchFamily="82" charset="0"/>
            </a:endParaRPr>
          </a:p>
        </p:txBody>
      </p:sp>
      <p:sp>
        <p:nvSpPr>
          <p:cNvPr id="3" name="Espace réservé du contenu 2">
            <a:extLst>
              <a:ext uri="{FF2B5EF4-FFF2-40B4-BE49-F238E27FC236}">
                <a16:creationId xmlns:a16="http://schemas.microsoft.com/office/drawing/2014/main" id="{3D2D86F9-2682-48AE-9CE7-DDE2FED0B19E}"/>
              </a:ext>
            </a:extLst>
          </p:cNvPr>
          <p:cNvSpPr>
            <a:spLocks noGrp="1"/>
          </p:cNvSpPr>
          <p:nvPr>
            <p:ph idx="1"/>
          </p:nvPr>
        </p:nvSpPr>
        <p:spPr>
          <a:xfrm>
            <a:off x="546704" y="1179027"/>
            <a:ext cx="10014970" cy="5496093"/>
          </a:xfrm>
        </p:spPr>
        <p:txBody>
          <a:bodyPr>
            <a:normAutofit fontScale="85000" lnSpcReduction="20000"/>
          </a:bodyPr>
          <a:lstStyle/>
          <a:p>
            <a:r>
              <a:rPr lang="fr-FR" sz="2800" b="1" i="1" dirty="0"/>
              <a:t>No </a:t>
            </a:r>
            <a:r>
              <a:rPr lang="fr-FR" sz="2800" b="1" i="1" dirty="0" err="1"/>
              <a:t>decrease</a:t>
            </a:r>
            <a:r>
              <a:rPr lang="fr-FR" sz="2800" b="1" i="1" dirty="0"/>
              <a:t> of invasive cervix cancer has been </a:t>
            </a:r>
            <a:r>
              <a:rPr lang="fr-FR" sz="2800" b="1" i="1" dirty="0" err="1"/>
              <a:t>observed</a:t>
            </a:r>
            <a:r>
              <a:rPr lang="fr-FR" sz="2800" b="1" i="1" dirty="0"/>
              <a:t>  in high vaccination </a:t>
            </a:r>
            <a:r>
              <a:rPr lang="fr-FR" sz="2800" b="1" i="1" dirty="0" err="1"/>
              <a:t>coverage</a:t>
            </a:r>
            <a:r>
              <a:rPr lang="fr-FR" sz="2800" b="1" i="1" dirty="0"/>
              <a:t> groups </a:t>
            </a:r>
            <a:r>
              <a:rPr lang="fr-FR" sz="2800" b="1" i="1" dirty="0" err="1"/>
              <a:t>contrary</a:t>
            </a:r>
            <a:r>
              <a:rPr lang="fr-FR" sz="2800" b="1" i="1" dirty="0"/>
              <a:t> to the vaccine goals </a:t>
            </a:r>
          </a:p>
          <a:p>
            <a:endParaRPr lang="fr-FR" sz="2800" b="1" i="1" dirty="0"/>
          </a:p>
          <a:p>
            <a:r>
              <a:rPr lang="fr-FR" sz="2800" b="1" i="1" dirty="0"/>
              <a:t>For girls vaccinated </a:t>
            </a:r>
            <a:r>
              <a:rPr lang="fr-FR" sz="2800" b="1" i="1" dirty="0" err="1"/>
              <a:t>when</a:t>
            </a:r>
            <a:r>
              <a:rPr lang="fr-FR" sz="2800" b="1" i="1" dirty="0"/>
              <a:t> under12, the </a:t>
            </a:r>
            <a:r>
              <a:rPr lang="fr-FR" sz="2800" b="1" i="1" dirty="0" err="1"/>
              <a:t>crude</a:t>
            </a:r>
            <a:r>
              <a:rPr lang="fr-FR" sz="2800" b="1" i="1" dirty="0"/>
              <a:t> figures show an impressive (but non </a:t>
            </a:r>
            <a:r>
              <a:rPr lang="fr-FR" sz="2800" b="1" i="1" dirty="0" err="1"/>
              <a:t>significant</a:t>
            </a:r>
            <a:r>
              <a:rPr lang="fr-FR" sz="2800" b="1" i="1" dirty="0"/>
              <a:t>)  incidence increase.</a:t>
            </a:r>
          </a:p>
          <a:p>
            <a:endParaRPr lang="fr-FR" sz="2800" b="1" i="1" dirty="0"/>
          </a:p>
          <a:p>
            <a:r>
              <a:rPr lang="fr-FR" sz="2800" b="1" i="1" dirty="0"/>
              <a:t> </a:t>
            </a:r>
            <a:r>
              <a:rPr lang="fr-FR" sz="2800" b="1" i="1" dirty="0" err="1"/>
              <a:t>Nevertheless</a:t>
            </a:r>
            <a:r>
              <a:rPr lang="fr-FR" sz="2800" b="1" i="1" dirty="0"/>
              <a:t>, </a:t>
            </a:r>
            <a:r>
              <a:rPr lang="fr-FR" sz="2800" b="1" i="1" dirty="0" err="1">
                <a:solidFill>
                  <a:srgbClr val="FF0000"/>
                </a:solidFill>
              </a:rPr>
              <a:t>similar</a:t>
            </a:r>
            <a:r>
              <a:rPr lang="fr-FR" sz="2800" b="1" i="1" dirty="0">
                <a:solidFill>
                  <a:srgbClr val="FF0000"/>
                </a:solidFill>
              </a:rPr>
              <a:t> trends in all the </a:t>
            </a:r>
            <a:r>
              <a:rPr lang="fr-FR" sz="2800" b="1" i="1" dirty="0" err="1">
                <a:solidFill>
                  <a:srgbClr val="FF0000"/>
                </a:solidFill>
              </a:rPr>
              <a:t>studied</a:t>
            </a:r>
            <a:r>
              <a:rPr lang="fr-FR" sz="2800" b="1" i="1" dirty="0">
                <a:solidFill>
                  <a:srgbClr val="FF0000"/>
                </a:solidFill>
              </a:rPr>
              <a:t> countries </a:t>
            </a:r>
            <a:r>
              <a:rPr lang="fr-FR" sz="2800" b="1" i="1" dirty="0" err="1">
                <a:solidFill>
                  <a:srgbClr val="FF0000"/>
                </a:solidFill>
              </a:rPr>
              <a:t>constitute</a:t>
            </a:r>
            <a:r>
              <a:rPr lang="fr-FR" sz="2800" b="1" i="1" dirty="0">
                <a:solidFill>
                  <a:srgbClr val="FF0000"/>
                </a:solidFill>
              </a:rPr>
              <a:t> </a:t>
            </a:r>
            <a:r>
              <a:rPr lang="fr-FR" sz="3800" b="1" i="1" dirty="0">
                <a:solidFill>
                  <a:srgbClr val="FF0000"/>
                </a:solidFill>
              </a:rPr>
              <a:t>a </a:t>
            </a:r>
            <a:r>
              <a:rPr lang="fr-FR" sz="3800" b="1" i="1" dirty="0" err="1">
                <a:solidFill>
                  <a:srgbClr val="FF0000"/>
                </a:solidFill>
              </a:rPr>
              <a:t>strong</a:t>
            </a:r>
            <a:r>
              <a:rPr lang="fr-FR" sz="3800" b="1" i="1" dirty="0">
                <a:solidFill>
                  <a:srgbClr val="FF0000"/>
                </a:solidFill>
              </a:rPr>
              <a:t> </a:t>
            </a:r>
            <a:r>
              <a:rPr lang="fr-FR" sz="3800" b="1" i="1" dirty="0" err="1">
                <a:solidFill>
                  <a:srgbClr val="FF0000"/>
                </a:solidFill>
              </a:rPr>
              <a:t>alarm</a:t>
            </a:r>
            <a:r>
              <a:rPr lang="fr-FR" sz="3800" b="1" i="1" dirty="0">
                <a:solidFill>
                  <a:srgbClr val="FF0000"/>
                </a:solidFill>
              </a:rPr>
              <a:t> signal</a:t>
            </a:r>
            <a:r>
              <a:rPr lang="fr-FR" sz="3800" b="1" i="1" dirty="0"/>
              <a:t>.</a:t>
            </a:r>
          </a:p>
          <a:p>
            <a:endParaRPr lang="fr-FR" sz="3800" b="1" i="1" dirty="0"/>
          </a:p>
          <a:p>
            <a:r>
              <a:rPr lang="en-US" sz="2800" b="1" i="1" dirty="0"/>
              <a:t>For older girls, “catch up” vaccinated when </a:t>
            </a:r>
            <a:r>
              <a:rPr lang="en-US" sz="2800" b="1" i="1" dirty="0">
                <a:solidFill>
                  <a:srgbClr val="FF0000"/>
                </a:solidFill>
              </a:rPr>
              <a:t>over 13, a significant increase of invasive cancer incidence is registered. </a:t>
            </a:r>
          </a:p>
          <a:p>
            <a:endParaRPr lang="en-US" sz="2800" b="1" dirty="0">
              <a:solidFill>
                <a:srgbClr val="FF0000"/>
              </a:solidFill>
            </a:endParaRPr>
          </a:p>
          <a:p>
            <a:r>
              <a:rPr lang="en-US" sz="2800" b="1" i="1" dirty="0">
                <a:solidFill>
                  <a:schemeClr val="tx1"/>
                </a:solidFill>
                <a:latin typeface="Abadi" panose="020B0604020104020204" pitchFamily="34" charset="0"/>
              </a:rPr>
              <a:t>This paradoxical oncologic result confirms the risk of this vaccination for non naïve girls observed initially in the pivotal study</a:t>
            </a:r>
            <a:endParaRPr lang="fr-FR" sz="2800" b="1" i="1" dirty="0">
              <a:solidFill>
                <a:schemeClr val="tx1"/>
              </a:solidFill>
              <a:latin typeface="Abadi" panose="020B0604020104020204" pitchFamily="34" charset="0"/>
            </a:endParaRPr>
          </a:p>
          <a:p>
            <a:endParaRPr lang="fr-FR" sz="2800" dirty="0"/>
          </a:p>
        </p:txBody>
      </p:sp>
    </p:spTree>
    <p:extLst>
      <p:ext uri="{BB962C8B-B14F-4D97-AF65-F5344CB8AC3E}">
        <p14:creationId xmlns:p14="http://schemas.microsoft.com/office/powerpoint/2010/main" val="17223114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FAE83-3097-4737-BCAF-B1230F2B1002}"/>
              </a:ext>
            </a:extLst>
          </p:cNvPr>
          <p:cNvSpPr>
            <a:spLocks noGrp="1"/>
          </p:cNvSpPr>
          <p:nvPr>
            <p:ph type="title"/>
          </p:nvPr>
        </p:nvSpPr>
        <p:spPr>
          <a:xfrm>
            <a:off x="0" y="271293"/>
            <a:ext cx="10809767" cy="860400"/>
          </a:xfrm>
          <a:noFill/>
        </p:spPr>
        <p:txBody>
          <a:bodyPr>
            <a:normAutofit fontScale="90000"/>
          </a:bodyPr>
          <a:lstStyle/>
          <a:p>
            <a:r>
              <a:rPr lang="fr-FR" b="1" i="1" dirty="0" err="1">
                <a:solidFill>
                  <a:schemeClr val="tx1"/>
                </a:solidFill>
                <a:latin typeface="Algerian" panose="04020705040A02060702" pitchFamily="82" charset="0"/>
              </a:rPr>
              <a:t>Why</a:t>
            </a:r>
            <a:r>
              <a:rPr lang="fr-FR" b="1" i="1" dirty="0">
                <a:solidFill>
                  <a:schemeClr val="tx1"/>
                </a:solidFill>
                <a:latin typeface="Algerian" panose="04020705040A02060702" pitchFamily="82" charset="0"/>
              </a:rPr>
              <a:t> </a:t>
            </a:r>
            <a:r>
              <a:rPr lang="fr-FR" b="1" i="1" dirty="0" err="1">
                <a:solidFill>
                  <a:schemeClr val="tx1"/>
                </a:solidFill>
                <a:latin typeface="Algerian" panose="04020705040A02060702" pitchFamily="82" charset="0"/>
              </a:rPr>
              <a:t>such</a:t>
            </a:r>
            <a:r>
              <a:rPr lang="fr-FR" b="1" i="1" dirty="0">
                <a:solidFill>
                  <a:schemeClr val="tx1"/>
                </a:solidFill>
                <a:latin typeface="Algerian" panose="04020705040A02060702" pitchFamily="82" charset="0"/>
              </a:rPr>
              <a:t> a </a:t>
            </a:r>
            <a:r>
              <a:rPr lang="fr-FR" b="1" i="1" dirty="0" err="1">
                <a:solidFill>
                  <a:schemeClr val="tx1"/>
                </a:solidFill>
                <a:latin typeface="Algerian" panose="04020705040A02060702" pitchFamily="82" charset="0"/>
              </a:rPr>
              <a:t>paradoxical</a:t>
            </a:r>
            <a:r>
              <a:rPr lang="fr-FR" b="1" i="1" dirty="0">
                <a:solidFill>
                  <a:schemeClr val="tx1"/>
                </a:solidFill>
                <a:latin typeface="Algerian" panose="04020705040A02060702" pitchFamily="82" charset="0"/>
              </a:rPr>
              <a:t> </a:t>
            </a:r>
            <a:r>
              <a:rPr lang="fr-FR" b="1" i="1" dirty="0" err="1">
                <a:solidFill>
                  <a:schemeClr val="tx1"/>
                </a:solidFill>
                <a:latin typeface="Algerian" panose="04020705040A02060702" pitchFamily="82" charset="0"/>
              </a:rPr>
              <a:t>oncologic</a:t>
            </a:r>
            <a:r>
              <a:rPr lang="fr-FR" b="1" i="1" dirty="0">
                <a:solidFill>
                  <a:schemeClr val="tx1"/>
                </a:solidFill>
                <a:latin typeface="Algerian" panose="04020705040A02060702" pitchFamily="82" charset="0"/>
              </a:rPr>
              <a:t> </a:t>
            </a:r>
            <a:r>
              <a:rPr lang="fr-FR" b="1" i="1" dirty="0" err="1">
                <a:solidFill>
                  <a:schemeClr val="tx1"/>
                </a:solidFill>
                <a:latin typeface="Algerian" panose="04020705040A02060702" pitchFamily="82" charset="0"/>
              </a:rPr>
              <a:t>result</a:t>
            </a:r>
            <a:r>
              <a:rPr lang="fr-FR" b="1" i="1" dirty="0">
                <a:solidFill>
                  <a:schemeClr val="tx1"/>
                </a:solidFill>
                <a:latin typeface="Algerian" panose="04020705040A02060702" pitchFamily="82" charset="0"/>
              </a:rPr>
              <a:t> ?</a:t>
            </a:r>
          </a:p>
        </p:txBody>
      </p:sp>
      <p:sp>
        <p:nvSpPr>
          <p:cNvPr id="3" name="Espace réservé du texte 2">
            <a:extLst>
              <a:ext uri="{FF2B5EF4-FFF2-40B4-BE49-F238E27FC236}">
                <a16:creationId xmlns:a16="http://schemas.microsoft.com/office/drawing/2014/main" id="{7D5749BA-A29D-47F0-A9C5-FF8021B81FEC}"/>
              </a:ext>
            </a:extLst>
          </p:cNvPr>
          <p:cNvSpPr>
            <a:spLocks noGrp="1"/>
          </p:cNvSpPr>
          <p:nvPr>
            <p:ph type="body" idx="1"/>
          </p:nvPr>
        </p:nvSpPr>
        <p:spPr>
          <a:xfrm>
            <a:off x="4397818" y="2411895"/>
            <a:ext cx="5687086" cy="3061253"/>
          </a:xfrm>
        </p:spPr>
        <p:txBody>
          <a:bodyPr>
            <a:normAutofit/>
          </a:bodyPr>
          <a:lstStyle/>
          <a:p>
            <a:r>
              <a:rPr lang="en-US" sz="2800" b="1" i="1" dirty="0">
                <a:solidFill>
                  <a:srgbClr val="555555"/>
                </a:solidFill>
                <a:latin typeface="Georgia" panose="02040502050405020303" pitchFamily="18" charset="0"/>
              </a:rPr>
              <a:t>How wonderful that we have met with a paradox. </a:t>
            </a:r>
          </a:p>
          <a:p>
            <a:r>
              <a:rPr lang="en-US" sz="2800" b="1" i="1" dirty="0">
                <a:solidFill>
                  <a:srgbClr val="555555"/>
                </a:solidFill>
                <a:latin typeface="Georgia" panose="02040502050405020303" pitchFamily="18" charset="0"/>
              </a:rPr>
              <a:t>Now we have some hope of making progress</a:t>
            </a:r>
            <a:endParaRPr lang="fr-FR" sz="2800" b="1" dirty="0"/>
          </a:p>
        </p:txBody>
      </p:sp>
      <p:pic>
        <p:nvPicPr>
          <p:cNvPr id="1026" name="Picture 2" descr="Niels Bohr.jpg">
            <a:extLst>
              <a:ext uri="{FF2B5EF4-FFF2-40B4-BE49-F238E27FC236}">
                <a16:creationId xmlns:a16="http://schemas.microsoft.com/office/drawing/2014/main" id="{7584F797-1E8B-4306-AE08-D9FA2435B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1855"/>
            <a:ext cx="3975404" cy="5596145"/>
          </a:xfrm>
          <a:prstGeom prst="rect">
            <a:avLst/>
          </a:prstGeom>
          <a:noFill/>
          <a:extLst>
            <a:ext uri="{909E8E84-426E-40DD-AFC4-6F175D3DCCD1}">
              <a14:hiddenFill xmlns:a14="http://schemas.microsoft.com/office/drawing/2010/main">
                <a:solidFill>
                  <a:srgbClr val="FFFFFF"/>
                </a:solidFill>
              </a14:hiddenFill>
            </a:ext>
          </a:extLst>
        </p:spPr>
      </p:pic>
      <p:sp>
        <p:nvSpPr>
          <p:cNvPr id="4" name="Bulle narrative : rectangle à coins arrondis 3">
            <a:extLst>
              <a:ext uri="{FF2B5EF4-FFF2-40B4-BE49-F238E27FC236}">
                <a16:creationId xmlns:a16="http://schemas.microsoft.com/office/drawing/2014/main" id="{6080DC76-77D1-4022-ADA6-C35791553ECF}"/>
              </a:ext>
            </a:extLst>
          </p:cNvPr>
          <p:cNvSpPr/>
          <p:nvPr/>
        </p:nvSpPr>
        <p:spPr>
          <a:xfrm>
            <a:off x="4397818" y="2022864"/>
            <a:ext cx="5877652" cy="2323850"/>
          </a:xfrm>
          <a:prstGeom prst="wedgeRoundRectCallout">
            <a:avLst>
              <a:gd name="adj1" fmla="val -59191"/>
              <a:gd name="adj2" fmla="val 357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B83C028-332B-4E54-A40E-A353AC1B2F88}"/>
              </a:ext>
            </a:extLst>
          </p:cNvPr>
          <p:cNvSpPr txBox="1"/>
          <p:nvPr/>
        </p:nvSpPr>
        <p:spPr>
          <a:xfrm>
            <a:off x="437197" y="1346446"/>
            <a:ext cx="3631096" cy="461665"/>
          </a:xfrm>
          <a:prstGeom prst="rect">
            <a:avLst/>
          </a:prstGeom>
          <a:noFill/>
        </p:spPr>
        <p:txBody>
          <a:bodyPr wrap="square" rtlCol="0">
            <a:spAutoFit/>
          </a:bodyPr>
          <a:lstStyle/>
          <a:p>
            <a:r>
              <a:rPr lang="fr-FR" sz="2400" dirty="0">
                <a:solidFill>
                  <a:schemeClr val="bg1"/>
                </a:solidFill>
              </a:rPr>
              <a:t>Niels Bohr Nobel Price</a:t>
            </a:r>
          </a:p>
        </p:txBody>
      </p:sp>
    </p:spTree>
    <p:extLst>
      <p:ext uri="{BB962C8B-B14F-4D97-AF65-F5344CB8AC3E}">
        <p14:creationId xmlns:p14="http://schemas.microsoft.com/office/powerpoint/2010/main" val="304409893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AF01E5D2-6776-4BAD-8D6D-75137B784CD0}"/>
              </a:ext>
            </a:extLst>
          </p:cNvPr>
          <p:cNvGrpSpPr/>
          <p:nvPr/>
        </p:nvGrpSpPr>
        <p:grpSpPr>
          <a:xfrm>
            <a:off x="0" y="91440"/>
            <a:ext cx="9264502" cy="6712500"/>
            <a:chOff x="91439" y="-1515292"/>
            <a:chExt cx="7820253" cy="7246649"/>
          </a:xfrm>
        </p:grpSpPr>
        <p:pic>
          <p:nvPicPr>
            <p:cNvPr id="4" name="Image 3">
              <a:extLst>
                <a:ext uri="{FF2B5EF4-FFF2-40B4-BE49-F238E27FC236}">
                  <a16:creationId xmlns:a16="http://schemas.microsoft.com/office/drawing/2014/main" id="{7A67DB26-9730-44A9-890C-D062C2F18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 y="-1515292"/>
              <a:ext cx="7820253" cy="7246649"/>
            </a:xfrm>
            <a:prstGeom prst="rect">
              <a:avLst/>
            </a:prstGeom>
          </p:spPr>
        </p:pic>
        <p:cxnSp>
          <p:nvCxnSpPr>
            <p:cNvPr id="7" name="Connecteur droit avec flèche 6">
              <a:extLst>
                <a:ext uri="{FF2B5EF4-FFF2-40B4-BE49-F238E27FC236}">
                  <a16:creationId xmlns:a16="http://schemas.microsoft.com/office/drawing/2014/main" id="{704A7798-6D68-4EE3-A383-687600A7BAB2}"/>
                </a:ext>
              </a:extLst>
            </p:cNvPr>
            <p:cNvCxnSpPr>
              <a:cxnSpLocks/>
            </p:cNvCxnSpPr>
            <p:nvPr/>
          </p:nvCxnSpPr>
          <p:spPr>
            <a:xfrm>
              <a:off x="4637314" y="1815736"/>
              <a:ext cx="0" cy="10972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re 1">
            <a:extLst>
              <a:ext uri="{FF2B5EF4-FFF2-40B4-BE49-F238E27FC236}">
                <a16:creationId xmlns:a16="http://schemas.microsoft.com/office/drawing/2014/main" id="{2F48E5CC-0D1A-435C-BE9D-EA348AA86B09}"/>
              </a:ext>
            </a:extLst>
          </p:cNvPr>
          <p:cNvSpPr>
            <a:spLocks noGrp="1"/>
          </p:cNvSpPr>
          <p:nvPr>
            <p:ph type="title"/>
          </p:nvPr>
        </p:nvSpPr>
        <p:spPr>
          <a:xfrm>
            <a:off x="-1" y="54060"/>
            <a:ext cx="10476615" cy="660400"/>
          </a:xfrm>
          <a:solidFill>
            <a:schemeClr val="bg1"/>
          </a:solidFill>
        </p:spPr>
        <p:txBody>
          <a:bodyPr>
            <a:normAutofit/>
          </a:bodyPr>
          <a:lstStyle/>
          <a:p>
            <a:pPr algn="ctr"/>
            <a:r>
              <a:rPr lang="fr-FR" b="1" i="1" dirty="0">
                <a:solidFill>
                  <a:schemeClr val="tx1"/>
                </a:solidFill>
                <a:latin typeface="Algerian" panose="04020705040A02060702" pitchFamily="82" charset="0"/>
              </a:rPr>
              <a:t>In U.K the </a:t>
            </a:r>
            <a:r>
              <a:rPr lang="fr-FR" b="1" i="1" dirty="0" err="1">
                <a:solidFill>
                  <a:schemeClr val="tx1"/>
                </a:solidFill>
                <a:latin typeface="Algerian" panose="04020705040A02060702" pitchFamily="82" charset="0"/>
              </a:rPr>
              <a:t>temporality</a:t>
            </a:r>
            <a:r>
              <a:rPr lang="fr-FR" b="1" i="1" dirty="0">
                <a:solidFill>
                  <a:schemeClr val="tx1"/>
                </a:solidFill>
                <a:latin typeface="Algerian" panose="04020705040A02060702" pitchFamily="82" charset="0"/>
              </a:rPr>
              <a:t> </a:t>
            </a:r>
            <a:r>
              <a:rPr lang="fr-FR" b="1" i="1" dirty="0" err="1">
                <a:solidFill>
                  <a:schemeClr val="tx1"/>
                </a:solidFill>
                <a:latin typeface="Algerian" panose="04020705040A02060702" pitchFamily="82" charset="0"/>
              </a:rPr>
              <a:t>criteria</a:t>
            </a:r>
            <a:r>
              <a:rPr lang="fr-FR" b="1" i="1" dirty="0">
                <a:solidFill>
                  <a:schemeClr val="tx1"/>
                </a:solidFill>
                <a:latin typeface="Algerian" panose="04020705040A02060702" pitchFamily="82" charset="0"/>
              </a:rPr>
              <a:t> is </a:t>
            </a:r>
            <a:r>
              <a:rPr lang="fr-FR" b="1" i="1" dirty="0" err="1">
                <a:solidFill>
                  <a:schemeClr val="tx1"/>
                </a:solidFill>
                <a:latin typeface="Algerian" panose="04020705040A02060702" pitchFamily="82" charset="0"/>
              </a:rPr>
              <a:t>present</a:t>
            </a:r>
            <a:endParaRPr lang="fr-FR" b="1" i="1" dirty="0">
              <a:solidFill>
                <a:schemeClr val="tx1"/>
              </a:solidFill>
              <a:latin typeface="Algerian" panose="04020705040A02060702" pitchFamily="82" charset="0"/>
            </a:endParaRPr>
          </a:p>
        </p:txBody>
      </p:sp>
      <p:sp>
        <p:nvSpPr>
          <p:cNvPr id="3" name="Espace réservé du contenu 2">
            <a:extLst>
              <a:ext uri="{FF2B5EF4-FFF2-40B4-BE49-F238E27FC236}">
                <a16:creationId xmlns:a16="http://schemas.microsoft.com/office/drawing/2014/main" id="{5B41BF35-161C-4920-9DF5-559E061334A4}"/>
              </a:ext>
            </a:extLst>
          </p:cNvPr>
          <p:cNvSpPr>
            <a:spLocks noGrp="1"/>
          </p:cNvSpPr>
          <p:nvPr>
            <p:ph idx="1"/>
          </p:nvPr>
        </p:nvSpPr>
        <p:spPr>
          <a:xfrm>
            <a:off x="571727" y="2029972"/>
            <a:ext cx="7319341" cy="902076"/>
          </a:xfrm>
        </p:spPr>
        <p:txBody>
          <a:bodyPr>
            <a:normAutofit/>
          </a:bodyPr>
          <a:lstStyle/>
          <a:p>
            <a:pPr marL="0" indent="0">
              <a:buNone/>
            </a:pPr>
            <a:r>
              <a:rPr lang="en-US" sz="2400" dirty="0">
                <a:solidFill>
                  <a:srgbClr val="FF0000"/>
                </a:solidFill>
              </a:rPr>
              <a:t>In U.K  the increase appeared in the vaccinated groups  after the vaccination campaign</a:t>
            </a:r>
            <a:endParaRPr lang="fr-FR" sz="2400" dirty="0">
              <a:solidFill>
                <a:srgbClr val="FF0000"/>
              </a:solidFill>
            </a:endParaRPr>
          </a:p>
        </p:txBody>
      </p:sp>
      <p:sp>
        <p:nvSpPr>
          <p:cNvPr id="10" name="Rectangle 9">
            <a:extLst>
              <a:ext uri="{FF2B5EF4-FFF2-40B4-BE49-F238E27FC236}">
                <a16:creationId xmlns:a16="http://schemas.microsoft.com/office/drawing/2014/main" id="{F061E8CD-7B8D-4F25-805C-49D24A6F4827}"/>
              </a:ext>
            </a:extLst>
          </p:cNvPr>
          <p:cNvSpPr/>
          <p:nvPr/>
        </p:nvSpPr>
        <p:spPr>
          <a:xfrm>
            <a:off x="3596640" y="751840"/>
            <a:ext cx="6096000" cy="830997"/>
          </a:xfrm>
          <a:prstGeom prst="rect">
            <a:avLst/>
          </a:prstGeom>
          <a:solidFill>
            <a:schemeClr val="bg1"/>
          </a:solidFill>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Graph of triennial smoothed incidence obtained from Cancer research U K</a:t>
            </a:r>
          </a:p>
        </p:txBody>
      </p:sp>
    </p:spTree>
    <p:extLst>
      <p:ext uri="{BB962C8B-B14F-4D97-AF65-F5344CB8AC3E}">
        <p14:creationId xmlns:p14="http://schemas.microsoft.com/office/powerpoint/2010/main" val="2333624633"/>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57ADC4E-28BD-4A1A-88E0-306F114CDF2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219303" y="-64746"/>
            <a:ext cx="7972697" cy="6922746"/>
          </a:xfrm>
          <a:prstGeom prst="rect">
            <a:avLst/>
          </a:prstGeom>
        </p:spPr>
      </p:pic>
      <p:sp>
        <p:nvSpPr>
          <p:cNvPr id="2" name="Titre 1">
            <a:extLst>
              <a:ext uri="{FF2B5EF4-FFF2-40B4-BE49-F238E27FC236}">
                <a16:creationId xmlns:a16="http://schemas.microsoft.com/office/drawing/2014/main" id="{2F48E5CC-0D1A-435C-BE9D-EA348AA86B09}"/>
              </a:ext>
            </a:extLst>
          </p:cNvPr>
          <p:cNvSpPr>
            <a:spLocks noGrp="1"/>
          </p:cNvSpPr>
          <p:nvPr>
            <p:ph type="title"/>
          </p:nvPr>
        </p:nvSpPr>
        <p:spPr>
          <a:xfrm>
            <a:off x="266091" y="375895"/>
            <a:ext cx="4182959" cy="1923168"/>
          </a:xfrm>
          <a:solidFill>
            <a:schemeClr val="bg1"/>
          </a:solidFill>
        </p:spPr>
        <p:txBody>
          <a:bodyPr>
            <a:normAutofit fontScale="90000"/>
          </a:bodyPr>
          <a:lstStyle/>
          <a:p>
            <a:r>
              <a:rPr lang="fr-FR" b="1" i="1" dirty="0">
                <a:solidFill>
                  <a:schemeClr val="tx1"/>
                </a:solidFill>
                <a:latin typeface="Algerian" panose="04020705040A02060702" pitchFamily="82" charset="0"/>
              </a:rPr>
              <a:t>In Sweden </a:t>
            </a:r>
            <a:br>
              <a:rPr lang="fr-FR" b="1" i="1" dirty="0">
                <a:solidFill>
                  <a:schemeClr val="tx1"/>
                </a:solidFill>
                <a:latin typeface="Algerian" panose="04020705040A02060702" pitchFamily="82" charset="0"/>
              </a:rPr>
            </a:br>
            <a:r>
              <a:rPr lang="fr-FR" b="1" i="1" dirty="0">
                <a:solidFill>
                  <a:schemeClr val="tx1"/>
                </a:solidFill>
                <a:latin typeface="Algerian" panose="04020705040A02060702" pitchFamily="82" charset="0"/>
              </a:rPr>
              <a:t>the </a:t>
            </a:r>
            <a:r>
              <a:rPr lang="fr-FR" b="1" i="1" dirty="0" err="1">
                <a:solidFill>
                  <a:schemeClr val="tx1"/>
                </a:solidFill>
                <a:latin typeface="Algerian" panose="04020705040A02060702" pitchFamily="82" charset="0"/>
              </a:rPr>
              <a:t>temporality</a:t>
            </a:r>
            <a:r>
              <a:rPr lang="fr-FR" b="1" i="1" dirty="0">
                <a:solidFill>
                  <a:schemeClr val="tx1"/>
                </a:solidFill>
                <a:latin typeface="Algerian" panose="04020705040A02060702" pitchFamily="82" charset="0"/>
              </a:rPr>
              <a:t> </a:t>
            </a:r>
            <a:r>
              <a:rPr lang="fr-FR" b="1" i="1" dirty="0" err="1">
                <a:solidFill>
                  <a:schemeClr val="tx1"/>
                </a:solidFill>
                <a:latin typeface="Algerian" panose="04020705040A02060702" pitchFamily="82" charset="0"/>
              </a:rPr>
              <a:t>criteria</a:t>
            </a:r>
            <a:r>
              <a:rPr lang="fr-FR" b="1" i="1" dirty="0">
                <a:solidFill>
                  <a:schemeClr val="tx1"/>
                </a:solidFill>
                <a:latin typeface="Algerian" panose="04020705040A02060702" pitchFamily="82" charset="0"/>
              </a:rPr>
              <a:t> </a:t>
            </a:r>
            <a:br>
              <a:rPr lang="fr-FR" b="1" i="1" dirty="0">
                <a:solidFill>
                  <a:schemeClr val="tx1"/>
                </a:solidFill>
                <a:latin typeface="Algerian" panose="04020705040A02060702" pitchFamily="82" charset="0"/>
              </a:rPr>
            </a:br>
            <a:r>
              <a:rPr lang="fr-FR" b="1" i="1" dirty="0">
                <a:solidFill>
                  <a:schemeClr val="tx1"/>
                </a:solidFill>
                <a:latin typeface="Algerian" panose="04020705040A02060702" pitchFamily="82" charset="0"/>
              </a:rPr>
              <a:t>is </a:t>
            </a:r>
            <a:r>
              <a:rPr lang="fr-FR" b="1" i="1" dirty="0" err="1">
                <a:solidFill>
                  <a:schemeClr val="tx1"/>
                </a:solidFill>
                <a:latin typeface="Algerian" panose="04020705040A02060702" pitchFamily="82" charset="0"/>
              </a:rPr>
              <a:t>present</a:t>
            </a:r>
            <a:endParaRPr lang="fr-FR" b="1" i="1" dirty="0">
              <a:solidFill>
                <a:schemeClr val="tx1"/>
              </a:solidFill>
              <a:latin typeface="Algerian" panose="04020705040A02060702" pitchFamily="82" charset="0"/>
            </a:endParaRPr>
          </a:p>
        </p:txBody>
      </p:sp>
      <p:sp>
        <p:nvSpPr>
          <p:cNvPr id="3" name="Espace réservé du contenu 2">
            <a:extLst>
              <a:ext uri="{FF2B5EF4-FFF2-40B4-BE49-F238E27FC236}">
                <a16:creationId xmlns:a16="http://schemas.microsoft.com/office/drawing/2014/main" id="{5B41BF35-161C-4920-9DF5-559E061334A4}"/>
              </a:ext>
            </a:extLst>
          </p:cNvPr>
          <p:cNvSpPr>
            <a:spLocks noGrp="1"/>
          </p:cNvSpPr>
          <p:nvPr>
            <p:ph idx="1"/>
          </p:nvPr>
        </p:nvSpPr>
        <p:spPr>
          <a:xfrm>
            <a:off x="218984" y="2739704"/>
            <a:ext cx="4230068" cy="2331123"/>
          </a:xfrm>
        </p:spPr>
        <p:txBody>
          <a:bodyPr>
            <a:normAutofit lnSpcReduction="10000"/>
          </a:bodyPr>
          <a:lstStyle/>
          <a:p>
            <a:pPr marL="0" indent="0">
              <a:buNone/>
            </a:pPr>
            <a:r>
              <a:rPr lang="en-US" sz="2800" dirty="0">
                <a:solidFill>
                  <a:srgbClr val="FF0000"/>
                </a:solidFill>
              </a:rPr>
              <a:t> </a:t>
            </a:r>
          </a:p>
          <a:p>
            <a:pPr marL="0" indent="0">
              <a:buNone/>
            </a:pPr>
            <a:r>
              <a:rPr lang="en-US" sz="2800" dirty="0">
                <a:solidFill>
                  <a:srgbClr val="FF0000"/>
                </a:solidFill>
              </a:rPr>
              <a:t> In the 20-24 age group the increase appeared after vaccine start  (2009)</a:t>
            </a:r>
            <a:endParaRPr lang="en-US" sz="2800" dirty="0"/>
          </a:p>
        </p:txBody>
      </p:sp>
      <p:sp>
        <p:nvSpPr>
          <p:cNvPr id="10" name="Rectangle 9">
            <a:extLst>
              <a:ext uri="{FF2B5EF4-FFF2-40B4-BE49-F238E27FC236}">
                <a16:creationId xmlns:a16="http://schemas.microsoft.com/office/drawing/2014/main" id="{20632836-A82B-4661-A769-6D77395D2786}"/>
              </a:ext>
            </a:extLst>
          </p:cNvPr>
          <p:cNvSpPr/>
          <p:nvPr/>
        </p:nvSpPr>
        <p:spPr>
          <a:xfrm>
            <a:off x="6622883" y="140566"/>
            <a:ext cx="5569118"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Graph of triennial smoothed incidence for 20-24 (from </a:t>
            </a:r>
            <a:r>
              <a:rPr kumimoji="0" lang="en-US" sz="2400" b="0" i="0" u="none" strike="noStrike" kern="1200" cap="none" spc="0" normalizeH="0" baseline="0" noProof="0" dirty="0" err="1">
                <a:ln>
                  <a:noFill/>
                </a:ln>
                <a:solidFill>
                  <a:prstClr val="black"/>
                </a:solidFill>
                <a:effectLst/>
                <a:uLnTx/>
                <a:uFillTx/>
                <a:latin typeface="Trebuchet MS" panose="020B0603020202020204"/>
                <a:ea typeface="+mn-ea"/>
                <a:cs typeface="+mn-cs"/>
              </a:rPr>
              <a:t>Nordcan</a:t>
            </a: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cxnSp>
        <p:nvCxnSpPr>
          <p:cNvPr id="6" name="Connecteur droit avec flèche 5">
            <a:extLst>
              <a:ext uri="{FF2B5EF4-FFF2-40B4-BE49-F238E27FC236}">
                <a16:creationId xmlns:a16="http://schemas.microsoft.com/office/drawing/2014/main" id="{A2FB2101-5D3D-46F6-BC1B-9CA71CDD9C49}"/>
              </a:ext>
            </a:extLst>
          </p:cNvPr>
          <p:cNvCxnSpPr>
            <a:cxnSpLocks/>
          </p:cNvCxnSpPr>
          <p:nvPr/>
        </p:nvCxnSpPr>
        <p:spPr>
          <a:xfrm>
            <a:off x="8908868" y="2299063"/>
            <a:ext cx="0" cy="13324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898552"/>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21531-7E91-4383-96C7-75B16A6524EB}"/>
              </a:ext>
            </a:extLst>
          </p:cNvPr>
          <p:cNvSpPr>
            <a:spLocks noGrp="1"/>
          </p:cNvSpPr>
          <p:nvPr>
            <p:ph type="title"/>
          </p:nvPr>
        </p:nvSpPr>
        <p:spPr>
          <a:xfrm>
            <a:off x="652481" y="1382486"/>
            <a:ext cx="3547581" cy="4093028"/>
          </a:xfrm>
        </p:spPr>
        <p:txBody>
          <a:bodyPr anchor="ctr">
            <a:normAutofit/>
          </a:bodyPr>
          <a:lstStyle/>
          <a:p>
            <a:pPr>
              <a:lnSpc>
                <a:spcPct val="90000"/>
              </a:lnSpc>
            </a:pPr>
            <a:r>
              <a:rPr lang="fr-FR" sz="3700" b="1" i="1">
                <a:solidFill>
                  <a:schemeClr val="accent1">
                    <a:lumMod val="75000"/>
                  </a:schemeClr>
                </a:solidFill>
                <a:latin typeface="Algerian" panose="04020705040A02060702" pitchFamily="82" charset="0"/>
              </a:rPr>
              <a:t>Some hypotheses to explain this paradoxical oncologic result</a:t>
            </a:r>
          </a:p>
        </p:txBody>
      </p:sp>
      <p:graphicFrame>
        <p:nvGraphicFramePr>
          <p:cNvPr id="5" name="Espace réservé du contenu 2">
            <a:extLst>
              <a:ext uri="{FF2B5EF4-FFF2-40B4-BE49-F238E27FC236}">
                <a16:creationId xmlns:a16="http://schemas.microsoft.com/office/drawing/2014/main" id="{1A0A2D13-4293-45D1-9CE3-52345D296AFE}"/>
              </a:ext>
            </a:extLst>
          </p:cNvPr>
          <p:cNvGraphicFramePr>
            <a:graphicFrameLocks noGrp="1"/>
          </p:cNvGraphicFramePr>
          <p:nvPr>
            <p:ph idx="1"/>
            <p:extLst>
              <p:ext uri="{D42A27DB-BD31-4B8C-83A1-F6EECF244321}">
                <p14:modId xmlns:p14="http://schemas.microsoft.com/office/powerpoint/2010/main" val="1309217645"/>
              </p:ext>
            </p:extLst>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51595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A9287-8E04-4A44-8BB0-D58F1551364B}"/>
              </a:ext>
            </a:extLst>
          </p:cNvPr>
          <p:cNvSpPr>
            <a:spLocks noGrp="1"/>
          </p:cNvSpPr>
          <p:nvPr>
            <p:ph type="title"/>
          </p:nvPr>
        </p:nvSpPr>
        <p:spPr>
          <a:xfrm>
            <a:off x="-60111" y="99507"/>
            <a:ext cx="6531429" cy="1320800"/>
          </a:xfrm>
        </p:spPr>
        <p:txBody>
          <a:bodyPr>
            <a:normAutofit fontScale="90000"/>
          </a:bodyPr>
          <a:lstStyle/>
          <a:p>
            <a:pPr algn="ctr"/>
            <a:r>
              <a:rPr lang="fr-FR" b="1" dirty="0">
                <a:solidFill>
                  <a:schemeClr val="tx1"/>
                </a:solidFill>
                <a:latin typeface="Algerian" panose="04020705040A02060702" pitchFamily="82" charset="0"/>
              </a:rPr>
              <a:t>Second lie </a:t>
            </a:r>
            <a:r>
              <a:rPr lang="fr-FR" b="1" i="1" dirty="0">
                <a:solidFill>
                  <a:schemeClr val="tx1"/>
                </a:solidFill>
                <a:latin typeface="Algerian" panose="04020705040A02060702" pitchFamily="82" charset="0"/>
              </a:rPr>
              <a:t>: « virus are the unique cause of cervix cancer »</a:t>
            </a:r>
          </a:p>
        </p:txBody>
      </p:sp>
      <p:sp>
        <p:nvSpPr>
          <p:cNvPr id="3" name="Espace réservé du contenu 2">
            <a:extLst>
              <a:ext uri="{FF2B5EF4-FFF2-40B4-BE49-F238E27FC236}">
                <a16:creationId xmlns:a16="http://schemas.microsoft.com/office/drawing/2014/main" id="{CAAB7332-B035-4B5D-99F9-2CEEC69AC168}"/>
              </a:ext>
            </a:extLst>
          </p:cNvPr>
          <p:cNvSpPr>
            <a:spLocks noGrp="1"/>
          </p:cNvSpPr>
          <p:nvPr>
            <p:ph idx="1"/>
          </p:nvPr>
        </p:nvSpPr>
        <p:spPr>
          <a:xfrm>
            <a:off x="338667" y="1851328"/>
            <a:ext cx="6703659" cy="4907165"/>
          </a:xfrm>
        </p:spPr>
        <p:txBody>
          <a:bodyPr>
            <a:normAutofit/>
          </a:bodyPr>
          <a:lstStyle/>
          <a:p>
            <a:endParaRPr lang="fr-FR" sz="2000" dirty="0"/>
          </a:p>
          <a:p>
            <a:endParaRPr lang="fr-FR" dirty="0"/>
          </a:p>
          <a:p>
            <a:endParaRPr lang="fr-FR" dirty="0"/>
          </a:p>
        </p:txBody>
      </p:sp>
      <p:pic>
        <p:nvPicPr>
          <p:cNvPr id="13" name="Image 12">
            <a:extLst>
              <a:ext uri="{FF2B5EF4-FFF2-40B4-BE49-F238E27FC236}">
                <a16:creationId xmlns:a16="http://schemas.microsoft.com/office/drawing/2014/main" id="{879DD618-DF17-454C-B0C8-ADE416AA657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576" y="1542004"/>
            <a:ext cx="5746377" cy="5216490"/>
          </a:xfrm>
          <a:prstGeom prst="rect">
            <a:avLst/>
          </a:prstGeom>
        </p:spPr>
      </p:pic>
      <p:sp>
        <p:nvSpPr>
          <p:cNvPr id="14" name="ZoneTexte 13">
            <a:extLst>
              <a:ext uri="{FF2B5EF4-FFF2-40B4-BE49-F238E27FC236}">
                <a16:creationId xmlns:a16="http://schemas.microsoft.com/office/drawing/2014/main" id="{CD819C6A-928A-4880-8F22-50A705E92DCE}"/>
              </a:ext>
            </a:extLst>
          </p:cNvPr>
          <p:cNvSpPr txBox="1"/>
          <p:nvPr/>
        </p:nvSpPr>
        <p:spPr>
          <a:xfrm>
            <a:off x="5131981" y="1906913"/>
            <a:ext cx="5897526"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err="1">
                <a:ln>
                  <a:noFill/>
                </a:ln>
                <a:solidFill>
                  <a:schemeClr val="accent2"/>
                </a:solidFill>
                <a:effectLst/>
                <a:uLnTx/>
                <a:uFillTx/>
                <a:latin typeface="Trebuchet MS" panose="020B0603020202020204"/>
                <a:ea typeface="+mn-ea"/>
                <a:cs typeface="+mn-cs"/>
              </a:rPr>
              <a:t>According</a:t>
            </a:r>
            <a:r>
              <a:rPr kumimoji="0" lang="fr-FR" sz="2800" b="0" i="0" u="none" strike="noStrike" kern="1200" cap="none" spc="0" normalizeH="0" baseline="0" noProof="0" dirty="0">
                <a:ln>
                  <a:noFill/>
                </a:ln>
                <a:solidFill>
                  <a:schemeClr val="accent2"/>
                </a:solidFill>
                <a:effectLst/>
                <a:uLnTx/>
                <a:uFillTx/>
                <a:latin typeface="Trebuchet MS" panose="020B0603020202020204"/>
                <a:ea typeface="+mn-ea"/>
                <a:cs typeface="+mn-cs"/>
              </a:rPr>
              <a:t> to </a:t>
            </a:r>
            <a:r>
              <a:rPr kumimoji="0" lang="fr-FR" sz="2800" b="0" i="0" u="none" strike="noStrike" kern="1200" cap="none" spc="0" normalizeH="0" baseline="0" noProof="0" dirty="0" err="1">
                <a:ln>
                  <a:noFill/>
                </a:ln>
                <a:solidFill>
                  <a:schemeClr val="accent2"/>
                </a:solidFill>
                <a:effectLst/>
                <a:uLnTx/>
                <a:uFillTx/>
                <a:latin typeface="Trebuchet MS" panose="020B0603020202020204"/>
                <a:ea typeface="+mn-ea"/>
                <a:cs typeface="+mn-cs"/>
              </a:rPr>
              <a:t>these</a:t>
            </a:r>
            <a:r>
              <a:rPr kumimoji="0" lang="fr-FR" sz="2800" b="0" i="0" u="none" strike="noStrike" kern="1200" cap="none" spc="0" normalizeH="0" baseline="0" noProof="0" dirty="0">
                <a:ln>
                  <a:noFill/>
                </a:ln>
                <a:solidFill>
                  <a:schemeClr val="accent2"/>
                </a:solidFill>
                <a:effectLst/>
                <a:uLnTx/>
                <a:uFillTx/>
                <a:latin typeface="Trebuchet MS" panose="020B0603020202020204"/>
                <a:ea typeface="+mn-ea"/>
                <a:cs typeface="+mn-cs"/>
              </a:rPr>
              <a:t> </a:t>
            </a:r>
            <a:r>
              <a:rPr kumimoji="0" lang="fr-FR" sz="2800" b="0" i="0" u="none" strike="noStrike" kern="1200" cap="none" spc="0" normalizeH="0" baseline="0" noProof="0" dirty="0" err="1">
                <a:ln>
                  <a:noFill/>
                </a:ln>
                <a:solidFill>
                  <a:schemeClr val="accent2"/>
                </a:solidFill>
                <a:effectLst/>
                <a:uLnTx/>
                <a:uFillTx/>
                <a:latin typeface="Trebuchet MS" panose="020B0603020202020204"/>
                <a:ea typeface="+mn-ea"/>
                <a:cs typeface="+mn-cs"/>
              </a:rPr>
              <a:t>misleading</a:t>
            </a:r>
            <a:r>
              <a:rPr kumimoji="0" lang="fr-FR" sz="2800" b="0" i="0" u="none" strike="noStrike" kern="1200" cap="none" spc="0" normalizeH="0" baseline="0" noProof="0" dirty="0">
                <a:ln>
                  <a:noFill/>
                </a:ln>
                <a:solidFill>
                  <a:schemeClr val="accent2"/>
                </a:solidFill>
                <a:effectLst/>
                <a:uLnTx/>
                <a:uFillTx/>
                <a:latin typeface="Trebuchet MS" panose="020B0603020202020204"/>
                <a:ea typeface="+mn-ea"/>
                <a:cs typeface="+mn-cs"/>
              </a:rPr>
              <a:t>  affirmations 99% of cervix cancers </a:t>
            </a:r>
            <a:r>
              <a:rPr lang="fr-FR" sz="2800" dirty="0" err="1">
                <a:solidFill>
                  <a:schemeClr val="accent2"/>
                </a:solidFill>
                <a:latin typeface="Trebuchet MS" panose="020B0603020202020204"/>
              </a:rPr>
              <a:t>would</a:t>
            </a:r>
            <a:r>
              <a:rPr lang="fr-FR" sz="2800" dirty="0">
                <a:solidFill>
                  <a:schemeClr val="accent2"/>
                </a:solidFill>
                <a:latin typeface="Trebuchet MS" panose="020B0603020202020204"/>
              </a:rPr>
              <a:t> </a:t>
            </a:r>
            <a:r>
              <a:rPr lang="fr-FR" sz="2800" dirty="0" err="1">
                <a:solidFill>
                  <a:schemeClr val="accent2"/>
                </a:solidFill>
                <a:latin typeface="Trebuchet MS" panose="020B0603020202020204"/>
              </a:rPr>
              <a:t>be</a:t>
            </a:r>
            <a:r>
              <a:rPr lang="fr-FR" sz="2800" dirty="0">
                <a:solidFill>
                  <a:schemeClr val="accent2"/>
                </a:solidFill>
                <a:latin typeface="Trebuchet MS" panose="020B0603020202020204"/>
              </a:rPr>
              <a:t> </a:t>
            </a:r>
            <a:r>
              <a:rPr kumimoji="0" lang="fr-FR" sz="2800" b="0" i="0" u="none" strike="noStrike" kern="1200" cap="none" spc="0" normalizeH="0" baseline="0" noProof="0" dirty="0">
                <a:ln>
                  <a:noFill/>
                </a:ln>
                <a:solidFill>
                  <a:schemeClr val="accent2"/>
                </a:solidFill>
                <a:effectLst/>
                <a:uLnTx/>
                <a:uFillTx/>
                <a:latin typeface="Trebuchet MS" panose="020B0603020202020204"/>
                <a:ea typeface="+mn-ea"/>
                <a:cs typeface="+mn-cs"/>
              </a:rPr>
              <a:t> </a:t>
            </a:r>
            <a:r>
              <a:rPr lang="fr-FR" sz="2800" dirty="0" err="1">
                <a:solidFill>
                  <a:schemeClr val="accent2"/>
                </a:solidFill>
                <a:latin typeface="Trebuchet MS" panose="020B0603020202020204"/>
              </a:rPr>
              <a:t>caused</a:t>
            </a:r>
            <a:r>
              <a:rPr kumimoji="0" lang="fr-FR" sz="2800" b="0" i="0" u="none" strike="noStrike" kern="1200" cap="none" spc="0" normalizeH="0" baseline="0" noProof="0" dirty="0">
                <a:ln>
                  <a:noFill/>
                </a:ln>
                <a:solidFill>
                  <a:schemeClr val="accent2"/>
                </a:solidFill>
                <a:effectLst/>
                <a:uLnTx/>
                <a:uFillTx/>
                <a:latin typeface="Trebuchet MS" panose="020B0603020202020204"/>
                <a:ea typeface="+mn-ea"/>
                <a:cs typeface="+mn-cs"/>
              </a:rPr>
              <a:t> </a:t>
            </a:r>
            <a:r>
              <a:rPr lang="fr-FR" sz="2800" dirty="0">
                <a:solidFill>
                  <a:schemeClr val="accent2"/>
                </a:solidFill>
                <a:latin typeface="Trebuchet MS" panose="020B0603020202020204"/>
              </a:rPr>
              <a:t>by </a:t>
            </a:r>
            <a:r>
              <a:rPr kumimoji="0" lang="fr-FR" sz="2800" b="0" i="0" u="none" strike="noStrike" kern="1200" cap="none" spc="0" normalizeH="0" baseline="0" noProof="0" dirty="0">
                <a:ln>
                  <a:noFill/>
                </a:ln>
                <a:solidFill>
                  <a:schemeClr val="accent2"/>
                </a:solidFill>
                <a:effectLst/>
                <a:uLnTx/>
                <a:uFillTx/>
                <a:latin typeface="Trebuchet MS" panose="020B0603020202020204"/>
                <a:ea typeface="+mn-ea"/>
                <a:cs typeface="+mn-cs"/>
              </a:rPr>
              <a:t>HPV virus</a:t>
            </a:r>
          </a:p>
        </p:txBody>
      </p:sp>
      <p:sp>
        <p:nvSpPr>
          <p:cNvPr id="16" name="Bulle narrative : rectangle 15">
            <a:extLst>
              <a:ext uri="{FF2B5EF4-FFF2-40B4-BE49-F238E27FC236}">
                <a16:creationId xmlns:a16="http://schemas.microsoft.com/office/drawing/2014/main" id="{A226CABF-517B-40C7-88C6-7C41D920D0FD}"/>
              </a:ext>
            </a:extLst>
          </p:cNvPr>
          <p:cNvSpPr/>
          <p:nvPr/>
        </p:nvSpPr>
        <p:spPr>
          <a:xfrm>
            <a:off x="658320" y="2106967"/>
            <a:ext cx="2722343" cy="736413"/>
          </a:xfrm>
          <a:prstGeom prst="wedgeRectCallout">
            <a:avLst>
              <a:gd name="adj1" fmla="val 113799"/>
              <a:gd name="adj2" fmla="val 2721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Image 3">
            <a:extLst>
              <a:ext uri="{FF2B5EF4-FFF2-40B4-BE49-F238E27FC236}">
                <a16:creationId xmlns:a16="http://schemas.microsoft.com/office/drawing/2014/main" id="{8054403B-8806-4708-A9A1-D558347E62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31429" y="99507"/>
            <a:ext cx="3323604" cy="1790174"/>
          </a:xfrm>
          <a:prstGeom prst="rect">
            <a:avLst/>
          </a:prstGeom>
        </p:spPr>
      </p:pic>
      <p:sp>
        <p:nvSpPr>
          <p:cNvPr id="5" name="ZoneTexte 4">
            <a:extLst>
              <a:ext uri="{FF2B5EF4-FFF2-40B4-BE49-F238E27FC236}">
                <a16:creationId xmlns:a16="http://schemas.microsoft.com/office/drawing/2014/main" id="{FFAD9463-DAC9-487B-92BC-2B874FB7CAD0}"/>
              </a:ext>
            </a:extLst>
          </p:cNvPr>
          <p:cNvSpPr txBox="1"/>
          <p:nvPr/>
        </p:nvSpPr>
        <p:spPr>
          <a:xfrm>
            <a:off x="5066498" y="3324379"/>
            <a:ext cx="6598634" cy="3108543"/>
          </a:xfrm>
          <a:prstGeom prst="rect">
            <a:avLst/>
          </a:prstGeom>
          <a:solidFill>
            <a:schemeClr val="bg1"/>
          </a:solidFill>
        </p:spPr>
        <p:txBody>
          <a:bodyPr wrap="square" rtlCol="0">
            <a:spAutoFit/>
          </a:bodyPr>
          <a:lstStyle/>
          <a:p>
            <a:r>
              <a:rPr lang="en-US" sz="2800" b="1" dirty="0">
                <a:solidFill>
                  <a:srgbClr val="FF0000"/>
                </a:solidFill>
              </a:rPr>
              <a:t>The discrepancy currently observed between a sharp decrease in HPV infections as a result of HPV vaccines and the sharp increase in the incidence of invasive cancers among the most vaccinated age groups, militates against a direct causal link </a:t>
            </a:r>
            <a:endParaRPr lang="fr-FR" sz="2800" b="1" dirty="0">
              <a:solidFill>
                <a:srgbClr val="FF0000"/>
              </a:solidFill>
            </a:endParaRPr>
          </a:p>
        </p:txBody>
      </p:sp>
    </p:spTree>
    <p:extLst>
      <p:ext uri="{BB962C8B-B14F-4D97-AF65-F5344CB8AC3E}">
        <p14:creationId xmlns:p14="http://schemas.microsoft.com/office/powerpoint/2010/main" val="132288073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21531-7E91-4383-96C7-75B16A6524EB}"/>
              </a:ext>
            </a:extLst>
          </p:cNvPr>
          <p:cNvSpPr>
            <a:spLocks noGrp="1"/>
          </p:cNvSpPr>
          <p:nvPr>
            <p:ph type="title"/>
          </p:nvPr>
        </p:nvSpPr>
        <p:spPr>
          <a:xfrm>
            <a:off x="0" y="1382486"/>
            <a:ext cx="3693460" cy="4093028"/>
          </a:xfrm>
        </p:spPr>
        <p:txBody>
          <a:bodyPr anchor="ctr">
            <a:normAutofit/>
          </a:bodyPr>
          <a:lstStyle/>
          <a:p>
            <a:pPr>
              <a:lnSpc>
                <a:spcPct val="90000"/>
              </a:lnSpc>
            </a:pPr>
            <a:r>
              <a:rPr lang="fr-FR" sz="3700" b="1" i="1" dirty="0" err="1">
                <a:solidFill>
                  <a:schemeClr val="accent1">
                    <a:lumMod val="75000"/>
                  </a:schemeClr>
                </a:solidFill>
                <a:latin typeface="Algerian" panose="04020705040A02060702" pitchFamily="82" charset="0"/>
              </a:rPr>
              <a:t>Some</a:t>
            </a:r>
            <a:r>
              <a:rPr lang="fr-FR" sz="3700" b="1" i="1" dirty="0">
                <a:solidFill>
                  <a:schemeClr val="accent1">
                    <a:lumMod val="75000"/>
                  </a:schemeClr>
                </a:solidFill>
                <a:latin typeface="Algerian" panose="04020705040A02060702" pitchFamily="82" charset="0"/>
              </a:rPr>
              <a:t> </a:t>
            </a:r>
            <a:r>
              <a:rPr lang="fr-FR" sz="3700" b="1" i="1" dirty="0" err="1">
                <a:solidFill>
                  <a:schemeClr val="accent1">
                    <a:lumMod val="75000"/>
                  </a:schemeClr>
                </a:solidFill>
                <a:latin typeface="Algerian" panose="04020705040A02060702" pitchFamily="82" charset="0"/>
              </a:rPr>
              <a:t>hypotheses</a:t>
            </a:r>
            <a:r>
              <a:rPr lang="fr-FR" sz="3700" b="1" i="1" dirty="0">
                <a:solidFill>
                  <a:schemeClr val="accent1">
                    <a:lumMod val="75000"/>
                  </a:schemeClr>
                </a:solidFill>
                <a:latin typeface="Algerian" panose="04020705040A02060702" pitchFamily="82" charset="0"/>
              </a:rPr>
              <a:t> to </a:t>
            </a:r>
            <a:r>
              <a:rPr lang="fr-FR" sz="3700" b="1" i="1" dirty="0" err="1">
                <a:solidFill>
                  <a:schemeClr val="accent1">
                    <a:lumMod val="75000"/>
                  </a:schemeClr>
                </a:solidFill>
                <a:latin typeface="Algerian" panose="04020705040A02060702" pitchFamily="82" charset="0"/>
              </a:rPr>
              <a:t>explain</a:t>
            </a:r>
            <a:r>
              <a:rPr lang="fr-FR" sz="3700" b="1" i="1" dirty="0">
                <a:solidFill>
                  <a:schemeClr val="accent1">
                    <a:lumMod val="75000"/>
                  </a:schemeClr>
                </a:solidFill>
                <a:latin typeface="Algerian" panose="04020705040A02060702" pitchFamily="82" charset="0"/>
              </a:rPr>
              <a:t> </a:t>
            </a:r>
            <a:r>
              <a:rPr lang="fr-FR" sz="3700" b="1" i="1" dirty="0" err="1">
                <a:solidFill>
                  <a:schemeClr val="accent1">
                    <a:lumMod val="75000"/>
                  </a:schemeClr>
                </a:solidFill>
                <a:latin typeface="Algerian" panose="04020705040A02060702" pitchFamily="82" charset="0"/>
              </a:rPr>
              <a:t>this</a:t>
            </a:r>
            <a:r>
              <a:rPr lang="fr-FR" sz="3700" b="1" i="1" dirty="0">
                <a:solidFill>
                  <a:schemeClr val="accent1">
                    <a:lumMod val="75000"/>
                  </a:schemeClr>
                </a:solidFill>
                <a:latin typeface="Algerian" panose="04020705040A02060702" pitchFamily="82" charset="0"/>
              </a:rPr>
              <a:t> </a:t>
            </a:r>
            <a:r>
              <a:rPr lang="fr-FR" sz="3700" b="1" i="1" dirty="0" err="1">
                <a:solidFill>
                  <a:schemeClr val="accent1">
                    <a:lumMod val="75000"/>
                  </a:schemeClr>
                </a:solidFill>
                <a:latin typeface="Algerian" panose="04020705040A02060702" pitchFamily="82" charset="0"/>
              </a:rPr>
              <a:t>paradoxical</a:t>
            </a:r>
            <a:r>
              <a:rPr lang="fr-FR" sz="3700" b="1" i="1" dirty="0">
                <a:solidFill>
                  <a:schemeClr val="accent1">
                    <a:lumMod val="75000"/>
                  </a:schemeClr>
                </a:solidFill>
                <a:latin typeface="Algerian" panose="04020705040A02060702" pitchFamily="82" charset="0"/>
              </a:rPr>
              <a:t> </a:t>
            </a:r>
            <a:r>
              <a:rPr lang="fr-FR" sz="3700" b="1" i="1" dirty="0" err="1">
                <a:solidFill>
                  <a:schemeClr val="accent1">
                    <a:lumMod val="75000"/>
                  </a:schemeClr>
                </a:solidFill>
                <a:latin typeface="Algerian" panose="04020705040A02060702" pitchFamily="82" charset="0"/>
              </a:rPr>
              <a:t>oncologic</a:t>
            </a:r>
            <a:r>
              <a:rPr lang="fr-FR" sz="3700" b="1" i="1" dirty="0">
                <a:solidFill>
                  <a:schemeClr val="accent1">
                    <a:lumMod val="75000"/>
                  </a:schemeClr>
                </a:solidFill>
                <a:latin typeface="Algerian" panose="04020705040A02060702" pitchFamily="82" charset="0"/>
              </a:rPr>
              <a:t> </a:t>
            </a:r>
            <a:r>
              <a:rPr lang="fr-FR" sz="3700" b="1" i="1" dirty="0" err="1">
                <a:solidFill>
                  <a:schemeClr val="accent1">
                    <a:lumMod val="75000"/>
                  </a:schemeClr>
                </a:solidFill>
                <a:latin typeface="Algerian" panose="04020705040A02060702" pitchFamily="82" charset="0"/>
              </a:rPr>
              <a:t>result</a:t>
            </a:r>
            <a:endParaRPr lang="fr-FR" sz="3700" b="1" i="1" dirty="0">
              <a:solidFill>
                <a:schemeClr val="accent1">
                  <a:lumMod val="75000"/>
                </a:schemeClr>
              </a:solidFill>
              <a:latin typeface="Algerian" panose="04020705040A02060702" pitchFamily="82" charset="0"/>
            </a:endParaRPr>
          </a:p>
        </p:txBody>
      </p:sp>
      <p:graphicFrame>
        <p:nvGraphicFramePr>
          <p:cNvPr id="5" name="Espace réservé du contenu 2">
            <a:extLst>
              <a:ext uri="{FF2B5EF4-FFF2-40B4-BE49-F238E27FC236}">
                <a16:creationId xmlns:a16="http://schemas.microsoft.com/office/drawing/2014/main" id="{854F092C-E4AD-45AD-A510-D0D41116DA28}"/>
              </a:ext>
            </a:extLst>
          </p:cNvPr>
          <p:cNvGraphicFramePr>
            <a:graphicFrameLocks noGrp="1"/>
          </p:cNvGraphicFramePr>
          <p:nvPr>
            <p:ph idx="1"/>
            <p:extLst>
              <p:ext uri="{D42A27DB-BD31-4B8C-83A1-F6EECF244321}">
                <p14:modId xmlns:p14="http://schemas.microsoft.com/office/powerpoint/2010/main" val="2250934794"/>
              </p:ext>
            </p:extLst>
          </p:nvPr>
        </p:nvGraphicFramePr>
        <p:xfrm>
          <a:off x="3925466" y="439271"/>
          <a:ext cx="8266534" cy="6140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756799"/>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21531-7E91-4383-96C7-75B16A6524EB}"/>
              </a:ext>
            </a:extLst>
          </p:cNvPr>
          <p:cNvSpPr>
            <a:spLocks noGrp="1"/>
          </p:cNvSpPr>
          <p:nvPr>
            <p:ph type="title"/>
          </p:nvPr>
        </p:nvSpPr>
        <p:spPr>
          <a:xfrm>
            <a:off x="1286933" y="609600"/>
            <a:ext cx="10197494" cy="1099457"/>
          </a:xfrm>
        </p:spPr>
        <p:txBody>
          <a:bodyPr>
            <a:normAutofit/>
          </a:bodyPr>
          <a:lstStyle/>
          <a:p>
            <a:r>
              <a:rPr lang="fr-FR" b="1" i="1">
                <a:latin typeface="Algerian" panose="04020705040A02060702" pitchFamily="82" charset="0"/>
              </a:rPr>
              <a:t>The « </a:t>
            </a:r>
            <a:r>
              <a:rPr lang="en-GB" b="1" i="1">
                <a:latin typeface="Algerian" panose="04020705040A02060702" pitchFamily="82" charset="0"/>
              </a:rPr>
              <a:t>type replacement”</a:t>
            </a:r>
            <a:endParaRPr lang="fr-FR" b="1" i="1">
              <a:latin typeface="Algerian" panose="04020705040A02060702" pitchFamily="82" charset="0"/>
            </a:endParaRPr>
          </a:p>
        </p:txBody>
      </p:sp>
      <p:graphicFrame>
        <p:nvGraphicFramePr>
          <p:cNvPr id="19" name="Espace réservé du contenu 2">
            <a:extLst>
              <a:ext uri="{FF2B5EF4-FFF2-40B4-BE49-F238E27FC236}">
                <a16:creationId xmlns:a16="http://schemas.microsoft.com/office/drawing/2014/main" id="{151D1003-00A0-420D-BFAD-619D3647B9AD}"/>
              </a:ext>
            </a:extLst>
          </p:cNvPr>
          <p:cNvGraphicFramePr>
            <a:graphicFrameLocks noGrp="1"/>
          </p:cNvGraphicFramePr>
          <p:nvPr>
            <p:ph idx="1"/>
            <p:extLst>
              <p:ext uri="{D42A27DB-BD31-4B8C-83A1-F6EECF244321}">
                <p14:modId xmlns:p14="http://schemas.microsoft.com/office/powerpoint/2010/main" val="1134241333"/>
              </p:ext>
            </p:extLst>
          </p:nvPr>
        </p:nvGraphicFramePr>
        <p:xfrm>
          <a:off x="234881" y="1810891"/>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86506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1977C-F5AD-4BA9-9CBA-1781BE046838}"/>
              </a:ext>
            </a:extLst>
          </p:cNvPr>
          <p:cNvSpPr>
            <a:spLocks noGrp="1"/>
          </p:cNvSpPr>
          <p:nvPr>
            <p:ph type="title"/>
          </p:nvPr>
        </p:nvSpPr>
        <p:spPr>
          <a:xfrm>
            <a:off x="0" y="678426"/>
            <a:ext cx="10197494" cy="1099457"/>
          </a:xfrm>
        </p:spPr>
        <p:txBody>
          <a:bodyPr>
            <a:normAutofit/>
          </a:bodyPr>
          <a:lstStyle/>
          <a:p>
            <a:pPr>
              <a:lnSpc>
                <a:spcPct val="90000"/>
              </a:lnSpc>
            </a:pPr>
            <a:r>
              <a:rPr lang="en-US" sz="3100" b="1" i="1" dirty="0">
                <a:latin typeface="Algerian" panose="04020705040A02060702" pitchFamily="82" charset="0"/>
              </a:rPr>
              <a:t>The increase in the risk of invasive cancers in women previously infected with the HPV virus</a:t>
            </a:r>
            <a:endParaRPr lang="fr-FR" sz="3100" b="1" i="1" dirty="0">
              <a:latin typeface="Algerian" panose="04020705040A02060702" pitchFamily="82" charset="0"/>
            </a:endParaRPr>
          </a:p>
        </p:txBody>
      </p:sp>
      <p:graphicFrame>
        <p:nvGraphicFramePr>
          <p:cNvPr id="5" name="Espace réservé du contenu 2">
            <a:extLst>
              <a:ext uri="{FF2B5EF4-FFF2-40B4-BE49-F238E27FC236}">
                <a16:creationId xmlns:a16="http://schemas.microsoft.com/office/drawing/2014/main" id="{8EDC1318-75DB-4035-9281-819AC4C2057B}"/>
              </a:ext>
            </a:extLst>
          </p:cNvPr>
          <p:cNvGraphicFramePr>
            <a:graphicFrameLocks noGrp="1"/>
          </p:cNvGraphicFramePr>
          <p:nvPr>
            <p:ph idx="1"/>
            <p:extLst>
              <p:ext uri="{D42A27DB-BD31-4B8C-83A1-F6EECF244321}">
                <p14:modId xmlns:p14="http://schemas.microsoft.com/office/powerpoint/2010/main" val="2098887109"/>
              </p:ext>
            </p:extLst>
          </p:nvPr>
        </p:nvGraphicFramePr>
        <p:xfrm>
          <a:off x="289680" y="1997704"/>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015924"/>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21531-7E91-4383-96C7-75B16A6524EB}"/>
              </a:ext>
            </a:extLst>
          </p:cNvPr>
          <p:cNvSpPr>
            <a:spLocks noGrp="1"/>
          </p:cNvSpPr>
          <p:nvPr>
            <p:ph type="title"/>
          </p:nvPr>
        </p:nvSpPr>
        <p:spPr>
          <a:xfrm>
            <a:off x="441360" y="363795"/>
            <a:ext cx="8596668" cy="1320800"/>
          </a:xfrm>
        </p:spPr>
        <p:txBody>
          <a:bodyPr>
            <a:normAutofit/>
          </a:bodyPr>
          <a:lstStyle/>
          <a:p>
            <a:pPr algn="ctr"/>
            <a:r>
              <a:rPr lang="en-US" b="1" i="1" dirty="0">
                <a:solidFill>
                  <a:schemeClr val="tx1"/>
                </a:solidFill>
                <a:latin typeface="Algerian" panose="04020705040A02060702" pitchFamily="82" charset="0"/>
              </a:rPr>
              <a:t>IF THE VACCINE FACILITATES CANCER DIRECTLY ? </a:t>
            </a:r>
            <a:endParaRPr lang="fr-FR" b="1" i="1" dirty="0">
              <a:solidFill>
                <a:schemeClr val="tx1"/>
              </a:solidFill>
              <a:latin typeface="Algerian" panose="04020705040A02060702" pitchFamily="82" charset="0"/>
            </a:endParaRPr>
          </a:p>
        </p:txBody>
      </p:sp>
      <p:graphicFrame>
        <p:nvGraphicFramePr>
          <p:cNvPr id="5" name="Espace réservé du contenu 2">
            <a:extLst>
              <a:ext uri="{FF2B5EF4-FFF2-40B4-BE49-F238E27FC236}">
                <a16:creationId xmlns:a16="http://schemas.microsoft.com/office/drawing/2014/main" id="{A24F2A42-719C-49FB-A409-444442EBF767}"/>
              </a:ext>
            </a:extLst>
          </p:cNvPr>
          <p:cNvGraphicFramePr>
            <a:graphicFrameLocks noGrp="1"/>
          </p:cNvGraphicFramePr>
          <p:nvPr>
            <p:ph idx="1"/>
            <p:extLst>
              <p:ext uri="{D42A27DB-BD31-4B8C-83A1-F6EECF244321}">
                <p14:modId xmlns:p14="http://schemas.microsoft.com/office/powerpoint/2010/main" val="2870499272"/>
              </p:ext>
            </p:extLst>
          </p:nvPr>
        </p:nvGraphicFramePr>
        <p:xfrm>
          <a:off x="155114" y="1628878"/>
          <a:ext cx="9641108" cy="4622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917163"/>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21531-7E91-4383-96C7-75B16A6524EB}"/>
              </a:ext>
            </a:extLst>
          </p:cNvPr>
          <p:cNvSpPr>
            <a:spLocks noGrp="1"/>
          </p:cNvSpPr>
          <p:nvPr>
            <p:ph type="title"/>
          </p:nvPr>
        </p:nvSpPr>
        <p:spPr>
          <a:xfrm>
            <a:off x="688259" y="4768644"/>
            <a:ext cx="8278760" cy="1317643"/>
          </a:xfrm>
        </p:spPr>
        <p:txBody>
          <a:bodyPr vert="horz" lIns="91440" tIns="45720" rIns="91440" bIns="45720" rtlCol="0" anchor="b">
            <a:normAutofit/>
          </a:bodyPr>
          <a:lstStyle/>
          <a:p>
            <a:pPr>
              <a:lnSpc>
                <a:spcPct val="90000"/>
              </a:lnSpc>
            </a:pPr>
            <a:r>
              <a:rPr lang="en-US" sz="2600" b="1" dirty="0"/>
              <a:t>Facilitator action of vaccine is plausible</a:t>
            </a:r>
            <a:br>
              <a:rPr lang="en-US" sz="2600" b="1" dirty="0"/>
            </a:br>
            <a:r>
              <a:rPr lang="en-US" sz="2600" b="1" dirty="0"/>
              <a:t> as for hepatitis B vaccination was followed by a huge increase in the incidence of liver cancers</a:t>
            </a:r>
          </a:p>
        </p:txBody>
      </p:sp>
      <p:pic>
        <p:nvPicPr>
          <p:cNvPr id="5" name="Image 4">
            <a:extLst>
              <a:ext uri="{FF2B5EF4-FFF2-40B4-BE49-F238E27FC236}">
                <a16:creationId xmlns:a16="http://schemas.microsoft.com/office/drawing/2014/main" id="{BE27EDD3-F757-4452-9DAA-A7303106FAF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2865" r="2" b="3645"/>
          <a:stretch/>
        </p:blipFill>
        <p:spPr>
          <a:xfrm>
            <a:off x="20" y="314635"/>
            <a:ext cx="6050260" cy="4091667"/>
          </a:xfrm>
          <a:prstGeom prst="rect">
            <a:avLst/>
          </a:prstGeom>
        </p:spPr>
      </p:pic>
      <p:pic>
        <p:nvPicPr>
          <p:cNvPr id="4" name="Image 3">
            <a:extLst>
              <a:ext uri="{FF2B5EF4-FFF2-40B4-BE49-F238E27FC236}">
                <a16:creationId xmlns:a16="http://schemas.microsoft.com/office/drawing/2014/main" id="{F2F5D771-C997-4C38-B47A-4B71A7611A9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392" r="2" b="8724"/>
          <a:stretch/>
        </p:blipFill>
        <p:spPr>
          <a:xfrm>
            <a:off x="6050280" y="313953"/>
            <a:ext cx="6050280" cy="4454691"/>
          </a:xfrm>
          <a:prstGeom prst="rect">
            <a:avLst/>
          </a:prstGeom>
        </p:spPr>
      </p:pic>
    </p:spTree>
    <p:extLst>
      <p:ext uri="{BB962C8B-B14F-4D97-AF65-F5344CB8AC3E}">
        <p14:creationId xmlns:p14="http://schemas.microsoft.com/office/powerpoint/2010/main" val="3026279662"/>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5A556-4D49-4A45-9EE4-BE73B49A385E}"/>
              </a:ext>
            </a:extLst>
          </p:cNvPr>
          <p:cNvSpPr>
            <a:spLocks noGrp="1"/>
          </p:cNvSpPr>
          <p:nvPr>
            <p:ph type="title"/>
          </p:nvPr>
        </p:nvSpPr>
        <p:spPr/>
        <p:txBody>
          <a:bodyPr>
            <a:normAutofit fontScale="90000"/>
          </a:bodyPr>
          <a:lstStyle/>
          <a:p>
            <a:br>
              <a:rPr lang="fr-FR" dirty="0"/>
            </a:br>
            <a:br>
              <a:rPr lang="fr-FR" dirty="0"/>
            </a:br>
            <a:endParaRPr lang="fr-FR" b="1" dirty="0">
              <a:solidFill>
                <a:srgbClr val="FF0000"/>
              </a:solidFill>
            </a:endParaRPr>
          </a:p>
        </p:txBody>
      </p:sp>
      <p:sp>
        <p:nvSpPr>
          <p:cNvPr id="3" name="Espace réservé du contenu 2">
            <a:extLst>
              <a:ext uri="{FF2B5EF4-FFF2-40B4-BE49-F238E27FC236}">
                <a16:creationId xmlns:a16="http://schemas.microsoft.com/office/drawing/2014/main" id="{A0658FA2-2A80-42CE-87AF-0F7EBF5A31DF}"/>
              </a:ext>
            </a:extLst>
          </p:cNvPr>
          <p:cNvSpPr>
            <a:spLocks noGrp="1"/>
          </p:cNvSpPr>
          <p:nvPr>
            <p:ph idx="1"/>
          </p:nvPr>
        </p:nvSpPr>
        <p:spPr>
          <a:xfrm>
            <a:off x="514944" y="1197356"/>
            <a:ext cx="10791054" cy="5150205"/>
          </a:xfrm>
        </p:spPr>
        <p:txBody>
          <a:bodyPr>
            <a:normAutofit/>
          </a:bodyPr>
          <a:lstStyle/>
          <a:p>
            <a:endParaRPr lang="fr-FR" dirty="0"/>
          </a:p>
          <a:p>
            <a:r>
              <a:rPr lang="fr-FR" sz="3600" dirty="0">
                <a:solidFill>
                  <a:srgbClr val="FF0000"/>
                </a:solidFill>
              </a:rPr>
              <a:t>Experimental vaccin : </a:t>
            </a:r>
          </a:p>
          <a:p>
            <a:pPr marL="0" indent="0">
              <a:buNone/>
            </a:pPr>
            <a:r>
              <a:rPr lang="fr-FR" sz="3600" dirty="0">
                <a:solidFill>
                  <a:srgbClr val="FF0000"/>
                </a:solidFill>
              </a:rPr>
              <a:t>no proof of </a:t>
            </a:r>
            <a:r>
              <a:rPr lang="fr-FR" sz="3600" dirty="0" err="1">
                <a:solidFill>
                  <a:srgbClr val="FF0000"/>
                </a:solidFill>
              </a:rPr>
              <a:t>efficacy</a:t>
            </a:r>
            <a:endParaRPr lang="fr-FR" sz="3600" dirty="0">
              <a:solidFill>
                <a:srgbClr val="FF0000"/>
              </a:solidFill>
            </a:endParaRPr>
          </a:p>
          <a:p>
            <a:pPr marL="0" indent="0">
              <a:buNone/>
            </a:pPr>
            <a:r>
              <a:rPr lang="fr-FR" sz="3600" dirty="0">
                <a:solidFill>
                  <a:srgbClr val="FF0000"/>
                </a:solidFill>
              </a:rPr>
              <a:t>indices of </a:t>
            </a:r>
            <a:r>
              <a:rPr lang="fr-FR" sz="3600" dirty="0" err="1">
                <a:solidFill>
                  <a:srgbClr val="FF0000"/>
                </a:solidFill>
              </a:rPr>
              <a:t>increasing</a:t>
            </a:r>
            <a:r>
              <a:rPr lang="fr-FR" sz="3600" dirty="0">
                <a:solidFill>
                  <a:srgbClr val="FF0000"/>
                </a:solidFill>
              </a:rPr>
              <a:t> </a:t>
            </a:r>
            <a:r>
              <a:rPr lang="fr-FR" sz="3600" dirty="0" err="1">
                <a:solidFill>
                  <a:srgbClr val="FF0000"/>
                </a:solidFill>
              </a:rPr>
              <a:t>risk</a:t>
            </a:r>
            <a:endParaRPr lang="fr-FR" sz="3600" dirty="0">
              <a:solidFill>
                <a:srgbClr val="FF0000"/>
              </a:solidFill>
            </a:endParaRPr>
          </a:p>
          <a:p>
            <a:pPr marL="0" indent="0">
              <a:buNone/>
            </a:pPr>
            <a:r>
              <a:rPr lang="fr-FR" sz="3600" dirty="0">
                <a:solidFill>
                  <a:srgbClr val="FF0000"/>
                </a:solidFill>
              </a:rPr>
              <a:t>Heavy </a:t>
            </a:r>
            <a:r>
              <a:rPr lang="fr-FR" sz="3600" dirty="0" err="1">
                <a:solidFill>
                  <a:srgbClr val="FF0000"/>
                </a:solidFill>
              </a:rPr>
              <a:t>side</a:t>
            </a:r>
            <a:r>
              <a:rPr lang="fr-FR" sz="3600" dirty="0">
                <a:solidFill>
                  <a:srgbClr val="FF0000"/>
                </a:solidFill>
              </a:rPr>
              <a:t> </a:t>
            </a:r>
            <a:r>
              <a:rPr lang="fr-FR" sz="3600" dirty="0" err="1">
                <a:solidFill>
                  <a:srgbClr val="FF0000"/>
                </a:solidFill>
              </a:rPr>
              <a:t>effects</a:t>
            </a:r>
            <a:endParaRPr lang="fr-FR" sz="3600" dirty="0">
              <a:solidFill>
                <a:srgbClr val="FF0000"/>
              </a:solidFill>
            </a:endParaRPr>
          </a:p>
          <a:p>
            <a:r>
              <a:rPr lang="fr-FR" sz="3600" dirty="0" err="1">
                <a:solidFill>
                  <a:srgbClr val="FF0000"/>
                </a:solidFill>
              </a:rPr>
              <a:t>Useless</a:t>
            </a:r>
            <a:r>
              <a:rPr lang="fr-FR" sz="3200" dirty="0"/>
              <a:t> (pap test)</a:t>
            </a:r>
          </a:p>
          <a:p>
            <a:r>
              <a:rPr lang="fr-FR" sz="3600" dirty="0" err="1">
                <a:solidFill>
                  <a:srgbClr val="FF0000"/>
                </a:solidFill>
              </a:rPr>
              <a:t>Too</a:t>
            </a:r>
            <a:r>
              <a:rPr lang="fr-FR" sz="3600" dirty="0">
                <a:solidFill>
                  <a:srgbClr val="FF0000"/>
                </a:solidFill>
              </a:rPr>
              <a:t> </a:t>
            </a:r>
            <a:r>
              <a:rPr lang="fr-FR" sz="3600" dirty="0" err="1">
                <a:solidFill>
                  <a:srgbClr val="FF0000"/>
                </a:solidFill>
              </a:rPr>
              <a:t>risky</a:t>
            </a:r>
            <a:r>
              <a:rPr lang="fr-FR" sz="3600" dirty="0">
                <a:solidFill>
                  <a:srgbClr val="FF0000"/>
                </a:solidFill>
              </a:rPr>
              <a:t> bet</a:t>
            </a:r>
          </a:p>
          <a:p>
            <a:r>
              <a:rPr lang="fr-FR" sz="3600" dirty="0" err="1">
                <a:solidFill>
                  <a:srgbClr val="FF0000"/>
                </a:solidFill>
              </a:rPr>
              <a:t>Too</a:t>
            </a:r>
            <a:r>
              <a:rPr lang="fr-FR" sz="3600" dirty="0">
                <a:solidFill>
                  <a:srgbClr val="FF0000"/>
                </a:solidFill>
              </a:rPr>
              <a:t> high </a:t>
            </a:r>
            <a:r>
              <a:rPr lang="fr-FR" sz="3600" dirty="0" err="1">
                <a:solidFill>
                  <a:srgbClr val="FF0000"/>
                </a:solidFill>
              </a:rPr>
              <a:t>price</a:t>
            </a:r>
            <a:r>
              <a:rPr lang="fr-FR" sz="3600" dirty="0">
                <a:solidFill>
                  <a:srgbClr val="FF0000"/>
                </a:solidFill>
              </a:rPr>
              <a:t>, high corruption</a:t>
            </a:r>
          </a:p>
        </p:txBody>
      </p:sp>
      <p:sp>
        <p:nvSpPr>
          <p:cNvPr id="6" name="ZoneTexte 5">
            <a:extLst>
              <a:ext uri="{FF2B5EF4-FFF2-40B4-BE49-F238E27FC236}">
                <a16:creationId xmlns:a16="http://schemas.microsoft.com/office/drawing/2014/main" id="{BB32725B-045E-4299-AAD2-32FF82A9F37F}"/>
              </a:ext>
            </a:extLst>
          </p:cNvPr>
          <p:cNvSpPr txBox="1"/>
          <p:nvPr/>
        </p:nvSpPr>
        <p:spPr>
          <a:xfrm>
            <a:off x="991775" y="280863"/>
            <a:ext cx="9093200" cy="769441"/>
          </a:xfrm>
          <a:prstGeom prst="rect">
            <a:avLst/>
          </a:prstGeom>
          <a:noFill/>
        </p:spPr>
        <p:txBody>
          <a:bodyPr wrap="square" rtlCol="0">
            <a:spAutoFit/>
          </a:bodyPr>
          <a:lstStyle/>
          <a:p>
            <a:r>
              <a:rPr lang="fr-FR" sz="4400" i="1" dirty="0">
                <a:latin typeface="Algerian" panose="04020705040A02060702" pitchFamily="82" charset="0"/>
              </a:rPr>
              <a:t>Conclusions: Gardasil vaccine</a:t>
            </a:r>
          </a:p>
        </p:txBody>
      </p:sp>
      <p:pic>
        <p:nvPicPr>
          <p:cNvPr id="1026" name="Picture 2" descr="http://img.over-blog-kiwi.com/1/47/73/60/20180708/ob_f02e3b_just-say-no.jpg">
            <a:extLst>
              <a:ext uri="{FF2B5EF4-FFF2-40B4-BE49-F238E27FC236}">
                <a16:creationId xmlns:a16="http://schemas.microsoft.com/office/drawing/2014/main" id="{4F6DD88D-A58E-4E4F-A8B3-D690DC3203F0}"/>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813374" y="1197356"/>
            <a:ext cx="6378626" cy="436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4807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F7389-C97B-445E-AB8B-0D24899DF8A5}"/>
              </a:ext>
            </a:extLst>
          </p:cNvPr>
          <p:cNvSpPr>
            <a:spLocks noGrp="1"/>
          </p:cNvSpPr>
          <p:nvPr>
            <p:ph type="title"/>
          </p:nvPr>
        </p:nvSpPr>
        <p:spPr>
          <a:xfrm>
            <a:off x="677334" y="609599"/>
            <a:ext cx="3843375" cy="5545667"/>
          </a:xfrm>
        </p:spPr>
        <p:txBody>
          <a:bodyPr vert="horz" lIns="91440" tIns="45720" rIns="91440" bIns="45720" rtlCol="0" anchor="ctr">
            <a:normAutofit/>
          </a:bodyPr>
          <a:lstStyle/>
          <a:p>
            <a:r>
              <a:rPr lang="en-US" i="1" dirty="0">
                <a:solidFill>
                  <a:schemeClr val="tx1">
                    <a:lumMod val="85000"/>
                    <a:lumOff val="15000"/>
                  </a:schemeClr>
                </a:solidFill>
              </a:rPr>
              <a:t>What can do women suffering of cervix cancer after vaccine ?</a:t>
            </a:r>
          </a:p>
        </p:txBody>
      </p:sp>
      <p:sp>
        <p:nvSpPr>
          <p:cNvPr id="7" name="ZoneTexte 6">
            <a:extLst>
              <a:ext uri="{FF2B5EF4-FFF2-40B4-BE49-F238E27FC236}">
                <a16:creationId xmlns:a16="http://schemas.microsoft.com/office/drawing/2014/main" id="{41E21818-2D7F-4A0E-AC33-D7E8F3B0B6AE}"/>
              </a:ext>
            </a:extLst>
          </p:cNvPr>
          <p:cNvSpPr txBox="1"/>
          <p:nvPr/>
        </p:nvSpPr>
        <p:spPr>
          <a:xfrm>
            <a:off x="4915645" y="656166"/>
            <a:ext cx="5511296" cy="5545667"/>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sz="3600" b="1" dirty="0">
                <a:solidFill>
                  <a:srgbClr val="FFFFFF"/>
                </a:solidFill>
              </a:rPr>
              <a:t>Sue lab and CDC for misinformation </a:t>
            </a:r>
          </a:p>
          <a:p>
            <a:pPr>
              <a:spcBef>
                <a:spcPts val="1000"/>
              </a:spcBef>
              <a:buClr>
                <a:schemeClr val="accent1"/>
              </a:buClr>
              <a:buSzPct val="80000"/>
              <a:buFont typeface="Wingdings 3" charset="2"/>
              <a:buChar char=""/>
            </a:pPr>
            <a:r>
              <a:rPr lang="en-US" sz="3600" b="1" dirty="0">
                <a:solidFill>
                  <a:srgbClr val="FFFFFF"/>
                </a:solidFill>
              </a:rPr>
              <a:t>for </a:t>
            </a:r>
            <a:r>
              <a:rPr lang="en-US" sz="3600" b="1" dirty="0" err="1">
                <a:solidFill>
                  <a:srgbClr val="FFFFFF"/>
                </a:solidFill>
              </a:rPr>
              <a:t>recommanding</a:t>
            </a:r>
            <a:r>
              <a:rPr lang="en-US" sz="3600" b="1" dirty="0">
                <a:solidFill>
                  <a:srgbClr val="FFFFFF"/>
                </a:solidFill>
              </a:rPr>
              <a:t> </a:t>
            </a:r>
            <a:r>
              <a:rPr lang="en-US" sz="3600" b="1" dirty="0" err="1">
                <a:solidFill>
                  <a:srgbClr val="FFFFFF"/>
                </a:solidFill>
              </a:rPr>
              <a:t>vaccin</a:t>
            </a:r>
            <a:r>
              <a:rPr lang="en-US" sz="3600" b="1" dirty="0">
                <a:solidFill>
                  <a:srgbClr val="FFFFFF"/>
                </a:solidFill>
              </a:rPr>
              <a:t> to prevent cancer </a:t>
            </a:r>
          </a:p>
          <a:p>
            <a:pPr>
              <a:spcBef>
                <a:spcPts val="1000"/>
              </a:spcBef>
              <a:buClr>
                <a:schemeClr val="accent1"/>
              </a:buClr>
              <a:buSzPct val="80000"/>
              <a:buFont typeface="Wingdings 3" charset="2"/>
              <a:buChar char=""/>
            </a:pPr>
            <a:r>
              <a:rPr lang="en-US" sz="3600" b="1" dirty="0">
                <a:solidFill>
                  <a:srgbClr val="FFFFFF"/>
                </a:solidFill>
              </a:rPr>
              <a:t>when it really increases the risk </a:t>
            </a:r>
          </a:p>
        </p:txBody>
      </p:sp>
    </p:spTree>
    <p:extLst>
      <p:ext uri="{BB962C8B-B14F-4D97-AF65-F5344CB8AC3E}">
        <p14:creationId xmlns:p14="http://schemas.microsoft.com/office/powerpoint/2010/main" val="3230051404"/>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243F7389-C97B-445E-AB8B-0D24899DF8A5}"/>
              </a:ext>
            </a:extLst>
          </p:cNvPr>
          <p:cNvSpPr>
            <a:spLocks noGrp="1"/>
          </p:cNvSpPr>
          <p:nvPr>
            <p:ph type="title"/>
          </p:nvPr>
        </p:nvSpPr>
        <p:spPr>
          <a:xfrm>
            <a:off x="602153" y="-6"/>
            <a:ext cx="4203045" cy="1168409"/>
          </a:xfrm>
        </p:spPr>
        <p:txBody>
          <a:bodyPr vert="horz" lIns="91440" tIns="45720" rIns="91440" bIns="45720" rtlCol="0" anchor="ctr">
            <a:normAutofit/>
          </a:bodyPr>
          <a:lstStyle/>
          <a:p>
            <a:r>
              <a:rPr lang="en-US" b="1" i="1" dirty="0">
                <a:solidFill>
                  <a:schemeClr val="bg1"/>
                </a:solidFill>
              </a:rPr>
              <a:t>What can you do ?</a:t>
            </a:r>
          </a:p>
        </p:txBody>
      </p:sp>
      <p:sp>
        <p:nvSpPr>
          <p:cNvPr id="7" name="ZoneTexte 6">
            <a:extLst>
              <a:ext uri="{FF2B5EF4-FFF2-40B4-BE49-F238E27FC236}">
                <a16:creationId xmlns:a16="http://schemas.microsoft.com/office/drawing/2014/main" id="{41E21818-2D7F-4A0E-AC33-D7E8F3B0B6AE}"/>
              </a:ext>
            </a:extLst>
          </p:cNvPr>
          <p:cNvSpPr txBox="1"/>
          <p:nvPr/>
        </p:nvSpPr>
        <p:spPr>
          <a:xfrm>
            <a:off x="602153" y="1258529"/>
            <a:ext cx="3973943" cy="4874776"/>
          </a:xfrm>
          <a:prstGeom prst="rect">
            <a:avLst/>
          </a:prstGeom>
        </p:spPr>
        <p:txBody>
          <a:bodyPr vert="horz" lIns="91440" tIns="45720" rIns="91440" bIns="45720" rtlCol="0">
            <a:normAutofit lnSpcReduction="10000"/>
          </a:bodyPr>
          <a:lstStyle/>
          <a:p>
            <a:pPr marL="457200" indent="-457200">
              <a:lnSpc>
                <a:spcPct val="90000"/>
              </a:lnSpc>
              <a:spcBef>
                <a:spcPts val="1000"/>
              </a:spcBef>
              <a:buClr>
                <a:schemeClr val="accent1"/>
              </a:buClr>
              <a:buSzPct val="80000"/>
              <a:buFont typeface="Wingdings 3" charset="2"/>
              <a:buChar char=""/>
            </a:pPr>
            <a:r>
              <a:rPr lang="en-US" sz="2400" i="1" dirty="0">
                <a:solidFill>
                  <a:schemeClr val="bg1"/>
                </a:solidFill>
              </a:rPr>
              <a:t>Meet your representatives</a:t>
            </a:r>
          </a:p>
          <a:p>
            <a:pPr>
              <a:lnSpc>
                <a:spcPct val="90000"/>
              </a:lnSpc>
              <a:spcBef>
                <a:spcPts val="1000"/>
              </a:spcBef>
              <a:buClr>
                <a:schemeClr val="accent1"/>
              </a:buClr>
              <a:buSzPct val="80000"/>
              <a:buFont typeface="Wingdings 3" charset="2"/>
              <a:buChar char=""/>
            </a:pPr>
            <a:endParaRPr lang="en-US" sz="2400" i="1" dirty="0">
              <a:solidFill>
                <a:schemeClr val="bg1"/>
              </a:solidFill>
            </a:endParaRPr>
          </a:p>
          <a:p>
            <a:pPr marL="457200" indent="-457200">
              <a:lnSpc>
                <a:spcPct val="90000"/>
              </a:lnSpc>
              <a:spcBef>
                <a:spcPts val="1000"/>
              </a:spcBef>
              <a:buClr>
                <a:schemeClr val="accent1"/>
              </a:buClr>
              <a:buSzPct val="80000"/>
              <a:buFont typeface="Wingdings 3" charset="2"/>
              <a:buChar char=""/>
            </a:pPr>
            <a:r>
              <a:rPr lang="en-US" sz="2400" i="1" dirty="0">
                <a:solidFill>
                  <a:schemeClr val="bg1"/>
                </a:solidFill>
              </a:rPr>
              <a:t>Show them the figures of cancer registers</a:t>
            </a:r>
          </a:p>
          <a:p>
            <a:pPr marL="457200" indent="-457200">
              <a:lnSpc>
                <a:spcPct val="90000"/>
              </a:lnSpc>
              <a:spcBef>
                <a:spcPts val="1000"/>
              </a:spcBef>
              <a:buClr>
                <a:schemeClr val="accent1"/>
              </a:buClr>
              <a:buSzPct val="80000"/>
              <a:buFont typeface="Wingdings 3" charset="2"/>
              <a:buChar char=""/>
            </a:pPr>
            <a:endParaRPr lang="en-US" sz="2400" i="1" dirty="0">
              <a:solidFill>
                <a:schemeClr val="bg1"/>
              </a:solidFill>
            </a:endParaRPr>
          </a:p>
          <a:p>
            <a:pPr marL="457200" indent="-457200">
              <a:lnSpc>
                <a:spcPct val="90000"/>
              </a:lnSpc>
              <a:spcBef>
                <a:spcPts val="1000"/>
              </a:spcBef>
              <a:buClr>
                <a:schemeClr val="accent1"/>
              </a:buClr>
              <a:buSzPct val="80000"/>
              <a:buFont typeface="Wingdings 3" charset="2"/>
              <a:buChar char=""/>
            </a:pPr>
            <a:r>
              <a:rPr lang="en-US" sz="2400" i="1" dirty="0">
                <a:solidFill>
                  <a:schemeClr val="bg1"/>
                </a:solidFill>
              </a:rPr>
              <a:t>Ask them to precise what they plan : </a:t>
            </a:r>
          </a:p>
          <a:p>
            <a:pPr marL="457200" indent="-457200">
              <a:lnSpc>
                <a:spcPct val="90000"/>
              </a:lnSpc>
              <a:spcBef>
                <a:spcPts val="1000"/>
              </a:spcBef>
              <a:buClr>
                <a:schemeClr val="accent1"/>
              </a:buClr>
              <a:buSzPct val="80000"/>
              <a:buFont typeface="Wingdings 3" charset="2"/>
              <a:buChar char=""/>
            </a:pPr>
            <a:r>
              <a:rPr lang="en-US" sz="2400" i="1" dirty="0">
                <a:solidFill>
                  <a:schemeClr val="bg1"/>
                </a:solidFill>
              </a:rPr>
              <a:t>-to fight corruption in health services </a:t>
            </a:r>
          </a:p>
          <a:p>
            <a:pPr marL="457200" indent="-457200">
              <a:lnSpc>
                <a:spcPct val="90000"/>
              </a:lnSpc>
              <a:spcBef>
                <a:spcPts val="1000"/>
              </a:spcBef>
              <a:buClr>
                <a:schemeClr val="accent1"/>
              </a:buClr>
              <a:buSzPct val="80000"/>
              <a:buFont typeface="Wingdings 3" charset="2"/>
              <a:buChar char=""/>
            </a:pPr>
            <a:r>
              <a:rPr lang="en-US" sz="2400" i="1" dirty="0">
                <a:solidFill>
                  <a:schemeClr val="bg1"/>
                </a:solidFill>
              </a:rPr>
              <a:t>-to obtain transparency in expertise and health agencies</a:t>
            </a:r>
            <a:endParaRPr lang="en-US" sz="2400" b="1" i="1" dirty="0">
              <a:solidFill>
                <a:schemeClr val="bg1"/>
              </a:solidFill>
            </a:endParaRPr>
          </a:p>
        </p:txBody>
      </p:sp>
      <p:pic>
        <p:nvPicPr>
          <p:cNvPr id="5" name="Espace réservé du contenu 4">
            <a:extLst>
              <a:ext uri="{FF2B5EF4-FFF2-40B4-BE49-F238E27FC236}">
                <a16:creationId xmlns:a16="http://schemas.microsoft.com/office/drawing/2014/main" id="{3233C9AA-208C-40EF-A197-E3D8DF635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2585" y="544244"/>
            <a:ext cx="5682968" cy="5769511"/>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382609615"/>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689978" y="0"/>
            <a:ext cx="8288035" cy="1095059"/>
          </a:xfrm>
        </p:spPr>
        <p:txBody>
          <a:bodyPr vert="horz" lIns="91440" tIns="45720" rIns="91440" bIns="45720" rtlCol="0" anchor="b">
            <a:normAutofit/>
          </a:bodyPr>
          <a:lstStyle/>
          <a:p>
            <a:pPr>
              <a:lnSpc>
                <a:spcPct val="90000"/>
              </a:lnSpc>
            </a:pPr>
            <a:r>
              <a:rPr lang="en-US" sz="3400" b="1" i="1" dirty="0"/>
              <a:t>For more information!</a:t>
            </a:r>
          </a:p>
        </p:txBody>
      </p:sp>
      <p:pic>
        <p:nvPicPr>
          <p:cNvPr id="9" name="Image 8">
            <a:extLst>
              <a:ext uri="{FF2B5EF4-FFF2-40B4-BE49-F238E27FC236}">
                <a16:creationId xmlns:a16="http://schemas.microsoft.com/office/drawing/2014/main" id="{1B51FF73-25B7-40C4-BB9C-7B9BDF5D7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63" y="1445341"/>
            <a:ext cx="5903605" cy="4604813"/>
          </a:xfrm>
          <a:prstGeom prst="rect">
            <a:avLst/>
          </a:prstGeom>
        </p:spPr>
      </p:pic>
      <p:pic>
        <p:nvPicPr>
          <p:cNvPr id="6" name="Image 5">
            <a:extLst>
              <a:ext uri="{FF2B5EF4-FFF2-40B4-BE49-F238E27FC236}">
                <a16:creationId xmlns:a16="http://schemas.microsoft.com/office/drawing/2014/main" id="{310D89CF-6E60-401E-83C7-C1DDA0000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166" y="1445342"/>
            <a:ext cx="3062201" cy="4604813"/>
          </a:xfrm>
          <a:prstGeom prst="rect">
            <a:avLst/>
          </a:prstGeom>
        </p:spPr>
      </p:pic>
    </p:spTree>
    <p:extLst>
      <p:ext uri="{BB962C8B-B14F-4D97-AF65-F5344CB8AC3E}">
        <p14:creationId xmlns:p14="http://schemas.microsoft.com/office/powerpoint/2010/main" val="394423242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3843375" cy="5545667"/>
          </a:xfrm>
        </p:spPr>
        <p:txBody>
          <a:bodyPr anchor="ctr">
            <a:normAutofit/>
          </a:bodyPr>
          <a:lstStyle/>
          <a:p>
            <a:r>
              <a:rPr lang="fr-FR">
                <a:solidFill>
                  <a:schemeClr val="tx1">
                    <a:lumMod val="85000"/>
                    <a:lumOff val="15000"/>
                  </a:schemeClr>
                </a:solidFill>
                <a:latin typeface="Algerian" panose="04020705040A02060702" pitchFamily="82" charset="0"/>
              </a:rPr>
              <a:t>3rd lie</a:t>
            </a:r>
            <a:r>
              <a:rPr lang="fr-FR" i="1">
                <a:solidFill>
                  <a:schemeClr val="tx1">
                    <a:lumMod val="85000"/>
                    <a:lumOff val="15000"/>
                  </a:schemeClr>
                </a:solidFill>
                <a:latin typeface="Algerian" panose="04020705040A02060702" pitchFamily="82" charset="0"/>
              </a:rPr>
              <a:t>: trials have shown that vaccines are effective against cancer without risk</a:t>
            </a:r>
            <a:endParaRPr lang="fr-FR" b="1" i="1">
              <a:solidFill>
                <a:schemeClr val="tx1">
                  <a:lumMod val="85000"/>
                  <a:lumOff val="15000"/>
                </a:schemeClr>
              </a:solidFill>
              <a:latin typeface="Algerian" panose="04020705040A02060702" pitchFamily="82" charset="0"/>
            </a:endParaRPr>
          </a:p>
        </p:txBody>
      </p:sp>
      <p:sp>
        <p:nvSpPr>
          <p:cNvPr id="3" name="Espace réservé du contenu 2"/>
          <p:cNvSpPr>
            <a:spLocks noGrp="1"/>
          </p:cNvSpPr>
          <p:nvPr>
            <p:ph idx="1"/>
          </p:nvPr>
        </p:nvSpPr>
        <p:spPr>
          <a:xfrm>
            <a:off x="6116084" y="609600"/>
            <a:ext cx="5511296" cy="5545667"/>
          </a:xfrm>
        </p:spPr>
        <p:txBody>
          <a:bodyPr anchor="ctr">
            <a:normAutofit fontScale="92500"/>
          </a:bodyPr>
          <a:lstStyle/>
          <a:p>
            <a:r>
              <a:rPr lang="fr-FR" sz="2800" i="1" dirty="0">
                <a:solidFill>
                  <a:srgbClr val="FFFFFF"/>
                </a:solidFill>
                <a:latin typeface="Abadi" panose="020B0604020104020204" pitchFamily="34" charset="0"/>
              </a:rPr>
              <a:t>13 years </a:t>
            </a:r>
            <a:r>
              <a:rPr lang="fr-FR" sz="2800" i="1" dirty="0" err="1">
                <a:solidFill>
                  <a:srgbClr val="FFFFFF"/>
                </a:solidFill>
                <a:latin typeface="Abadi" panose="020B0604020104020204" pitchFamily="34" charset="0"/>
              </a:rPr>
              <a:t>after</a:t>
            </a:r>
            <a:r>
              <a:rPr lang="fr-FR" sz="2800" i="1" dirty="0">
                <a:solidFill>
                  <a:srgbClr val="FFFFFF"/>
                </a:solidFill>
                <a:latin typeface="Abadi" panose="020B0604020104020204" pitchFamily="34" charset="0"/>
              </a:rPr>
              <a:t> marketing </a:t>
            </a:r>
            <a:r>
              <a:rPr lang="fr-FR" sz="2800" i="1" dirty="0" err="1">
                <a:solidFill>
                  <a:srgbClr val="FFFFFF"/>
                </a:solidFill>
                <a:latin typeface="Abadi" panose="020B0604020104020204" pitchFamily="34" charset="0"/>
              </a:rPr>
              <a:t>authorization</a:t>
            </a:r>
            <a:endParaRPr lang="fr-FR" sz="2800" i="1" dirty="0">
              <a:solidFill>
                <a:srgbClr val="FFFFFF"/>
              </a:solidFill>
              <a:latin typeface="Abadi" panose="020B0604020104020204" pitchFamily="34" charset="0"/>
            </a:endParaRPr>
          </a:p>
          <a:p>
            <a:r>
              <a:rPr lang="fr-FR" sz="2800" i="1" dirty="0">
                <a:solidFill>
                  <a:srgbClr val="FFFFFF"/>
                </a:solidFill>
                <a:latin typeface="Abadi" panose="020B0604020104020204" pitchFamily="34" charset="0"/>
              </a:rPr>
              <a:t> </a:t>
            </a:r>
            <a:r>
              <a:rPr lang="fr-FR" sz="2800" i="1" dirty="0">
                <a:solidFill>
                  <a:srgbClr val="FFFF00"/>
                </a:solidFill>
                <a:latin typeface="Abadi" panose="020B0604020104020204" pitchFamily="34" charset="0"/>
              </a:rPr>
              <a:t>efficacy is </a:t>
            </a:r>
            <a:r>
              <a:rPr lang="fr-FR" sz="2800" b="1" i="1" dirty="0" err="1">
                <a:solidFill>
                  <a:srgbClr val="FFFF00"/>
                </a:solidFill>
                <a:latin typeface="Abadi" panose="020B0604020104020204" pitchFamily="34" charset="0"/>
              </a:rPr>
              <a:t>demonstrated</a:t>
            </a:r>
            <a:r>
              <a:rPr lang="fr-FR" sz="2800" b="1" i="1" dirty="0">
                <a:solidFill>
                  <a:srgbClr val="FFFF00"/>
                </a:solidFill>
                <a:latin typeface="Abadi" panose="020B0604020104020204" pitchFamily="34" charset="0"/>
              </a:rPr>
              <a:t> </a:t>
            </a:r>
            <a:r>
              <a:rPr lang="fr-FR" sz="2800" b="1" i="1" dirty="0" err="1">
                <a:solidFill>
                  <a:srgbClr val="FFFF00"/>
                </a:solidFill>
                <a:latin typeface="Abadi" panose="020B0604020104020204" pitchFamily="34" charset="0"/>
              </a:rPr>
              <a:t>only</a:t>
            </a:r>
            <a:r>
              <a:rPr lang="fr-FR" sz="2800" b="1" i="1" dirty="0">
                <a:solidFill>
                  <a:srgbClr val="FFFF00"/>
                </a:solidFill>
                <a:latin typeface="Abadi" panose="020B0604020104020204" pitchFamily="34" charset="0"/>
              </a:rPr>
              <a:t> against infection of </a:t>
            </a:r>
            <a:r>
              <a:rPr lang="fr-FR" sz="2800" b="1" i="1" dirty="0" err="1">
                <a:solidFill>
                  <a:srgbClr val="FFFF00"/>
                </a:solidFill>
                <a:latin typeface="Abadi" panose="020B0604020104020204" pitchFamily="34" charset="0"/>
              </a:rPr>
              <a:t>some</a:t>
            </a:r>
            <a:r>
              <a:rPr lang="fr-FR" sz="2800" b="1" i="1" dirty="0">
                <a:solidFill>
                  <a:srgbClr val="FFFF00"/>
                </a:solidFill>
                <a:latin typeface="Abadi" panose="020B0604020104020204" pitchFamily="34" charset="0"/>
              </a:rPr>
              <a:t> </a:t>
            </a:r>
            <a:r>
              <a:rPr lang="fr-FR" sz="2800" b="1" i="1" dirty="0" err="1">
                <a:solidFill>
                  <a:srgbClr val="FFFF00"/>
                </a:solidFill>
                <a:latin typeface="Abadi" panose="020B0604020104020204" pitchFamily="34" charset="0"/>
              </a:rPr>
              <a:t>strains</a:t>
            </a:r>
            <a:r>
              <a:rPr lang="fr-FR" sz="2800" b="1" i="1" dirty="0">
                <a:solidFill>
                  <a:srgbClr val="FFFFFF"/>
                </a:solidFill>
                <a:latin typeface="Abadi" panose="020B0604020104020204" pitchFamily="34" charset="0"/>
              </a:rPr>
              <a:t> of HPV for a duration of 5 to 8 years </a:t>
            </a:r>
            <a:r>
              <a:rPr lang="fr-FR" sz="2800" b="1" i="1" dirty="0">
                <a:solidFill>
                  <a:srgbClr val="FFFF00"/>
                </a:solidFill>
                <a:latin typeface="Abadi" panose="020B0604020104020204" pitchFamily="34" charset="0"/>
              </a:rPr>
              <a:t>and </a:t>
            </a:r>
            <a:r>
              <a:rPr lang="fr-FR" sz="2800" b="1" i="1" dirty="0" err="1">
                <a:solidFill>
                  <a:srgbClr val="FFFF00"/>
                </a:solidFill>
                <a:latin typeface="Abadi" panose="020B0604020104020204" pitchFamily="34" charset="0"/>
              </a:rPr>
              <a:t>some</a:t>
            </a:r>
            <a:r>
              <a:rPr lang="fr-FR" sz="2800" b="1" i="1" dirty="0">
                <a:solidFill>
                  <a:srgbClr val="FFFF00"/>
                </a:solidFill>
                <a:latin typeface="Abadi" panose="020B0604020104020204" pitchFamily="34" charset="0"/>
              </a:rPr>
              <a:t> </a:t>
            </a:r>
            <a:r>
              <a:rPr lang="fr-FR" sz="2800" b="1" i="1" dirty="0" err="1">
                <a:solidFill>
                  <a:srgbClr val="FFFF00"/>
                </a:solidFill>
                <a:latin typeface="Abadi" panose="020B0604020104020204" pitchFamily="34" charset="0"/>
              </a:rPr>
              <a:t>benign</a:t>
            </a:r>
            <a:r>
              <a:rPr lang="fr-FR" sz="2800" b="1" i="1" dirty="0">
                <a:solidFill>
                  <a:srgbClr val="FFFF00"/>
                </a:solidFill>
                <a:latin typeface="Abadi" panose="020B0604020104020204" pitchFamily="34" charset="0"/>
              </a:rPr>
              <a:t> </a:t>
            </a:r>
            <a:r>
              <a:rPr lang="fr-FR" sz="2800" b="1" i="1" dirty="0" err="1">
                <a:solidFill>
                  <a:srgbClr val="FFFF00"/>
                </a:solidFill>
                <a:latin typeface="Abadi" panose="020B0604020104020204" pitchFamily="34" charset="0"/>
              </a:rPr>
              <a:t>lesions</a:t>
            </a:r>
            <a:endParaRPr lang="fr-FR" sz="2800" b="1" i="1" dirty="0">
              <a:solidFill>
                <a:srgbClr val="FFFF00"/>
              </a:solidFill>
              <a:latin typeface="Abadi" panose="020B0604020104020204" pitchFamily="34" charset="0"/>
            </a:endParaRPr>
          </a:p>
          <a:p>
            <a:r>
              <a:rPr lang="fr-FR" sz="3000" i="1" dirty="0">
                <a:solidFill>
                  <a:srgbClr val="FFFF00"/>
                </a:solidFill>
                <a:latin typeface="Abadi" panose="020B0604020104020204" pitchFamily="34" charset="0"/>
              </a:rPr>
              <a:t>No study shows efficacy against invasive cancer!</a:t>
            </a:r>
          </a:p>
          <a:p>
            <a:r>
              <a:rPr lang="fr-FR" sz="2800" i="1" dirty="0">
                <a:solidFill>
                  <a:srgbClr val="FFFFFF"/>
                </a:solidFill>
                <a:latin typeface="Abadi" panose="020B0604020104020204" pitchFamily="34" charset="0"/>
              </a:rPr>
              <a:t>Infection is not cancer </a:t>
            </a:r>
          </a:p>
          <a:p>
            <a:r>
              <a:rPr lang="fr-FR" sz="2800" i="1" dirty="0">
                <a:solidFill>
                  <a:srgbClr val="FFFF00"/>
                </a:solidFill>
                <a:latin typeface="Abadi" panose="020B0604020104020204" pitchFamily="34" charset="0"/>
              </a:rPr>
              <a:t>A lot of </a:t>
            </a:r>
            <a:r>
              <a:rPr lang="fr-FR" sz="2800" i="1" dirty="0" err="1">
                <a:solidFill>
                  <a:srgbClr val="FFFF00"/>
                </a:solidFill>
                <a:latin typeface="Abadi" panose="020B0604020104020204" pitchFamily="34" charset="0"/>
              </a:rPr>
              <a:t>severe</a:t>
            </a:r>
            <a:r>
              <a:rPr lang="fr-FR" sz="2800" i="1" dirty="0">
                <a:solidFill>
                  <a:srgbClr val="FFFF00"/>
                </a:solidFill>
                <a:latin typeface="Abadi" panose="020B0604020104020204" pitchFamily="34" charset="0"/>
              </a:rPr>
              <a:t> </a:t>
            </a:r>
            <a:r>
              <a:rPr lang="fr-FR" sz="2800" i="1" dirty="0" err="1">
                <a:solidFill>
                  <a:srgbClr val="FFFF00"/>
                </a:solidFill>
                <a:latin typeface="Abadi" panose="020B0604020104020204" pitchFamily="34" charset="0"/>
              </a:rPr>
              <a:t>side</a:t>
            </a:r>
            <a:r>
              <a:rPr lang="fr-FR" sz="2800" i="1" dirty="0">
                <a:solidFill>
                  <a:srgbClr val="FFFF00"/>
                </a:solidFill>
                <a:latin typeface="Abadi" panose="020B0604020104020204" pitchFamily="34" charset="0"/>
              </a:rPr>
              <a:t> effects </a:t>
            </a:r>
            <a:r>
              <a:rPr lang="fr-FR" sz="2800" i="1" dirty="0" err="1">
                <a:solidFill>
                  <a:srgbClr val="FFFFFF"/>
                </a:solidFill>
                <a:latin typeface="Abadi" panose="020B0604020104020204" pitchFamily="34" charset="0"/>
              </a:rPr>
              <a:t>already</a:t>
            </a:r>
            <a:r>
              <a:rPr lang="fr-FR" sz="2800" i="1" dirty="0">
                <a:solidFill>
                  <a:srgbClr val="FFFFFF"/>
                </a:solidFill>
                <a:latin typeface="Abadi" panose="020B0604020104020204" pitchFamily="34" charset="0"/>
              </a:rPr>
              <a:t> </a:t>
            </a:r>
            <a:r>
              <a:rPr lang="fr-FR" sz="2800" i="1" dirty="0" err="1">
                <a:solidFill>
                  <a:srgbClr val="FFFFFF"/>
                </a:solidFill>
                <a:latin typeface="Abadi" panose="020B0604020104020204" pitchFamily="34" charset="0"/>
              </a:rPr>
              <a:t>published</a:t>
            </a:r>
            <a:r>
              <a:rPr lang="fr-FR" sz="2800" i="1" dirty="0">
                <a:solidFill>
                  <a:srgbClr val="FFFFFF"/>
                </a:solidFill>
                <a:latin typeface="Abadi" panose="020B0604020104020204" pitchFamily="34" charset="0"/>
              </a:rPr>
              <a:t> </a:t>
            </a:r>
            <a:r>
              <a:rPr lang="fr-FR" sz="2800" i="1" dirty="0" err="1">
                <a:solidFill>
                  <a:srgbClr val="FFFFFF"/>
                </a:solidFill>
                <a:latin typeface="Abadi" panose="020B0604020104020204" pitchFamily="34" charset="0"/>
              </a:rPr>
              <a:t>including</a:t>
            </a:r>
            <a:r>
              <a:rPr lang="fr-FR" sz="2800" i="1" dirty="0">
                <a:solidFill>
                  <a:srgbClr val="FFFFFF"/>
                </a:solidFill>
                <a:latin typeface="Abadi" panose="020B0604020104020204" pitchFamily="34" charset="0"/>
              </a:rPr>
              <a:t> </a:t>
            </a:r>
            <a:r>
              <a:rPr lang="fr-FR" sz="2800" i="1" dirty="0" err="1">
                <a:solidFill>
                  <a:srgbClr val="FFFFFF"/>
                </a:solidFill>
                <a:latin typeface="Abadi" panose="020B0604020104020204" pitchFamily="34" charset="0"/>
              </a:rPr>
              <a:t>severe</a:t>
            </a:r>
            <a:r>
              <a:rPr lang="fr-FR" sz="2800" i="1" dirty="0">
                <a:solidFill>
                  <a:srgbClr val="FFFFFF"/>
                </a:solidFill>
                <a:latin typeface="Abadi" panose="020B0604020104020204" pitchFamily="34" charset="0"/>
              </a:rPr>
              <a:t> </a:t>
            </a:r>
            <a:r>
              <a:rPr lang="fr-FR" sz="2800" i="1" dirty="0" err="1">
                <a:solidFill>
                  <a:srgbClr val="FFFFFF"/>
                </a:solidFill>
                <a:latin typeface="Abadi" panose="020B0604020104020204" pitchFamily="34" charset="0"/>
              </a:rPr>
              <a:t>neurologic</a:t>
            </a:r>
            <a:r>
              <a:rPr lang="fr-FR" sz="2800" i="1" dirty="0">
                <a:solidFill>
                  <a:srgbClr val="FFFFFF"/>
                </a:solidFill>
                <a:latin typeface="Abadi" panose="020B0604020104020204" pitchFamily="34" charset="0"/>
              </a:rPr>
              <a:t> </a:t>
            </a:r>
            <a:r>
              <a:rPr lang="fr-FR" sz="2800" i="1" dirty="0" err="1">
                <a:solidFill>
                  <a:srgbClr val="FFFFFF"/>
                </a:solidFill>
                <a:latin typeface="Abadi" panose="020B0604020104020204" pitchFamily="34" charset="0"/>
              </a:rPr>
              <a:t>syndroms</a:t>
            </a:r>
            <a:r>
              <a:rPr lang="fr-FR" sz="2800" i="1" dirty="0">
                <a:solidFill>
                  <a:srgbClr val="FFFFFF"/>
                </a:solidFill>
                <a:latin typeface="Abadi" panose="020B0604020104020204" pitchFamily="34" charset="0"/>
              </a:rPr>
              <a:t> and </a:t>
            </a:r>
            <a:r>
              <a:rPr lang="fr-FR" sz="2800" i="1" dirty="0" err="1">
                <a:solidFill>
                  <a:srgbClr val="FFFFFF"/>
                </a:solidFill>
                <a:latin typeface="Abadi" panose="020B0604020104020204" pitchFamily="34" charset="0"/>
              </a:rPr>
              <a:t>deaths</a:t>
            </a:r>
            <a:r>
              <a:rPr lang="fr-FR" sz="2800" i="1" dirty="0">
                <a:solidFill>
                  <a:srgbClr val="FFFFFF"/>
                </a:solidFill>
                <a:latin typeface="Abadi" panose="020B0604020104020204" pitchFamily="34" charset="0"/>
              </a:rPr>
              <a:t> </a:t>
            </a:r>
          </a:p>
          <a:p>
            <a:endParaRPr lang="fr-FR" dirty="0">
              <a:solidFill>
                <a:srgbClr val="FFFFFF"/>
              </a:solidFill>
            </a:endParaRPr>
          </a:p>
        </p:txBody>
      </p:sp>
    </p:spTree>
    <p:extLst>
      <p:ext uri="{BB962C8B-B14F-4D97-AF65-F5344CB8AC3E}">
        <p14:creationId xmlns:p14="http://schemas.microsoft.com/office/powerpoint/2010/main" val="11773359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3843375" cy="5545667"/>
          </a:xfrm>
        </p:spPr>
        <p:txBody>
          <a:bodyPr anchor="ctr">
            <a:normAutofit/>
          </a:bodyPr>
          <a:lstStyle/>
          <a:p>
            <a:r>
              <a:rPr lang="fr-FR" sz="3300" b="1" i="1">
                <a:solidFill>
                  <a:schemeClr val="tx1">
                    <a:lumMod val="85000"/>
                    <a:lumOff val="15000"/>
                  </a:schemeClr>
                </a:solidFill>
                <a:latin typeface="Algerian" panose="04020705040A02060702" pitchFamily="82" charset="0"/>
              </a:rPr>
              <a:t>Etiology of cancer is multifactorial !</a:t>
            </a:r>
          </a:p>
        </p:txBody>
      </p:sp>
      <p:sp>
        <p:nvSpPr>
          <p:cNvPr id="3" name="Espace réservé du contenu 2"/>
          <p:cNvSpPr>
            <a:spLocks noGrp="1"/>
          </p:cNvSpPr>
          <p:nvPr>
            <p:ph idx="1"/>
          </p:nvPr>
        </p:nvSpPr>
        <p:spPr>
          <a:xfrm>
            <a:off x="5379354" y="304800"/>
            <a:ext cx="6248025" cy="6553200"/>
          </a:xfrm>
        </p:spPr>
        <p:txBody>
          <a:bodyPr anchor="ctr">
            <a:normAutofit lnSpcReduction="10000"/>
          </a:bodyPr>
          <a:lstStyle/>
          <a:p>
            <a:r>
              <a:rPr lang="fr-FR" sz="2400" b="1" i="1" dirty="0" err="1">
                <a:solidFill>
                  <a:srgbClr val="FFFFFF"/>
                </a:solidFill>
              </a:rPr>
              <a:t>early</a:t>
            </a:r>
            <a:r>
              <a:rPr lang="fr-FR" sz="2400" b="1" i="1" dirty="0">
                <a:solidFill>
                  <a:srgbClr val="FFFFFF"/>
                </a:solidFill>
              </a:rPr>
              <a:t> </a:t>
            </a:r>
            <a:r>
              <a:rPr lang="fr-FR" sz="2400" b="1" i="1" dirty="0" err="1">
                <a:solidFill>
                  <a:srgbClr val="FFFFFF"/>
                </a:solidFill>
              </a:rPr>
              <a:t>age</a:t>
            </a:r>
            <a:r>
              <a:rPr lang="fr-FR" sz="2400" b="1" i="1" dirty="0">
                <a:solidFill>
                  <a:srgbClr val="FFFFFF"/>
                </a:solidFill>
              </a:rPr>
              <a:t> at first intercourse </a:t>
            </a:r>
            <a:r>
              <a:rPr lang="fr-FR" sz="2400" b="1" i="1" dirty="0" err="1">
                <a:solidFill>
                  <a:srgbClr val="FFFFFF"/>
                </a:solidFill>
              </a:rPr>
              <a:t>sexual</a:t>
            </a:r>
            <a:r>
              <a:rPr lang="fr-FR" sz="2400" b="1" i="1" dirty="0">
                <a:solidFill>
                  <a:srgbClr val="FFFFFF"/>
                </a:solidFill>
              </a:rPr>
              <a:t> </a:t>
            </a:r>
            <a:r>
              <a:rPr lang="fr-FR" sz="2400" b="1" i="1" dirty="0" err="1">
                <a:solidFill>
                  <a:srgbClr val="FFFFFF"/>
                </a:solidFill>
              </a:rPr>
              <a:t>activity</a:t>
            </a:r>
            <a:endParaRPr lang="fr-FR" sz="2400" b="1" i="1" dirty="0">
              <a:solidFill>
                <a:srgbClr val="FFFFFF"/>
              </a:solidFill>
            </a:endParaRPr>
          </a:p>
          <a:p>
            <a:r>
              <a:rPr lang="fr-FR" sz="2400" b="1" i="1" dirty="0">
                <a:solidFill>
                  <a:srgbClr val="FFFFFF"/>
                </a:solidFill>
              </a:rPr>
              <a:t> number of </a:t>
            </a:r>
            <a:r>
              <a:rPr lang="fr-FR" sz="2400" b="1" i="1" dirty="0" err="1">
                <a:solidFill>
                  <a:srgbClr val="FFFFFF"/>
                </a:solidFill>
              </a:rPr>
              <a:t>sexual</a:t>
            </a:r>
            <a:r>
              <a:rPr lang="fr-FR" sz="2400" b="1" i="1" dirty="0">
                <a:solidFill>
                  <a:srgbClr val="FFFFFF"/>
                </a:solidFill>
              </a:rPr>
              <a:t> </a:t>
            </a:r>
            <a:r>
              <a:rPr lang="fr-FR" sz="2400" b="1" i="1" dirty="0" err="1">
                <a:solidFill>
                  <a:srgbClr val="FFFFFF"/>
                </a:solidFill>
              </a:rPr>
              <a:t>partners</a:t>
            </a:r>
            <a:endParaRPr lang="fr-FR" sz="2400" b="1" i="1" dirty="0">
              <a:solidFill>
                <a:srgbClr val="FFFFFF"/>
              </a:solidFill>
            </a:endParaRPr>
          </a:p>
          <a:p>
            <a:r>
              <a:rPr lang="fr-FR" sz="2400" b="1" i="1" dirty="0">
                <a:solidFill>
                  <a:srgbClr val="FFFFFF"/>
                </a:solidFill>
              </a:rPr>
              <a:t> infection (chlamydia or </a:t>
            </a:r>
            <a:r>
              <a:rPr lang="fr-FR" sz="2400" b="1" i="1" dirty="0" err="1">
                <a:solidFill>
                  <a:srgbClr val="FFFFFF"/>
                </a:solidFill>
              </a:rPr>
              <a:t>viruses</a:t>
            </a:r>
            <a:r>
              <a:rPr lang="fr-FR" sz="2400" b="1" i="1" dirty="0">
                <a:solidFill>
                  <a:srgbClr val="FFFFFF"/>
                </a:solidFill>
              </a:rPr>
              <a:t> HPV, Herpes)</a:t>
            </a:r>
          </a:p>
          <a:p>
            <a:r>
              <a:rPr lang="fr-FR" sz="2400" b="1" i="1" dirty="0">
                <a:solidFill>
                  <a:srgbClr val="FFFFFF"/>
                </a:solidFill>
              </a:rPr>
              <a:t> </a:t>
            </a:r>
            <a:r>
              <a:rPr lang="fr-FR" sz="2400" b="1" i="1" dirty="0" err="1">
                <a:solidFill>
                  <a:srgbClr val="FFFFFF"/>
                </a:solidFill>
              </a:rPr>
              <a:t>parity</a:t>
            </a:r>
            <a:endParaRPr lang="fr-FR" sz="2400" b="1" i="1" dirty="0">
              <a:solidFill>
                <a:srgbClr val="FFFFFF"/>
              </a:solidFill>
            </a:endParaRPr>
          </a:p>
          <a:p>
            <a:r>
              <a:rPr lang="fr-FR" sz="2400" b="1" i="1" dirty="0">
                <a:solidFill>
                  <a:srgbClr val="FFFFFF"/>
                </a:solidFill>
              </a:rPr>
              <a:t> immune </a:t>
            </a:r>
            <a:r>
              <a:rPr lang="fr-FR" sz="2400" b="1" i="1" dirty="0" err="1">
                <a:solidFill>
                  <a:srgbClr val="FFFFFF"/>
                </a:solidFill>
              </a:rPr>
              <a:t>deficiencies</a:t>
            </a:r>
            <a:endParaRPr lang="fr-FR" sz="2400" b="1" i="1" dirty="0">
              <a:solidFill>
                <a:srgbClr val="FFFFFF"/>
              </a:solidFill>
            </a:endParaRPr>
          </a:p>
          <a:p>
            <a:r>
              <a:rPr lang="fr-FR" sz="2400" b="1" i="1" dirty="0">
                <a:solidFill>
                  <a:srgbClr val="FFFFFF"/>
                </a:solidFill>
              </a:rPr>
              <a:t> duration of use of oral contraceptives</a:t>
            </a:r>
          </a:p>
          <a:p>
            <a:r>
              <a:rPr lang="fr-FR" sz="2400" b="1" i="1" dirty="0">
                <a:solidFill>
                  <a:srgbClr val="FFFFFF"/>
                </a:solidFill>
              </a:rPr>
              <a:t> smoking </a:t>
            </a:r>
            <a:r>
              <a:rPr lang="fr-FR" sz="2400" b="1" i="1" dirty="0" err="1">
                <a:solidFill>
                  <a:srgbClr val="FFFFFF"/>
                </a:solidFill>
              </a:rPr>
              <a:t>status</a:t>
            </a:r>
            <a:endParaRPr lang="fr-FR" sz="2400" b="1" i="1" dirty="0">
              <a:solidFill>
                <a:srgbClr val="FFFFFF"/>
              </a:solidFill>
            </a:endParaRPr>
          </a:p>
          <a:p>
            <a:r>
              <a:rPr lang="fr-FR" sz="2400" b="1" i="1" dirty="0">
                <a:solidFill>
                  <a:srgbClr val="FFFFFF"/>
                </a:solidFill>
              </a:rPr>
              <a:t>All </a:t>
            </a:r>
            <a:r>
              <a:rPr lang="fr-FR" sz="2400" b="1" i="1" dirty="0" err="1">
                <a:solidFill>
                  <a:srgbClr val="FFFFFF"/>
                </a:solidFill>
              </a:rPr>
              <a:t>these</a:t>
            </a:r>
            <a:r>
              <a:rPr lang="fr-FR" sz="2400" b="1" i="1" dirty="0">
                <a:solidFill>
                  <a:srgbClr val="FFFFFF"/>
                </a:solidFill>
              </a:rPr>
              <a:t> </a:t>
            </a:r>
            <a:r>
              <a:rPr lang="fr-FR" sz="2400" b="1" i="1" dirty="0" err="1">
                <a:solidFill>
                  <a:srgbClr val="FFFFFF"/>
                </a:solidFill>
              </a:rPr>
              <a:t>factors</a:t>
            </a:r>
            <a:r>
              <a:rPr lang="fr-FR" sz="2400" b="1" i="1" dirty="0">
                <a:solidFill>
                  <a:srgbClr val="FFFFFF"/>
                </a:solidFill>
              </a:rPr>
              <a:t> are </a:t>
            </a:r>
            <a:r>
              <a:rPr lang="fr-FR" sz="2400" b="1" i="1" dirty="0" err="1">
                <a:solidFill>
                  <a:srgbClr val="FFFFFF"/>
                </a:solidFill>
              </a:rPr>
              <a:t>statislically</a:t>
            </a:r>
            <a:r>
              <a:rPr lang="fr-FR" sz="2400" b="1" i="1" dirty="0">
                <a:solidFill>
                  <a:srgbClr val="FFFFFF"/>
                </a:solidFill>
              </a:rPr>
              <a:t> </a:t>
            </a:r>
            <a:r>
              <a:rPr lang="fr-FR" sz="2400" b="1" i="1" dirty="0" err="1">
                <a:solidFill>
                  <a:srgbClr val="FFFFFF"/>
                </a:solidFill>
              </a:rPr>
              <a:t>correlated</a:t>
            </a:r>
            <a:r>
              <a:rPr lang="fr-FR" sz="2400" b="1" i="1" dirty="0">
                <a:solidFill>
                  <a:srgbClr val="FFFFFF"/>
                </a:solidFill>
              </a:rPr>
              <a:t> </a:t>
            </a:r>
            <a:r>
              <a:rPr lang="fr-FR" sz="2400" b="1" i="1" dirty="0" err="1">
                <a:solidFill>
                  <a:srgbClr val="FFFFFF"/>
                </a:solidFill>
              </a:rPr>
              <a:t>resulting</a:t>
            </a:r>
            <a:r>
              <a:rPr lang="fr-FR" sz="2400" b="1" i="1" dirty="0">
                <a:solidFill>
                  <a:srgbClr val="FFFFFF"/>
                </a:solidFill>
              </a:rPr>
              <a:t> in </a:t>
            </a:r>
            <a:r>
              <a:rPr lang="fr-FR" sz="2400" b="1" i="1" dirty="0" err="1">
                <a:solidFill>
                  <a:srgbClr val="FFFFFF"/>
                </a:solidFill>
              </a:rPr>
              <a:t>confounding</a:t>
            </a:r>
            <a:r>
              <a:rPr lang="fr-FR" sz="2400" b="1" i="1" dirty="0">
                <a:solidFill>
                  <a:srgbClr val="FFFFFF"/>
                </a:solidFill>
              </a:rPr>
              <a:t> </a:t>
            </a:r>
            <a:r>
              <a:rPr lang="fr-FR" sz="2400" b="1" i="1" dirty="0" err="1">
                <a:solidFill>
                  <a:srgbClr val="FFFFFF"/>
                </a:solidFill>
              </a:rPr>
              <a:t>bias</a:t>
            </a:r>
            <a:endParaRPr lang="fr-FR" sz="2400" b="1" i="1" dirty="0">
              <a:solidFill>
                <a:srgbClr val="FFFFFF"/>
              </a:solidFill>
            </a:endParaRPr>
          </a:p>
          <a:p>
            <a:r>
              <a:rPr lang="fr-FR" sz="2400" b="1" i="1" dirty="0" err="1">
                <a:solidFill>
                  <a:srgbClr val="FFFFFF"/>
                </a:solidFill>
              </a:rPr>
              <a:t>Only</a:t>
            </a:r>
            <a:r>
              <a:rPr lang="fr-FR" sz="2400" b="1" i="1" dirty="0">
                <a:solidFill>
                  <a:srgbClr val="FFFFFF"/>
                </a:solidFill>
              </a:rPr>
              <a:t> </a:t>
            </a:r>
            <a:r>
              <a:rPr lang="fr-FR" sz="2400" b="1" i="1" dirty="0" err="1">
                <a:solidFill>
                  <a:srgbClr val="FFFFFF"/>
                </a:solidFill>
              </a:rPr>
              <a:t>very</a:t>
            </a:r>
            <a:r>
              <a:rPr lang="fr-FR" sz="2400" b="1" i="1" dirty="0">
                <a:solidFill>
                  <a:srgbClr val="FFFFFF"/>
                </a:solidFill>
              </a:rPr>
              <a:t> large </a:t>
            </a:r>
            <a:r>
              <a:rPr lang="fr-FR" sz="2400" b="1" i="1" dirty="0" err="1">
                <a:solidFill>
                  <a:srgbClr val="FFFFFF"/>
                </a:solidFill>
              </a:rPr>
              <a:t>multifactorial</a:t>
            </a:r>
            <a:r>
              <a:rPr lang="fr-FR" sz="2400" b="1" i="1" dirty="0">
                <a:solidFill>
                  <a:srgbClr val="FFFFFF"/>
                </a:solidFill>
              </a:rPr>
              <a:t> </a:t>
            </a:r>
            <a:r>
              <a:rPr lang="fr-FR" sz="2400" b="1" i="1" dirty="0" err="1">
                <a:solidFill>
                  <a:srgbClr val="FFFFFF"/>
                </a:solidFill>
              </a:rPr>
              <a:t>analyzes</a:t>
            </a:r>
            <a:r>
              <a:rPr lang="fr-FR" sz="2400" b="1" i="1" dirty="0">
                <a:solidFill>
                  <a:srgbClr val="FFFFFF"/>
                </a:solidFill>
              </a:rPr>
              <a:t> </a:t>
            </a:r>
            <a:r>
              <a:rPr lang="fr-FR" sz="2400" b="1" i="1" dirty="0" err="1">
                <a:solidFill>
                  <a:srgbClr val="FFFFFF"/>
                </a:solidFill>
              </a:rPr>
              <a:t>could</a:t>
            </a:r>
            <a:r>
              <a:rPr lang="fr-FR" sz="2400" b="1" i="1" dirty="0">
                <a:solidFill>
                  <a:srgbClr val="FFFFFF"/>
                </a:solidFill>
              </a:rPr>
              <a:t> </a:t>
            </a:r>
            <a:r>
              <a:rPr lang="fr-FR" sz="2400" b="1" i="1" dirty="0" err="1">
                <a:solidFill>
                  <a:srgbClr val="FFFFFF"/>
                </a:solidFill>
              </a:rPr>
              <a:t>precise</a:t>
            </a:r>
            <a:r>
              <a:rPr lang="fr-FR" sz="2400" b="1" i="1" dirty="0">
                <a:solidFill>
                  <a:srgbClr val="FFFFFF"/>
                </a:solidFill>
              </a:rPr>
              <a:t> the real </a:t>
            </a:r>
            <a:r>
              <a:rPr lang="fr-FR" sz="2400" b="1" i="1" dirty="0" err="1">
                <a:solidFill>
                  <a:srgbClr val="FFFFFF"/>
                </a:solidFill>
              </a:rPr>
              <a:t>weights</a:t>
            </a:r>
            <a:r>
              <a:rPr lang="fr-FR" sz="2400" b="1" i="1" dirty="0">
                <a:solidFill>
                  <a:srgbClr val="FFFFFF"/>
                </a:solidFill>
              </a:rPr>
              <a:t> of </a:t>
            </a:r>
            <a:r>
              <a:rPr lang="fr-FR" sz="2400" b="1" i="1" dirty="0" err="1">
                <a:solidFill>
                  <a:srgbClr val="FFFFFF"/>
                </a:solidFill>
              </a:rPr>
              <a:t>each</a:t>
            </a:r>
            <a:r>
              <a:rPr lang="fr-FR" sz="2400" b="1" i="1" dirty="0">
                <a:solidFill>
                  <a:srgbClr val="FFFFFF"/>
                </a:solidFill>
              </a:rPr>
              <a:t> factor</a:t>
            </a:r>
          </a:p>
          <a:p>
            <a:endParaRPr lang="fr-FR" dirty="0">
              <a:solidFill>
                <a:srgbClr val="FFFFFF"/>
              </a:solidFill>
            </a:endParaRPr>
          </a:p>
          <a:p>
            <a:pPr marL="0" indent="0">
              <a:buNone/>
            </a:pPr>
            <a:endParaRPr lang="fr-FR" dirty="0">
              <a:solidFill>
                <a:srgbClr val="FFFFFF"/>
              </a:solidFill>
            </a:endParaRPr>
          </a:p>
        </p:txBody>
      </p:sp>
    </p:spTree>
    <p:extLst>
      <p:ext uri="{BB962C8B-B14F-4D97-AF65-F5344CB8AC3E}">
        <p14:creationId xmlns:p14="http://schemas.microsoft.com/office/powerpoint/2010/main" val="379635724"/>
      </p:ext>
    </p:extLst>
  </p:cSld>
  <p:clrMapOvr>
    <a:overrideClrMapping bg1="dk1" tx1="lt1" bg2="dk2" tx2="lt2" accent1="accent1" accent2="accent2" accent3="accent3" accent4="accent4" accent5="accent5" accent6="accent6" hlink="hlink" folHlink="folHlink"/>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C31DB-1645-4F20-9414-18412DA3057E}"/>
              </a:ext>
            </a:extLst>
          </p:cNvPr>
          <p:cNvSpPr>
            <a:spLocks noGrp="1"/>
          </p:cNvSpPr>
          <p:nvPr>
            <p:ph type="title"/>
          </p:nvPr>
        </p:nvSpPr>
        <p:spPr/>
        <p:txBody>
          <a:bodyPr/>
          <a:lstStyle/>
          <a:p>
            <a:r>
              <a:rPr lang="en-US" b="1" i="1" dirty="0">
                <a:solidFill>
                  <a:schemeClr val="tx1"/>
                </a:solidFill>
                <a:latin typeface="Algerian" panose="04020705040A02060702" pitchFamily="82" charset="0"/>
              </a:rPr>
              <a:t>Gardasil demonstrates its effect on HPV infection, but:</a:t>
            </a:r>
          </a:p>
        </p:txBody>
      </p:sp>
      <p:sp>
        <p:nvSpPr>
          <p:cNvPr id="3" name="Espace réservé du contenu 2">
            <a:extLst>
              <a:ext uri="{FF2B5EF4-FFF2-40B4-BE49-F238E27FC236}">
                <a16:creationId xmlns:a16="http://schemas.microsoft.com/office/drawing/2014/main" id="{79E5C73A-C025-4FCF-A34D-FCB770BA6318}"/>
              </a:ext>
            </a:extLst>
          </p:cNvPr>
          <p:cNvSpPr>
            <a:spLocks noGrp="1"/>
          </p:cNvSpPr>
          <p:nvPr>
            <p:ph idx="1"/>
          </p:nvPr>
        </p:nvSpPr>
        <p:spPr>
          <a:xfrm>
            <a:off x="565652" y="2034947"/>
            <a:ext cx="8596668" cy="3880773"/>
          </a:xfrm>
        </p:spPr>
        <p:txBody>
          <a:bodyPr>
            <a:normAutofit lnSpcReduction="10000"/>
          </a:bodyPr>
          <a:lstStyle/>
          <a:p>
            <a:endParaRPr lang="en-US" dirty="0"/>
          </a:p>
          <a:p>
            <a:pPr marL="0" indent="0">
              <a:buNone/>
            </a:pPr>
            <a:endParaRPr lang="en-US" dirty="0"/>
          </a:p>
          <a:p>
            <a:endParaRPr lang="en-US" sz="3200" dirty="0"/>
          </a:p>
          <a:p>
            <a:r>
              <a:rPr lang="en-US" sz="3200" dirty="0"/>
              <a:t> we  have studied the effect on cervix cancer </a:t>
            </a:r>
          </a:p>
          <a:p>
            <a:pPr marL="0" indent="0">
              <a:buNone/>
            </a:pPr>
            <a:endParaRPr lang="en-US" sz="3200" dirty="0"/>
          </a:p>
          <a:p>
            <a:r>
              <a:rPr lang="en-US" sz="3200" dirty="0"/>
              <a:t> important to keep in mind that </a:t>
            </a:r>
            <a:r>
              <a:rPr lang="en-US" sz="3200" b="1" dirty="0"/>
              <a:t>infection is not cancer</a:t>
            </a:r>
          </a:p>
        </p:txBody>
      </p:sp>
    </p:spTree>
    <p:extLst>
      <p:ext uri="{BB962C8B-B14F-4D97-AF65-F5344CB8AC3E}">
        <p14:creationId xmlns:p14="http://schemas.microsoft.com/office/powerpoint/2010/main" val="204624333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9BCB6-98CD-496C-93CE-1260DB21533A}"/>
              </a:ext>
            </a:extLst>
          </p:cNvPr>
          <p:cNvSpPr>
            <a:spLocks noGrp="1"/>
          </p:cNvSpPr>
          <p:nvPr>
            <p:ph type="title"/>
          </p:nvPr>
        </p:nvSpPr>
        <p:spPr>
          <a:xfrm>
            <a:off x="460690" y="97130"/>
            <a:ext cx="7405942" cy="635786"/>
          </a:xfrm>
        </p:spPr>
        <p:txBody>
          <a:bodyPr>
            <a:normAutofit fontScale="90000"/>
          </a:bodyPr>
          <a:lstStyle/>
          <a:p>
            <a:r>
              <a:rPr lang="fr-FR" b="1" i="1" dirty="0" err="1">
                <a:solidFill>
                  <a:srgbClr val="7030A0"/>
                </a:solidFill>
              </a:rPr>
              <a:t>Aims</a:t>
            </a:r>
            <a:r>
              <a:rPr lang="fr-FR" b="1" i="1" dirty="0">
                <a:solidFill>
                  <a:srgbClr val="7030A0"/>
                </a:solidFill>
              </a:rPr>
              <a:t> and </a:t>
            </a:r>
            <a:r>
              <a:rPr lang="fr-FR" b="1" i="1" dirty="0" err="1">
                <a:solidFill>
                  <a:srgbClr val="7030A0"/>
                </a:solidFill>
              </a:rPr>
              <a:t>criteria</a:t>
            </a:r>
            <a:r>
              <a:rPr lang="fr-FR" b="1" i="1" dirty="0">
                <a:solidFill>
                  <a:srgbClr val="7030A0"/>
                </a:solidFill>
              </a:rPr>
              <a:t> </a:t>
            </a:r>
            <a:r>
              <a:rPr lang="en-US" b="1" i="1" dirty="0">
                <a:solidFill>
                  <a:srgbClr val="7030A0"/>
                </a:solidFill>
              </a:rPr>
              <a:t>to evaluate oncologic results of HPV vaccination</a:t>
            </a:r>
            <a:br>
              <a:rPr lang="en-US" b="1" dirty="0"/>
            </a:br>
            <a:br>
              <a:rPr lang="en-US" b="1" dirty="0"/>
            </a:br>
            <a:r>
              <a:rPr lang="en-US" b="1" dirty="0"/>
              <a:t>  </a:t>
            </a:r>
            <a:br>
              <a:rPr lang="en-US" b="1" dirty="0"/>
            </a:br>
            <a:r>
              <a:rPr lang="fr-FR" b="1" i="1" dirty="0">
                <a:solidFill>
                  <a:srgbClr val="7030A0"/>
                </a:solidFill>
              </a:rPr>
              <a:t> </a:t>
            </a:r>
          </a:p>
        </p:txBody>
      </p:sp>
      <p:sp>
        <p:nvSpPr>
          <p:cNvPr id="3" name="Espace réservé du contenu 2">
            <a:extLst>
              <a:ext uri="{FF2B5EF4-FFF2-40B4-BE49-F238E27FC236}">
                <a16:creationId xmlns:a16="http://schemas.microsoft.com/office/drawing/2014/main" id="{557D30E8-C480-4F2A-9A05-35D59DE64FC3}"/>
              </a:ext>
            </a:extLst>
          </p:cNvPr>
          <p:cNvSpPr>
            <a:spLocks noGrp="1"/>
          </p:cNvSpPr>
          <p:nvPr>
            <p:ph idx="1"/>
          </p:nvPr>
        </p:nvSpPr>
        <p:spPr>
          <a:xfrm>
            <a:off x="118663" y="1451872"/>
            <a:ext cx="7562331" cy="4939665"/>
          </a:xfrm>
        </p:spPr>
        <p:txBody>
          <a:bodyPr>
            <a:normAutofit/>
          </a:bodyPr>
          <a:lstStyle/>
          <a:p>
            <a:r>
              <a:rPr lang="en-US" sz="2800" dirty="0">
                <a:solidFill>
                  <a:srgbClr val="002060"/>
                </a:solidFill>
              </a:rPr>
              <a:t>on trends </a:t>
            </a:r>
            <a:r>
              <a:rPr lang="en-US" sz="2800" b="1" dirty="0">
                <a:solidFill>
                  <a:schemeClr val="accent2"/>
                </a:solidFill>
              </a:rPr>
              <a:t>of incidence* of invasive cervical cancer </a:t>
            </a:r>
          </a:p>
          <a:p>
            <a:r>
              <a:rPr lang="en-US" sz="2800" dirty="0"/>
              <a:t>in</a:t>
            </a:r>
            <a:r>
              <a:rPr lang="en-US" sz="2800" b="1" dirty="0"/>
              <a:t> countries </a:t>
            </a:r>
          </a:p>
          <a:p>
            <a:pPr marL="971550" lvl="1" indent="-514350">
              <a:buFont typeface="+mj-lt"/>
              <a:buAutoNum type="arabicPeriod"/>
            </a:pPr>
            <a:r>
              <a:rPr lang="en-US" sz="2600" b="1" i="1" dirty="0">
                <a:solidFill>
                  <a:srgbClr val="7030A0"/>
                </a:solidFill>
              </a:rPr>
              <a:t>with high HPV vaccine coverage</a:t>
            </a:r>
          </a:p>
          <a:p>
            <a:pPr marL="971550" lvl="1" indent="-514350">
              <a:buFont typeface="+mj-lt"/>
              <a:buAutoNum type="arabicPeriod"/>
            </a:pPr>
            <a:r>
              <a:rPr lang="en-US" sz="2800" b="1" i="1" dirty="0">
                <a:solidFill>
                  <a:srgbClr val="7030A0"/>
                </a:solidFill>
              </a:rPr>
              <a:t>sound national cancer registers </a:t>
            </a:r>
          </a:p>
          <a:p>
            <a:r>
              <a:rPr lang="en-US" sz="2800" b="1" dirty="0"/>
              <a:t> to compare these to the trend in France</a:t>
            </a:r>
          </a:p>
          <a:p>
            <a:pPr marL="457200" lvl="1" indent="0">
              <a:buNone/>
            </a:pPr>
            <a:r>
              <a:rPr lang="en-US" sz="2600" dirty="0"/>
              <a:t> country with low anti HPV vaccine coverage</a:t>
            </a:r>
            <a:endParaRPr lang="fr-FR" sz="2600" dirty="0"/>
          </a:p>
        </p:txBody>
      </p:sp>
      <p:sp>
        <p:nvSpPr>
          <p:cNvPr id="4" name="ZoneTexte 3">
            <a:extLst>
              <a:ext uri="{FF2B5EF4-FFF2-40B4-BE49-F238E27FC236}">
                <a16:creationId xmlns:a16="http://schemas.microsoft.com/office/drawing/2014/main" id="{7BD75071-6246-434A-8E63-F51BCCCE8C67}"/>
              </a:ext>
            </a:extLst>
          </p:cNvPr>
          <p:cNvSpPr txBox="1"/>
          <p:nvPr/>
        </p:nvSpPr>
        <p:spPr>
          <a:xfrm rot="10800000" flipV="1">
            <a:off x="460690" y="5802747"/>
            <a:ext cx="7497546" cy="400110"/>
          </a:xfrm>
          <a:prstGeom prst="rect">
            <a:avLst/>
          </a:prstGeom>
          <a:noFill/>
        </p:spPr>
        <p:txBody>
          <a:bodyPr wrap="square" rtlCol="0">
            <a:spAutoFit/>
          </a:bodyPr>
          <a:lstStyle/>
          <a:p>
            <a:r>
              <a:rPr lang="en-US" sz="2000" b="1" dirty="0">
                <a:solidFill>
                  <a:srgbClr val="7030A0"/>
                </a:solidFill>
              </a:rPr>
              <a:t>*Incidence = new cases number /year/ per 100,000 women</a:t>
            </a:r>
            <a:endParaRPr lang="fr-FR" sz="2000" b="1" dirty="0">
              <a:solidFill>
                <a:srgbClr val="7030A0"/>
              </a:solidFill>
            </a:endParaRPr>
          </a:p>
        </p:txBody>
      </p:sp>
      <p:pic>
        <p:nvPicPr>
          <p:cNvPr id="6" name="Image 5">
            <a:extLst>
              <a:ext uri="{FF2B5EF4-FFF2-40B4-BE49-F238E27FC236}">
                <a16:creationId xmlns:a16="http://schemas.microsoft.com/office/drawing/2014/main" id="{0AA2BC4D-CF0C-43B2-9F06-DF8020429F0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958236" y="-66911"/>
            <a:ext cx="4233763" cy="6924912"/>
          </a:xfrm>
          <a:prstGeom prst="rect">
            <a:avLst/>
          </a:prstGeom>
        </p:spPr>
      </p:pic>
    </p:spTree>
    <p:extLst>
      <p:ext uri="{BB962C8B-B14F-4D97-AF65-F5344CB8AC3E}">
        <p14:creationId xmlns:p14="http://schemas.microsoft.com/office/powerpoint/2010/main" val="2947186957"/>
      </p:ext>
    </p:extLst>
  </p:cSld>
  <p:clrMapOvr>
    <a:masterClrMapping/>
  </p:clrMapOvr>
  <p:transition spd="slow">
    <p:wipe/>
  </p:transition>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2567</Words>
  <Application>Microsoft Office PowerPoint</Application>
  <PresentationFormat>Grand écran</PresentationFormat>
  <Paragraphs>357</Paragraphs>
  <Slides>58</Slides>
  <Notes>37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58</vt:i4>
      </vt:variant>
    </vt:vector>
  </HeadingPairs>
  <TitlesOfParts>
    <vt:vector size="68" baseType="lpstr">
      <vt:lpstr>Abadi</vt:lpstr>
      <vt:lpstr>Algerian</vt:lpstr>
      <vt:lpstr>Arial</vt:lpstr>
      <vt:lpstr>Calibri</vt:lpstr>
      <vt:lpstr>Georgia</vt:lpstr>
      <vt:lpstr>proxima_nova_regular</vt:lpstr>
      <vt:lpstr>Trebuchet MS</vt:lpstr>
      <vt:lpstr>Wingdings</vt:lpstr>
      <vt:lpstr>Wingdings 3</vt:lpstr>
      <vt:lpstr>Facette</vt:lpstr>
      <vt:lpstr>Paradoxical oncologic results of Gardasil in real life.  A cancer registers study</vt:lpstr>
      <vt:lpstr> Why such a study about Gardasil</vt:lpstr>
      <vt:lpstr>The golden fake tale of Gardasil</vt:lpstr>
      <vt:lpstr>First lie : Cervix cancer represents a major threat for women in western countries   </vt:lpstr>
      <vt:lpstr>Second lie : « virus are the unique cause of cervix cancer »</vt:lpstr>
      <vt:lpstr>3rd lie: trials have shown that vaccines are effective against cancer without risk</vt:lpstr>
      <vt:lpstr>Etiology of cancer is multifactorial !</vt:lpstr>
      <vt:lpstr>Gardasil demonstrates its effect on HPV infection, but:</vt:lpstr>
      <vt:lpstr>Aims and criteria to evaluate oncologic results of HPV vaccination      </vt:lpstr>
      <vt:lpstr>Method 1</vt:lpstr>
      <vt:lpstr> DEFINITIONS </vt:lpstr>
      <vt:lpstr>Method 2</vt:lpstr>
      <vt:lpstr>Method : statistical analysis  </vt:lpstr>
      <vt:lpstr>Method : trend affirmation</vt:lpstr>
      <vt:lpstr>Method : searching break points</vt:lpstr>
      <vt:lpstr>Results: Pre vaccination period</vt:lpstr>
      <vt:lpstr> vaccine era  start</vt:lpstr>
      <vt:lpstr>First 5 y after vaccine for 20-29</vt:lpstr>
      <vt:lpstr>Présentation PowerPoint</vt:lpstr>
      <vt:lpstr>AustraliaN vaccination program</vt:lpstr>
      <vt:lpstr>Présentation PowerPoint</vt:lpstr>
      <vt:lpstr>Présentation PowerPoint</vt:lpstr>
      <vt:lpstr>Présentation PowerPoint</vt:lpstr>
      <vt:lpstr>Australian propaganda lies based on biaised predictions  and simulation </vt:lpstr>
      <vt:lpstr>Great-Britain</vt:lpstr>
      <vt:lpstr>Présentation PowerPoint</vt:lpstr>
      <vt:lpstr>Increase of Incidence in the 20-24 age group</vt:lpstr>
      <vt:lpstr>Présentation PowerPoint</vt:lpstr>
      <vt:lpstr>Incidence trends for unvaccinated women</vt:lpstr>
      <vt:lpstr>alarming official prediction</vt:lpstr>
      <vt:lpstr>Fake news and lies..</vt:lpstr>
      <vt:lpstr>Sweden :global incidence trend</vt:lpstr>
      <vt:lpstr>Sweden trends/age</vt:lpstr>
      <vt:lpstr> BREAK POINTS ANALYSIS</vt:lpstr>
      <vt:lpstr>Incidence trend for 20-24  girls</vt:lpstr>
      <vt:lpstr>Unvaccinated women  age group 50-74 </vt:lpstr>
      <vt:lpstr>Global trend in Norway</vt:lpstr>
      <vt:lpstr>Norway incidence by age</vt:lpstr>
      <vt:lpstr>Incidence trends for 20-24</vt:lpstr>
      <vt:lpstr>Norway : older women</vt:lpstr>
      <vt:lpstr>USA: incidence of invasive cancer 1975 - 2015</vt:lpstr>
      <vt:lpstr>Présentation PowerPoint</vt:lpstr>
      <vt:lpstr>Last published incidence of cervix cancer and vaccination coverage</vt:lpstr>
      <vt:lpstr>Présentation PowerPoint</vt:lpstr>
      <vt:lpstr>Conclusions ( 8/9 years of follow-up) </vt:lpstr>
      <vt:lpstr>Why such a paradoxical oncologic result ?</vt:lpstr>
      <vt:lpstr>In U.K the temporality criteria is present</vt:lpstr>
      <vt:lpstr>In Sweden  the temporality criteria  is present</vt:lpstr>
      <vt:lpstr>Some hypotheses to explain this paradoxical oncologic result</vt:lpstr>
      <vt:lpstr>Some hypotheses to explain this paradoxical oncologic result</vt:lpstr>
      <vt:lpstr>The « type replacement”</vt:lpstr>
      <vt:lpstr>The increase in the risk of invasive cancers in women previously infected with the HPV virus</vt:lpstr>
      <vt:lpstr>IF THE VACCINE FACILITATES CANCER DIRECTLY ? </vt:lpstr>
      <vt:lpstr>Facilitator action of vaccine is plausible  as for hepatitis B vaccination was followed by a huge increase in the incidence of liver cancers</vt:lpstr>
      <vt:lpstr>  </vt:lpstr>
      <vt:lpstr>What can do women suffering of cervix cancer after vaccine ?</vt:lpstr>
      <vt:lpstr>What can you do ?</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Paradoxical oncologic results of Gardasil in real life.  A cancer registers study</dc:title>
  <dc:creator>Delépine gérard</dc:creator>
  <cp:lastModifiedBy>nicole delepine</cp:lastModifiedBy>
  <cp:revision>9</cp:revision>
  <dcterms:created xsi:type="dcterms:W3CDTF">2019-05-18T12:51:48Z</dcterms:created>
  <dcterms:modified xsi:type="dcterms:W3CDTF">2019-05-20T16:45:28Z</dcterms:modified>
</cp:coreProperties>
</file>