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98" r:id="rId4"/>
    <p:sldId id="290" r:id="rId5"/>
    <p:sldId id="299" r:id="rId6"/>
    <p:sldId id="284" r:id="rId7"/>
    <p:sldId id="287" r:id="rId8"/>
    <p:sldId id="285" r:id="rId9"/>
    <p:sldId id="289" r:id="rId10"/>
    <p:sldId id="292" r:id="rId11"/>
    <p:sldId id="291" r:id="rId12"/>
    <p:sldId id="281" r:id="rId13"/>
    <p:sldId id="278" r:id="rId14"/>
    <p:sldId id="277" r:id="rId15"/>
    <p:sldId id="258" r:id="rId16"/>
    <p:sldId id="276" r:id="rId17"/>
    <p:sldId id="296" r:id="rId18"/>
    <p:sldId id="274" r:id="rId19"/>
    <p:sldId id="275" r:id="rId20"/>
    <p:sldId id="297" r:id="rId21"/>
    <p:sldId id="293" r:id="rId22"/>
    <p:sldId id="294" r:id="rId23"/>
    <p:sldId id="295" r:id="rId24"/>
    <p:sldId id="282" r:id="rId2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4480" autoAdjust="0"/>
  </p:normalViewPr>
  <p:slideViewPr>
    <p:cSldViewPr>
      <p:cViewPr>
        <p:scale>
          <a:sx n="65" d="100"/>
          <a:sy n="65" d="100"/>
        </p:scale>
        <p:origin x="415" y="65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54"/>
    </p:cViewPr>
  </p:sorterViewPr>
  <p:notesViewPr>
    <p:cSldViewPr showGuides="1">
      <p:cViewPr varScale="1">
        <p:scale>
          <a:sx n="86" d="100"/>
          <a:sy n="86" d="100"/>
        </p:scale>
        <p:origin x="300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6D237-EA9D-4DDB-A096-DA36D06449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CE7F59-FBFC-4ABA-AB54-92DE678C0C1E}">
      <dgm:prSet/>
      <dgm:spPr/>
      <dgm:t>
        <a:bodyPr/>
        <a:lstStyle/>
        <a:p>
          <a:r>
            <a:rPr lang="fr-FR" dirty="0"/>
            <a:t>Le cancer primitif du foie a été le premier à être la cible d’une tentative de prévention par un vaccin, l’</a:t>
          </a:r>
          <a:r>
            <a:rPr lang="fr-FR" dirty="0" err="1"/>
            <a:t>Hevac</a:t>
          </a:r>
          <a:r>
            <a:rPr lang="fr-FR" dirty="0"/>
            <a:t> B, qui a obtenu l’AMM en 1981 puis l'Engerix B (1985) et le Genhevac B, (1987) </a:t>
          </a:r>
          <a:endParaRPr lang="en-US" dirty="0"/>
        </a:p>
      </dgm:t>
    </dgm:pt>
    <dgm:pt modelId="{3115F808-4403-4FFD-94CA-1E099992D5F3}" type="parTrans" cxnId="{DA34B1D7-6A4F-4482-88A1-C2E3768A835D}">
      <dgm:prSet/>
      <dgm:spPr/>
      <dgm:t>
        <a:bodyPr/>
        <a:lstStyle/>
        <a:p>
          <a:endParaRPr lang="en-US"/>
        </a:p>
      </dgm:t>
    </dgm:pt>
    <dgm:pt modelId="{2FD63275-E21C-46C8-B5CE-9E1D041ED75C}" type="sibTrans" cxnId="{DA34B1D7-6A4F-4482-88A1-C2E3768A835D}">
      <dgm:prSet/>
      <dgm:spPr/>
      <dgm:t>
        <a:bodyPr/>
        <a:lstStyle/>
        <a:p>
          <a:endParaRPr lang="en-US"/>
        </a:p>
      </dgm:t>
    </dgm:pt>
    <dgm:pt modelId="{2FBF69B5-607A-48D6-BB52-29ABB77C4910}">
      <dgm:prSet/>
      <dgm:spPr/>
      <dgm:t>
        <a:bodyPr/>
        <a:lstStyle/>
        <a:p>
          <a:r>
            <a:rPr lang="fr-FR"/>
            <a:t>L’inventeur du premier vaccin Ph. Maupas précisait dans sa Thèse (1976) «</a:t>
          </a:r>
          <a:r>
            <a:rPr lang="fr-FR" i="1"/>
            <a:t>Il n'est pas possible toutefois, à partir de ces seules données épidémiologiques, anatomo-cliniques et sérologiques, de conclure au rôle onco génique direct du virus de l'hépatite B. </a:t>
          </a:r>
          <a:r>
            <a:rPr lang="fr-FR"/>
            <a:t>»</a:t>
          </a:r>
          <a:endParaRPr lang="en-US"/>
        </a:p>
      </dgm:t>
    </dgm:pt>
    <dgm:pt modelId="{E575B459-EC06-4CF5-9C3A-6B9C9A801CD9}" type="parTrans" cxnId="{5F27BC8A-145C-4ADD-81CE-D874F4291B5C}">
      <dgm:prSet/>
      <dgm:spPr/>
      <dgm:t>
        <a:bodyPr/>
        <a:lstStyle/>
        <a:p>
          <a:endParaRPr lang="en-US"/>
        </a:p>
      </dgm:t>
    </dgm:pt>
    <dgm:pt modelId="{9F3EDD79-2AD5-4903-A6D2-19A8A3912674}" type="sibTrans" cxnId="{5F27BC8A-145C-4ADD-81CE-D874F4291B5C}">
      <dgm:prSet/>
      <dgm:spPr/>
      <dgm:t>
        <a:bodyPr/>
        <a:lstStyle/>
        <a:p>
          <a:endParaRPr lang="en-US"/>
        </a:p>
      </dgm:t>
    </dgm:pt>
    <dgm:pt modelId="{12717ED5-2D5D-4C93-82D5-1CCD76C84815}" type="pres">
      <dgm:prSet presAssocID="{7106D237-EA9D-4DDB-A096-DA36D064491C}" presName="linear" presStyleCnt="0">
        <dgm:presLayoutVars>
          <dgm:animLvl val="lvl"/>
          <dgm:resizeHandles val="exact"/>
        </dgm:presLayoutVars>
      </dgm:prSet>
      <dgm:spPr/>
    </dgm:pt>
    <dgm:pt modelId="{827EDFB0-39FA-492B-847D-506C54C7423B}" type="pres">
      <dgm:prSet presAssocID="{B5CE7F59-FBFC-4ABA-AB54-92DE678C0C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5C009D-E818-443C-AF91-D4ACF17998CA}" type="pres">
      <dgm:prSet presAssocID="{2FD63275-E21C-46C8-B5CE-9E1D041ED75C}" presName="spacer" presStyleCnt="0"/>
      <dgm:spPr/>
    </dgm:pt>
    <dgm:pt modelId="{370E3258-3E1E-4FE3-9A83-121103490F4D}" type="pres">
      <dgm:prSet presAssocID="{2FBF69B5-607A-48D6-BB52-29ABB77C49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F33E6D-7ABA-4400-827B-676BD36F66D8}" type="presOf" srcId="{B5CE7F59-FBFC-4ABA-AB54-92DE678C0C1E}" destId="{827EDFB0-39FA-492B-847D-506C54C7423B}" srcOrd="0" destOrd="0" presId="urn:microsoft.com/office/officeart/2005/8/layout/vList2"/>
    <dgm:cxn modelId="{1C32AE54-1D59-48F1-9651-C9DD6B9A3A70}" type="presOf" srcId="{2FBF69B5-607A-48D6-BB52-29ABB77C4910}" destId="{370E3258-3E1E-4FE3-9A83-121103490F4D}" srcOrd="0" destOrd="0" presId="urn:microsoft.com/office/officeart/2005/8/layout/vList2"/>
    <dgm:cxn modelId="{5F27BC8A-145C-4ADD-81CE-D874F4291B5C}" srcId="{7106D237-EA9D-4DDB-A096-DA36D064491C}" destId="{2FBF69B5-607A-48D6-BB52-29ABB77C4910}" srcOrd="1" destOrd="0" parTransId="{E575B459-EC06-4CF5-9C3A-6B9C9A801CD9}" sibTransId="{9F3EDD79-2AD5-4903-A6D2-19A8A3912674}"/>
    <dgm:cxn modelId="{86A6D695-367B-4153-9D6E-A0451318B17A}" type="presOf" srcId="{7106D237-EA9D-4DDB-A096-DA36D064491C}" destId="{12717ED5-2D5D-4C93-82D5-1CCD76C84815}" srcOrd="0" destOrd="0" presId="urn:microsoft.com/office/officeart/2005/8/layout/vList2"/>
    <dgm:cxn modelId="{DA34B1D7-6A4F-4482-88A1-C2E3768A835D}" srcId="{7106D237-EA9D-4DDB-A096-DA36D064491C}" destId="{B5CE7F59-FBFC-4ABA-AB54-92DE678C0C1E}" srcOrd="0" destOrd="0" parTransId="{3115F808-4403-4FFD-94CA-1E099992D5F3}" sibTransId="{2FD63275-E21C-46C8-B5CE-9E1D041ED75C}"/>
    <dgm:cxn modelId="{53E1E433-C25C-4C25-ADE7-4A3A9B7AE14C}" type="presParOf" srcId="{12717ED5-2D5D-4C93-82D5-1CCD76C84815}" destId="{827EDFB0-39FA-492B-847D-506C54C7423B}" srcOrd="0" destOrd="0" presId="urn:microsoft.com/office/officeart/2005/8/layout/vList2"/>
    <dgm:cxn modelId="{4DE7F30C-C438-4AE7-AEB0-4CC4D33CE6D3}" type="presParOf" srcId="{12717ED5-2D5D-4C93-82D5-1CCD76C84815}" destId="{7E5C009D-E818-443C-AF91-D4ACF17998CA}" srcOrd="1" destOrd="0" presId="urn:microsoft.com/office/officeart/2005/8/layout/vList2"/>
    <dgm:cxn modelId="{2C99C23F-D87E-4CAB-B01A-D370CD3C5713}" type="presParOf" srcId="{12717ED5-2D5D-4C93-82D5-1CCD76C84815}" destId="{370E3258-3E1E-4FE3-9A83-121103490F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EDFB0-39FA-492B-847D-506C54C7423B}">
      <dsp:nvSpPr>
        <dsp:cNvPr id="0" name=""/>
        <dsp:cNvSpPr/>
      </dsp:nvSpPr>
      <dsp:spPr>
        <a:xfrm>
          <a:off x="0" y="391592"/>
          <a:ext cx="7835605" cy="26298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Le cancer primitif du foie a été le premier à être la cible d’une tentative de prévention par un vaccin, l’</a:t>
          </a:r>
          <a:r>
            <a:rPr lang="fr-FR" sz="2700" kern="1200" dirty="0" err="1"/>
            <a:t>Hevac</a:t>
          </a:r>
          <a:r>
            <a:rPr lang="fr-FR" sz="2700" kern="1200" dirty="0"/>
            <a:t> B, qui a obtenu l’AMM en 1981 puis l'Engerix B (1985) et le Genhevac B, (1987) </a:t>
          </a:r>
          <a:endParaRPr lang="en-US" sz="2700" kern="1200" dirty="0"/>
        </a:p>
      </dsp:txBody>
      <dsp:txXfrm>
        <a:off x="128380" y="519972"/>
        <a:ext cx="7578845" cy="2373107"/>
      </dsp:txXfrm>
    </dsp:sp>
    <dsp:sp modelId="{370E3258-3E1E-4FE3-9A83-121103490F4D}">
      <dsp:nvSpPr>
        <dsp:cNvPr id="0" name=""/>
        <dsp:cNvSpPr/>
      </dsp:nvSpPr>
      <dsp:spPr>
        <a:xfrm>
          <a:off x="0" y="3099219"/>
          <a:ext cx="7835605" cy="2629867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L’inventeur du premier vaccin Ph. Maupas précisait dans sa Thèse (1976) «</a:t>
          </a:r>
          <a:r>
            <a:rPr lang="fr-FR" sz="2700" i="1" kern="1200"/>
            <a:t>Il n'est pas possible toutefois, à partir de ces seules données épidémiologiques, anatomo-cliniques et sérologiques, de conclure au rôle onco génique direct du virus de l'hépatite B. </a:t>
          </a:r>
          <a:r>
            <a:rPr lang="fr-FR" sz="2700" kern="1200"/>
            <a:t>»</a:t>
          </a:r>
          <a:endParaRPr lang="en-US" sz="2700" kern="1200"/>
        </a:p>
      </dsp:txBody>
      <dsp:txXfrm>
        <a:off x="128380" y="3227599"/>
        <a:ext cx="7578845" cy="237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>
              <a:latin typeface="Euphemia" panose="020B05030401020201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925270-C977-4D99-9AB2-84927C2D5137}" type="datetime1">
              <a:rPr lang="fr-FR" smtClean="0">
                <a:latin typeface="Euphemia" panose="020B0503040102020104" pitchFamily="34" charset="0"/>
              </a:rPr>
              <a:t>07/06/2019</a:t>
            </a:fld>
            <a:endParaRPr lang="fr-FR">
              <a:latin typeface="Euphemia" panose="020B05030401020201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>
              <a:latin typeface="Euphemia" panose="020B0503040102020104" pitchFamily="34" charset="0"/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fr-FR" smtClean="0">
                <a:latin typeface="Euphemia" panose="020B0503040102020104" pitchFamily="34" charset="0"/>
              </a:rPr>
              <a:t>‹N°›</a:t>
            </a:fld>
            <a:endParaRPr lang="fr-FR"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uphemia" panose="020B0503040102020104" pitchFamily="34" charset="0"/>
              </a:defRPr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D2D62A3B-12A5-4C26-A963-C25E1FDEA96D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uphemia" panose="020B0503040102020104" pitchFamily="34" charset="0"/>
              </a:defRPr>
            </a:lvl1pPr>
          </a:lstStyle>
          <a:p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BF105DB2-FD3E-441D-8B7E-7AE83ECE27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0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7661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0534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48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546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50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7006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064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98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140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6364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fr-FR" noProof="0" smtClean="0"/>
              <a:pPr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1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2A01-2F53-4F73-98E8-BFFA0830F1EA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124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886628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3480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21094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7432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040770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53101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87282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37524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4715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139790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42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351150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EC53-AFEF-49B2-BA85-ECD94B8F6BCB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  <p:grpSp>
        <p:nvGrpSpPr>
          <p:cNvPr id="5" name="graphique du bas">
            <a:extLst>
              <a:ext uri="{FF2B5EF4-FFF2-40B4-BE49-F238E27FC236}">
                <a16:creationId xmlns:a16="http://schemas.microsoft.com/office/drawing/2014/main" id="{C0705FB6-1F86-4F9F-A0A8-B24923090F68}"/>
              </a:ext>
            </a:extLst>
          </p:cNvPr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B7C682-8874-4D26-B37C-37D41253C6BB}"/>
                </a:ext>
              </a:extLst>
            </p:cNvPr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latin typeface="Euphemia" panose="020B05030401020201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FE0A44-B0A6-4D94-A1E1-0D31FD8CF278}"/>
                </a:ext>
              </a:extLst>
            </p:cNvPr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latin typeface="Euphemia" panose="020B05030401020201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7DDDA6-AE5A-4B73-9210-2716EF6B8F56}"/>
                </a:ext>
              </a:extLst>
            </p:cNvPr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latin typeface="Euphemia" panose="020B05030401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Ajouter un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06808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DDA6-25CE-4019-B9B0-FC4A554242BF}" type="datetime1">
              <a:rPr lang="fr-FR" noProof="0" smtClean="0"/>
              <a:t>07/06/2019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86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AB60-57BC-40B8-BBB3-08C162D83779}" type="datetime1">
              <a:rPr lang="fr-FR" noProof="0" smtClean="0"/>
              <a:t>07/06/2019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30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780" y="1483830"/>
            <a:ext cx="8208912" cy="338533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6000" b="1" i="1" dirty="0">
                <a:solidFill>
                  <a:srgbClr val="C00000"/>
                </a:solidFill>
                <a:latin typeface="Euphemia" panose="020B0503040102020104" pitchFamily="34" charset="0"/>
              </a:rPr>
              <a:t>Vaccin contre l’hépatite B</a:t>
            </a:r>
            <a:br>
              <a:rPr lang="fr-FR" sz="6000" b="1" i="1" dirty="0">
                <a:solidFill>
                  <a:srgbClr val="C00000"/>
                </a:solidFill>
                <a:latin typeface="Euphemia" panose="020B0503040102020104" pitchFamily="34" charset="0"/>
              </a:rPr>
            </a:br>
            <a:br>
              <a:rPr lang="fr-FR" sz="6000" b="1" i="1" dirty="0">
                <a:latin typeface="Euphemia" panose="020B0503040102020104" pitchFamily="34" charset="0"/>
              </a:rPr>
            </a:br>
            <a:r>
              <a:rPr lang="fr-FR" sz="4800" b="1" i="1" dirty="0">
                <a:solidFill>
                  <a:srgbClr val="C00000"/>
                </a:solidFill>
                <a:latin typeface="Euphemia" panose="020B0503040102020104" pitchFamily="34" charset="0"/>
              </a:rPr>
              <a:t>C</a:t>
            </a:r>
            <a:r>
              <a:rPr lang="fr-FR" sz="4800" b="1" i="1" dirty="0">
                <a:solidFill>
                  <a:srgbClr val="C00000"/>
                </a:solidFill>
              </a:rPr>
              <a:t>atastrophe cancérologique</a:t>
            </a:r>
            <a:br>
              <a:rPr lang="fr-FR" sz="4800" b="1" i="1" dirty="0">
                <a:solidFill>
                  <a:srgbClr val="C00000"/>
                </a:solidFill>
              </a:rPr>
            </a:br>
            <a:r>
              <a:rPr lang="fr-FR" sz="4800" b="1" i="1" dirty="0">
                <a:solidFill>
                  <a:srgbClr val="C00000"/>
                </a:solidFill>
              </a:rPr>
              <a:t> méconnue</a:t>
            </a:r>
            <a:br>
              <a:rPr lang="fr-FR" sz="4800" b="1" i="1" dirty="0">
                <a:solidFill>
                  <a:srgbClr val="C00000"/>
                </a:solidFill>
              </a:rPr>
            </a:br>
            <a:br>
              <a:rPr lang="fr-FR" sz="4800" b="1" i="1" dirty="0">
                <a:solidFill>
                  <a:srgbClr val="C00000"/>
                </a:solidFill>
              </a:rPr>
            </a:br>
            <a:endParaRPr lang="fr-FR" b="1" i="1" dirty="0">
              <a:solidFill>
                <a:srgbClr val="C00000"/>
              </a:solidFill>
              <a:latin typeface="Euphemia" panose="020B05030401020201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5860" y="4437112"/>
            <a:ext cx="6192688" cy="1440160"/>
          </a:xfrm>
        </p:spPr>
        <p:txBody>
          <a:bodyPr rtlCol="0">
            <a:normAutofit/>
          </a:bodyPr>
          <a:lstStyle/>
          <a:p>
            <a:pPr algn="ctr" rtl="0"/>
            <a:r>
              <a:rPr lang="fr-FR" b="1" dirty="0"/>
              <a:t>Dr Gérard Delépine chirurgien cancérologue </a:t>
            </a:r>
          </a:p>
          <a:p>
            <a:pPr algn="ctr" rtl="0"/>
            <a:r>
              <a:rPr lang="fr-FR" b="1" dirty="0">
                <a:latin typeface="Euphemia" panose="020B0503040102020104" pitchFamily="34" charset="0"/>
              </a:rPr>
              <a:t>Dr  Nicole Delépine cancérologue pédiatre</a:t>
            </a:r>
          </a:p>
          <a:p>
            <a:pPr algn="ctr" rtl="0"/>
            <a:r>
              <a:rPr lang="fr-FR" b="1" dirty="0"/>
              <a:t>Dr Salwa Alkhallaf pédiatre </a:t>
            </a:r>
            <a:endParaRPr lang="fr-FR" b="1" dirty="0">
              <a:latin typeface="Euphemia" panose="020B05030401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4BF788-F0CF-4BEC-A394-2FABF6370396}"/>
              </a:ext>
            </a:extLst>
          </p:cNvPr>
          <p:cNvSpPr txBox="1"/>
          <p:nvPr/>
        </p:nvSpPr>
        <p:spPr>
          <a:xfrm>
            <a:off x="4485084" y="6309320"/>
            <a:ext cx="23042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tx2"/>
                </a:solidFill>
              </a:rPr>
              <a:t>Janvier 2019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B40F753-F846-4652-B161-A82D85AFD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7" t="41598" r="7465" b="53150"/>
          <a:stretch/>
        </p:blipFill>
        <p:spPr>
          <a:xfrm>
            <a:off x="148164" y="6294250"/>
            <a:ext cx="11892496" cy="4247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4346EC-02B7-42D5-A546-F4FD7070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72" y="2836911"/>
            <a:ext cx="4251104" cy="338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6A804E6-6273-4469-8648-62D51F40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8" y="620688"/>
            <a:ext cx="6057934" cy="62194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CEDA80-49F6-4231-A17D-316B8D95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29" y="5744390"/>
            <a:ext cx="2952329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sz="3600" dirty="0"/>
            </a:br>
            <a:r>
              <a:rPr lang="fr-FR" sz="2400" dirty="0">
                <a:solidFill>
                  <a:srgbClr val="FF0000"/>
                </a:solidFill>
              </a:rPr>
              <a:t>Succès en Asie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7DA8DC-EA54-41FA-A7C3-1F32D88F9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68" y="3661480"/>
            <a:ext cx="2582761" cy="16236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97E9B4-5FCD-42FF-986D-87AE808ED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02" y="518759"/>
            <a:ext cx="6176400" cy="6285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B7A600-EBED-4BCA-8602-C753DF9E21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750" y="2023494"/>
            <a:ext cx="1739304" cy="2088231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DD7557-BB39-4B2F-B7A1-1B70AF8ED590}"/>
              </a:ext>
            </a:extLst>
          </p:cNvPr>
          <p:cNvSpPr txBox="1"/>
          <p:nvPr/>
        </p:nvSpPr>
        <p:spPr>
          <a:xfrm>
            <a:off x="7750596" y="5694736"/>
            <a:ext cx="290330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FF0000"/>
                </a:solidFill>
              </a:rPr>
              <a:t>Echec en Occident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D293D3-F43D-4C8F-80B1-CA01F1EF47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164" y="619538"/>
            <a:ext cx="6355926" cy="7312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C5C4CB-E1F7-485F-809F-E27D4CE45072}"/>
              </a:ext>
            </a:extLst>
          </p:cNvPr>
          <p:cNvSpPr txBox="1"/>
          <p:nvPr/>
        </p:nvSpPr>
        <p:spPr>
          <a:xfrm>
            <a:off x="-7308" y="53798"/>
            <a:ext cx="12152347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400" dirty="0"/>
              <a:t>Succès en Asie, sévère échec en occident</a:t>
            </a:r>
          </a:p>
        </p:txBody>
      </p:sp>
    </p:spTree>
    <p:extLst>
      <p:ext uri="{BB962C8B-B14F-4D97-AF65-F5344CB8AC3E}">
        <p14:creationId xmlns:p14="http://schemas.microsoft.com/office/powerpoint/2010/main" val="8250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E61839-9927-4B24-BEBE-7A4966AC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67" y="0"/>
            <a:ext cx="6799635" cy="6858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48949"/>
            <a:ext cx="6120680" cy="1361228"/>
          </a:xfrm>
        </p:spPr>
        <p:txBody>
          <a:bodyPr rtlCol="0">
            <a:noAutofit/>
          </a:bodyPr>
          <a:lstStyle/>
          <a:p>
            <a:pPr rtl="0"/>
            <a:r>
              <a:rPr lang="fr-FR" sz="4000" dirty="0">
                <a:solidFill>
                  <a:srgbClr val="C00000"/>
                </a:solidFill>
                <a:latin typeface="Euphemia" panose="020B0503040102020104" pitchFamily="34" charset="0"/>
              </a:rPr>
              <a:t>Morta</a:t>
            </a:r>
            <a:r>
              <a:rPr lang="fr-FR" sz="4000" dirty="0">
                <a:solidFill>
                  <a:srgbClr val="C00000"/>
                </a:solidFill>
              </a:rPr>
              <a:t>l</a:t>
            </a:r>
            <a:r>
              <a:rPr lang="fr-FR" sz="4000" dirty="0">
                <a:solidFill>
                  <a:srgbClr val="C00000"/>
                </a:solidFill>
                <a:latin typeface="Euphemia" panose="020B0503040102020104" pitchFamily="34" charset="0"/>
              </a:rPr>
              <a:t>ité du cancer du foie en Grande Bretagne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63" y="2132856"/>
            <a:ext cx="5543803" cy="4464496"/>
          </a:xfrm>
        </p:spPr>
        <p:txBody>
          <a:bodyPr rtlCol="0">
            <a:normAutofit/>
          </a:bodyPr>
          <a:lstStyle/>
          <a:p>
            <a:pPr algn="ctr"/>
            <a:r>
              <a:rPr lang="fr-FR" sz="2800" dirty="0"/>
              <a:t>Avant la vaccination </a:t>
            </a:r>
          </a:p>
          <a:p>
            <a:pPr algn="ctr"/>
            <a:r>
              <a:rPr lang="fr-FR" sz="2800" dirty="0"/>
              <a:t>la mortalité du cancer du foie était stable autour de 3/100000</a:t>
            </a:r>
          </a:p>
          <a:p>
            <a:pPr algn="ctr"/>
            <a:endParaRPr lang="fr-FR" sz="2800" dirty="0"/>
          </a:p>
          <a:p>
            <a:pPr algn="ctr" rtl="0"/>
            <a:r>
              <a:rPr lang="fr-FR" sz="2800" dirty="0">
                <a:latin typeface="Euphemia" panose="020B0503040102020104" pitchFamily="34" charset="0"/>
              </a:rPr>
              <a:t>Entre 1980 et 2015 </a:t>
            </a:r>
          </a:p>
          <a:p>
            <a:pPr algn="ctr" rtl="0"/>
            <a:r>
              <a:rPr lang="fr-FR" sz="2800" dirty="0">
                <a:latin typeface="Euphemia" panose="020B0503040102020104" pitchFamily="34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Euphemia" panose="020B0503040102020104" pitchFamily="34" charset="0"/>
              </a:rPr>
              <a:t>la mortalité  du cancer du foie a été </a:t>
            </a:r>
            <a:r>
              <a:rPr lang="fr-FR" sz="2800" b="1" dirty="0">
                <a:solidFill>
                  <a:srgbClr val="FF0000"/>
                </a:solidFill>
                <a:latin typeface="Euphemia" panose="020B0503040102020104" pitchFamily="34" charset="0"/>
              </a:rPr>
              <a:t>multipliée par 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DC4D0C-BB27-4D09-88CB-B79B4FD61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6" y="3140968"/>
            <a:ext cx="1530229" cy="1572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D4391E-EC96-4976-9F3B-EF4FBAF75E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644" y="1321429"/>
            <a:ext cx="2286195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00" y="332656"/>
            <a:ext cx="6120680" cy="1361228"/>
          </a:xfrm>
        </p:spPr>
        <p:txBody>
          <a:bodyPr rtlCol="0">
            <a:noAutofit/>
          </a:bodyPr>
          <a:lstStyle/>
          <a:p>
            <a:pPr rtl="0"/>
            <a:r>
              <a:rPr lang="fr-FR" sz="4000" b="1" dirty="0">
                <a:solidFill>
                  <a:srgbClr val="C00000"/>
                </a:solidFill>
                <a:latin typeface="Euphemia" panose="020B0503040102020104" pitchFamily="34" charset="0"/>
              </a:rPr>
              <a:t>Incidence du cancer du foie en Grande Bretagne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06" y="1844824"/>
            <a:ext cx="5128010" cy="3031260"/>
          </a:xfrm>
        </p:spPr>
        <p:txBody>
          <a:bodyPr rtlCol="0">
            <a:normAutofit fontScale="92500" lnSpcReduction="10000"/>
          </a:bodyPr>
          <a:lstStyle/>
          <a:p>
            <a:pPr algn="ctr"/>
            <a:r>
              <a:rPr lang="fr-FR" sz="2800" dirty="0"/>
              <a:t>Avant la vaccination l’incidence du cancer du foie était stable autour de 3/100000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>
                <a:latin typeface="Euphemia" panose="020B0503040102020104" pitchFamily="34" charset="0"/>
              </a:rPr>
              <a:t>Entre 1986 et 2015 </a:t>
            </a:r>
            <a:r>
              <a:rPr lang="fr-FR" sz="2800" dirty="0">
                <a:solidFill>
                  <a:srgbClr val="FF0000"/>
                </a:solidFill>
              </a:rPr>
              <a:t>l’incidence </a:t>
            </a:r>
            <a:r>
              <a:rPr lang="fr-FR" sz="2800" dirty="0">
                <a:solidFill>
                  <a:srgbClr val="FF0000"/>
                </a:solidFill>
                <a:latin typeface="Euphemia" panose="020B0503040102020104" pitchFamily="34" charset="0"/>
              </a:rPr>
              <a:t>du cancer du foie a été </a:t>
            </a:r>
            <a:r>
              <a:rPr lang="fr-FR" sz="2800" b="1" dirty="0">
                <a:solidFill>
                  <a:srgbClr val="FF0000"/>
                </a:solidFill>
                <a:latin typeface="Euphemia" panose="020B0503040102020104" pitchFamily="34" charset="0"/>
              </a:rPr>
              <a:t>multipliée par 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495665-82EA-4B94-8865-1A21EE0F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80" y="116632"/>
            <a:ext cx="5547707" cy="65527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9B368F-06BC-414F-8CA2-BDE7C69EE96E}"/>
              </a:ext>
            </a:extLst>
          </p:cNvPr>
          <p:cNvSpPr txBox="1"/>
          <p:nvPr/>
        </p:nvSpPr>
        <p:spPr>
          <a:xfrm>
            <a:off x="8974732" y="4581128"/>
            <a:ext cx="30243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Graphique publié par Cancer </a:t>
            </a:r>
            <a:r>
              <a:rPr lang="fr-FR" sz="2400" dirty="0" err="1"/>
              <a:t>Research</a:t>
            </a:r>
            <a:r>
              <a:rPr lang="fr-FR" sz="2400" dirty="0"/>
              <a:t> United </a:t>
            </a:r>
            <a:r>
              <a:rPr lang="fr-FR" sz="2400" dirty="0" err="1"/>
              <a:t>Kingdom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67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13" y="66356"/>
            <a:ext cx="6120680" cy="1350305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>
                <a:solidFill>
                  <a:srgbClr val="C00000"/>
                </a:solidFill>
                <a:latin typeface="Euphemia" panose="020B0503040102020104" pitchFamily="34" charset="0"/>
              </a:rPr>
              <a:t>Incidence du cancer du foie </a:t>
            </a:r>
            <a:r>
              <a:rPr lang="fr-FR" b="1" dirty="0">
                <a:solidFill>
                  <a:srgbClr val="C00000"/>
                </a:solidFill>
              </a:rPr>
              <a:t>au Canada</a:t>
            </a:r>
            <a:endParaRPr lang="fr-FR" b="1" dirty="0">
              <a:solidFill>
                <a:srgbClr val="C00000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675" y="1558142"/>
            <a:ext cx="6319055" cy="2048916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fr-FR" sz="2800" dirty="0">
                <a:latin typeface="Euphemia" panose="020B0503040102020104" pitchFamily="34" charset="0"/>
              </a:rPr>
              <a:t>Les programmes publics de vaccination gratuite ont  commencé en 1983</a:t>
            </a:r>
          </a:p>
          <a:p>
            <a:pPr algn="ctr" rtl="0"/>
            <a:r>
              <a:rPr lang="fr-FR" sz="2800" dirty="0">
                <a:latin typeface="Euphemia" panose="020B0503040102020104" pitchFamily="34" charset="0"/>
              </a:rPr>
              <a:t>Entre 1980 et 2015 l’incidence du cancer du foie a été multipliée par plus de 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3B4908-4006-447F-8F7C-AA4EE516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" y="3957412"/>
            <a:ext cx="3409981" cy="2048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0EDE9-BFAF-4885-B58A-12A5C571343D}"/>
              </a:ext>
            </a:extLst>
          </p:cNvPr>
          <p:cNvSpPr/>
          <p:nvPr/>
        </p:nvSpPr>
        <p:spPr>
          <a:xfrm>
            <a:off x="3484853" y="3852975"/>
            <a:ext cx="3845910" cy="270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fr-FR" sz="2800" b="1" i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2400" b="1" i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Canada fait face à un </a:t>
            </a:r>
            <a:r>
              <a:rPr lang="fr-FR" sz="3600" b="1" i="1" kern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tsunami </a:t>
            </a:r>
            <a:r>
              <a:rPr lang="fr-FR" sz="2400" b="1" i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maladies du foie et </a:t>
            </a:r>
            <a:r>
              <a:rPr lang="fr-FR" sz="2400" b="1" i="1" kern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cancer » </a:t>
            </a:r>
            <a:r>
              <a:rPr lang="fr-FR" sz="2400" b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  Sean </a:t>
            </a:r>
            <a:r>
              <a:rPr lang="fr-FR" sz="2400" b="1" kern="18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Cleary</a:t>
            </a:r>
            <a:r>
              <a:rPr lang="fr-FR" sz="2400" b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expert de l'Université de Toronto</a:t>
            </a:r>
            <a:endParaRPr lang="fr-FR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7195A5-6838-45A1-A7C5-5398881CF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419" y="0"/>
            <a:ext cx="4870276" cy="67916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01A2B9-D523-4CFE-A0AF-6D142455FB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2" y="2416210"/>
            <a:ext cx="153022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2" y="43423"/>
            <a:ext cx="6120680" cy="1542331"/>
          </a:xfrm>
        </p:spPr>
        <p:txBody>
          <a:bodyPr rtlCol="0">
            <a:normAutofit/>
          </a:bodyPr>
          <a:lstStyle/>
          <a:p>
            <a:pPr rtl="0"/>
            <a:r>
              <a:rPr lang="fr-FR" b="1" dirty="0">
                <a:solidFill>
                  <a:srgbClr val="C00000"/>
                </a:solidFill>
                <a:latin typeface="Euphemia" panose="020B0503040102020104" pitchFamily="34" charset="0"/>
              </a:rPr>
              <a:t>Incidence du cancer du foie </a:t>
            </a:r>
            <a:r>
              <a:rPr lang="fr-FR" b="1" dirty="0">
                <a:solidFill>
                  <a:srgbClr val="C00000"/>
                </a:solidFill>
              </a:rPr>
              <a:t>aux USA</a:t>
            </a:r>
            <a:endParaRPr lang="fr-FR" b="1" dirty="0">
              <a:solidFill>
                <a:srgbClr val="C00000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76900"/>
            <a:ext cx="5878388" cy="518966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fr-FR" sz="2800" dirty="0">
                <a:solidFill>
                  <a:schemeClr val="tx2"/>
                </a:solidFill>
                <a:latin typeface="Euphemia" panose="020B0503040102020104" pitchFamily="34" charset="0"/>
              </a:rPr>
              <a:t>Les premières campagnes de vaccination date de 1991</a:t>
            </a:r>
          </a:p>
          <a:p>
            <a:pPr algn="ctr" rtl="0"/>
            <a:r>
              <a:rPr lang="fr-FR" sz="2800" dirty="0">
                <a:solidFill>
                  <a:schemeClr val="tx2"/>
                </a:solidFill>
                <a:latin typeface="Euphemia" panose="020B0503040102020104" pitchFamily="34" charset="0"/>
              </a:rPr>
              <a:t>Avant la vaccination l’incidence du cancer du foie était stable autour de 3/100000</a:t>
            </a:r>
          </a:p>
          <a:p>
            <a:pPr algn="ctr" rtl="0"/>
            <a:endParaRPr lang="fr-FR" sz="28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algn="ctr" rtl="0"/>
            <a:r>
              <a:rPr lang="fr-FR" sz="2800" b="1" dirty="0">
                <a:solidFill>
                  <a:srgbClr val="FF0000"/>
                </a:solidFill>
                <a:latin typeface="Euphemia" panose="020B0503040102020104" pitchFamily="34" charset="0"/>
              </a:rPr>
              <a:t>Entre 1981, date de mise sur le marché du vaccin et 2015 l’incidence du cancer du foie a été multipliée par 3,37 </a:t>
            </a:r>
          </a:p>
          <a:p>
            <a:pPr algn="ctr" rtl="0"/>
            <a:r>
              <a:rPr lang="fr-FR" sz="2800" b="1" dirty="0">
                <a:latin typeface="Euphemia" panose="020B0503040102020104" pitchFamily="34" charset="0"/>
              </a:rPr>
              <a:t>2,63 en 1981, </a:t>
            </a:r>
          </a:p>
          <a:p>
            <a:pPr algn="ctr" rtl="0"/>
            <a:r>
              <a:rPr lang="fr-FR" sz="2800" b="1" dirty="0">
                <a:latin typeface="Euphemia" panose="020B0503040102020104" pitchFamily="34" charset="0"/>
              </a:rPr>
              <a:t>4.43 en 1991,</a:t>
            </a:r>
          </a:p>
          <a:p>
            <a:pPr algn="ctr" rtl="0"/>
            <a:r>
              <a:rPr lang="fr-FR" sz="2800" b="1" dirty="0">
                <a:latin typeface="Euphemia" panose="020B0503040102020104" pitchFamily="34" charset="0"/>
              </a:rPr>
              <a:t>8,87pour 100000 en 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8D2EC9-5A79-4241-BEA7-57AEBA762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2" y="136570"/>
            <a:ext cx="5878388" cy="665797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C54F713-9D3B-4974-B420-542F96F9208B}"/>
              </a:ext>
            </a:extLst>
          </p:cNvPr>
          <p:cNvCxnSpPr/>
          <p:nvPr/>
        </p:nvCxnSpPr>
        <p:spPr>
          <a:xfrm>
            <a:off x="7778680" y="2978353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91A6DBC7-6E1D-4C45-8A59-AB3506C3E418}"/>
              </a:ext>
            </a:extLst>
          </p:cNvPr>
          <p:cNvSpPr txBox="1"/>
          <p:nvPr/>
        </p:nvSpPr>
        <p:spPr>
          <a:xfrm>
            <a:off x="7130608" y="2498222"/>
            <a:ext cx="1296144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00" dirty="0">
                <a:solidFill>
                  <a:srgbClr val="FF0000"/>
                </a:solidFill>
              </a:rPr>
              <a:t>Vaccin Mis sur le marché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35F103-3927-4E25-8BE9-74AB0222B77D}"/>
              </a:ext>
            </a:extLst>
          </p:cNvPr>
          <p:cNvSpPr txBox="1"/>
          <p:nvPr/>
        </p:nvSpPr>
        <p:spPr>
          <a:xfrm>
            <a:off x="7102524" y="237356"/>
            <a:ext cx="44486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>
                <a:solidFill>
                  <a:srgbClr val="FF0000"/>
                </a:solidFill>
              </a:rPr>
              <a:t>Graphique publié par le programme de surveillance, d'épidémiologie et de résultats finaux (SEER) du National Cancer Institute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7FE9BD1-FA9F-4B47-9EE9-61412313DA6C}"/>
              </a:ext>
            </a:extLst>
          </p:cNvPr>
          <p:cNvCxnSpPr/>
          <p:nvPr/>
        </p:nvCxnSpPr>
        <p:spPr>
          <a:xfrm>
            <a:off x="9046740" y="2708920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768155A-C977-4646-A4D1-549F84819582}"/>
              </a:ext>
            </a:extLst>
          </p:cNvPr>
          <p:cNvSpPr txBox="1"/>
          <p:nvPr/>
        </p:nvSpPr>
        <p:spPr>
          <a:xfrm>
            <a:off x="8399576" y="1966087"/>
            <a:ext cx="180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FF0000"/>
                </a:solidFill>
              </a:rPr>
              <a:t>Campagne de vaccination</a:t>
            </a:r>
          </a:p>
        </p:txBody>
      </p:sp>
    </p:spTree>
    <p:extLst>
      <p:ext uri="{BB962C8B-B14F-4D97-AF65-F5344CB8AC3E}">
        <p14:creationId xmlns:p14="http://schemas.microsoft.com/office/powerpoint/2010/main" val="36852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48" y="52837"/>
            <a:ext cx="6120680" cy="1542331"/>
          </a:xfrm>
        </p:spPr>
        <p:txBody>
          <a:bodyPr rtlCol="0">
            <a:normAutofit/>
          </a:bodyPr>
          <a:lstStyle/>
          <a:p>
            <a:pPr rtl="0"/>
            <a:r>
              <a:rPr lang="fr-FR" b="1" i="1" dirty="0">
                <a:solidFill>
                  <a:srgbClr val="C00000"/>
                </a:solidFill>
                <a:latin typeface="Euphemia" panose="020B0503040102020104" pitchFamily="34" charset="0"/>
              </a:rPr>
              <a:t>Incidence du cancer du foie en </a:t>
            </a:r>
            <a:r>
              <a:rPr lang="fr-FR" b="1" i="1" dirty="0">
                <a:solidFill>
                  <a:srgbClr val="C00000"/>
                </a:solidFill>
              </a:rPr>
              <a:t>Australie</a:t>
            </a:r>
            <a:endParaRPr lang="fr-FR" b="1" i="1" dirty="0">
              <a:solidFill>
                <a:srgbClr val="C00000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48" y="1772816"/>
            <a:ext cx="6120680" cy="5028051"/>
          </a:xfrm>
        </p:spPr>
        <p:txBody>
          <a:bodyPr rtlCol="0">
            <a:normAutofit/>
          </a:bodyPr>
          <a:lstStyle/>
          <a:p>
            <a:pPr algn="ctr"/>
            <a:r>
              <a:rPr lang="fr-FR" dirty="0"/>
              <a:t>La vaccination anti HBV a été introduite en Australie en 1983.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Entre 1982 et 2014 le nombre annuel de nouveaux cas de cancers du foie est passé de 229 à 1961 </a:t>
            </a:r>
          </a:p>
          <a:p>
            <a:pPr algn="ctr"/>
            <a:r>
              <a:rPr lang="fr-FR" dirty="0"/>
              <a:t>et </a:t>
            </a:r>
            <a:r>
              <a:rPr lang="fr-FR" b="1" dirty="0">
                <a:solidFill>
                  <a:srgbClr val="FF0000"/>
                </a:solidFill>
              </a:rPr>
              <a:t>l’incidence standardisée monde a été multiplié par près de 4 passant de 1,4/100000 à 5,5/100000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L’immigration </a:t>
            </a:r>
            <a:r>
              <a:rPr lang="fr-FR" sz="2547" dirty="0"/>
              <a:t>d’asiatiques</a:t>
            </a:r>
            <a:r>
              <a:rPr lang="fr-FR" dirty="0"/>
              <a:t> davantage prédisposés au cancer pourrait expliquer une augmentation de 10 % à 20% d’incidence mais pas de 300-400% </a:t>
            </a:r>
          </a:p>
          <a:p>
            <a:pPr algn="ctr"/>
            <a:endParaRPr lang="fr-FR" dirty="0"/>
          </a:p>
          <a:p>
            <a:endParaRPr lang="fr-FR" dirty="0"/>
          </a:p>
          <a:p>
            <a:endParaRPr lang="fr-FR" dirty="0"/>
          </a:p>
          <a:p>
            <a:pPr rtl="0"/>
            <a:endParaRPr lang="fr-FR" dirty="0">
              <a:latin typeface="Euphemia" panose="020B05030401020201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F99247-8C1E-443B-AB65-8FEE16C9D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668" y="836712"/>
            <a:ext cx="5151208" cy="59046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B2CFB28-24DF-4AE9-9060-CEA3A83C84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24" y="3212976"/>
            <a:ext cx="1530229" cy="15729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2C18B4-8DA9-4FFB-8C86-F6F8ECCD79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484" y="-22056"/>
            <a:ext cx="515120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62D103B-3F47-464A-B3C2-9FF3ADBC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2" y="1627208"/>
            <a:ext cx="7680796" cy="452364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66357"/>
            <a:ext cx="6912768" cy="842364"/>
          </a:xfrm>
        </p:spPr>
        <p:txBody>
          <a:bodyPr rtlCol="0">
            <a:normAutofit/>
          </a:bodyPr>
          <a:lstStyle/>
          <a:p>
            <a:pPr algn="ctr" rtl="0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Euphemia" panose="020B0503040102020104" pitchFamily="34" charset="0"/>
              </a:rPr>
              <a:t>Incidence en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AB3D0-D922-493E-86E0-EE89A91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459" y="3394170"/>
            <a:ext cx="6192689" cy="707886"/>
          </a:xfrm>
        </p:spPr>
        <p:txBody>
          <a:bodyPr rtlCol="0">
            <a:normAutofit/>
          </a:bodyPr>
          <a:lstStyle/>
          <a:p>
            <a:pPr rtl="0"/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Euphemia" panose="020B0503040102020104" pitchFamily="34" charset="0"/>
              </a:rPr>
              <a:t>Entre 1990 et 2012 le nombre annuel de nouveaux cas de cancers du foie est passé de 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2764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Euphemia" panose="020B0503040102020104" pitchFamily="34" charset="0"/>
              </a:rPr>
              <a:t> à 6867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9B7DA-E836-4038-B360-1C75B12C98E2}"/>
              </a:ext>
            </a:extLst>
          </p:cNvPr>
          <p:cNvSpPr/>
          <p:nvPr/>
        </p:nvSpPr>
        <p:spPr>
          <a:xfrm>
            <a:off x="925295" y="6083757"/>
            <a:ext cx="6324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Entre 1990 et 2012  l’incidence standardisée monde est passée de 4.4 à 7,3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2FA0B9-6AC3-4471-B8AB-5E4ECD71E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182"/>
          <a:stretch/>
        </p:blipFill>
        <p:spPr>
          <a:xfrm>
            <a:off x="7894612" y="-44031"/>
            <a:ext cx="4022431" cy="687640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9767926-6B73-49F3-9843-F896BB8DC306}"/>
              </a:ext>
            </a:extLst>
          </p:cNvPr>
          <p:cNvSpPr txBox="1"/>
          <p:nvPr/>
        </p:nvSpPr>
        <p:spPr>
          <a:xfrm>
            <a:off x="930440" y="1053067"/>
            <a:ext cx="65527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FF0000"/>
                </a:solidFill>
              </a:rPr>
              <a:t>1994 apogée des vaccinations HBV en France</a:t>
            </a:r>
          </a:p>
        </p:txBody>
      </p:sp>
    </p:spTree>
    <p:extLst>
      <p:ext uri="{BB962C8B-B14F-4D97-AF65-F5344CB8AC3E}">
        <p14:creationId xmlns:p14="http://schemas.microsoft.com/office/powerpoint/2010/main" val="28799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CE27A974-8F3F-4DC1-91FA-829978E1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7" r="23495"/>
          <a:stretch/>
        </p:blipFill>
        <p:spPr>
          <a:xfrm>
            <a:off x="20" y="-1"/>
            <a:ext cx="5393535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EB0FF0-DD00-4B13-9364-9F230C54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161" y="1676400"/>
            <a:ext cx="3886827" cy="2374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457200">
              <a:lnSpc>
                <a:spcPct val="90000"/>
              </a:lnSpc>
            </a:pPr>
            <a:r>
              <a:rPr lang="en-US" sz="3000" dirty="0"/>
              <a:t> </a:t>
            </a:r>
            <a:r>
              <a:rPr lang="en-US" sz="4000" b="1" i="1" dirty="0">
                <a:solidFill>
                  <a:srgbClr val="C00000"/>
                </a:solidFill>
              </a:rPr>
              <a:t>Quelle cause possible pour </a:t>
            </a:r>
            <a:r>
              <a:rPr lang="en-US" sz="4000" b="1" i="1" dirty="0" err="1">
                <a:solidFill>
                  <a:srgbClr val="C00000"/>
                </a:solidFill>
              </a:rPr>
              <a:t>cette</a:t>
            </a:r>
            <a:r>
              <a:rPr lang="en-US" sz="4000" b="1" i="1" dirty="0">
                <a:solidFill>
                  <a:srgbClr val="C00000"/>
                </a:solidFill>
              </a:rPr>
              <a:t> augmentation majeure des cancers du foie </a:t>
            </a:r>
            <a:r>
              <a:rPr lang="en-US" sz="3000" b="1" i="1" dirty="0">
                <a:solidFill>
                  <a:srgbClr val="C00000"/>
                </a:solidFill>
              </a:rPr>
              <a:t>?</a:t>
            </a:r>
            <a:r>
              <a:rPr lang="en-US" sz="3000" i="1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327C9-18B0-4C19-A43B-749EF7565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9161" y="4050833"/>
            <a:ext cx="389242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982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CE3B2-A87F-4FB8-9E0A-54EC841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544"/>
            <a:ext cx="10270876" cy="13133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rgbClr val="C00000"/>
                </a:solidFill>
              </a:rPr>
              <a:t>Comment expliquer cet échec dramatique contre le cancer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BAF37-56F4-4767-A51C-505DE05B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64" y="1514928"/>
            <a:ext cx="10873208" cy="5109808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Dans les pays où la prévalence des hépatites virales  élevée (Afrique, Asie) la majeure partie des hépatocarcinomes est due</a:t>
            </a:r>
          </a:p>
          <a:p>
            <a:r>
              <a:rPr lang="fr-FR" sz="2800" dirty="0">
                <a:solidFill>
                  <a:schemeClr val="tx2"/>
                </a:solidFill>
              </a:rPr>
              <a:t> à </a:t>
            </a:r>
            <a:r>
              <a:rPr lang="fr-FR" sz="2800" b="1" i="1" dirty="0">
                <a:solidFill>
                  <a:srgbClr val="C00000"/>
                </a:solidFill>
              </a:rPr>
              <a:t>hépatite B (60 à 90%), intoxication par  aflatoxine </a:t>
            </a:r>
            <a:r>
              <a:rPr lang="fr-FR" sz="2800" dirty="0">
                <a:solidFill>
                  <a:schemeClr val="tx2"/>
                </a:solidFill>
              </a:rPr>
              <a:t>(toxines produites par des champignons), ou à l’association des deux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b="1" dirty="0">
                <a:solidFill>
                  <a:schemeClr val="tx2"/>
                </a:solidFill>
              </a:rPr>
              <a:t>Dans les pays industrialisés d’occident dont la France</a:t>
            </a:r>
            <a:r>
              <a:rPr lang="fr-FR" sz="2800" dirty="0">
                <a:solidFill>
                  <a:schemeClr val="tx2"/>
                </a:solidFill>
              </a:rPr>
              <a:t>, la </a:t>
            </a:r>
            <a:r>
              <a:rPr lang="fr-FR" sz="2800" b="1" i="1" dirty="0">
                <a:solidFill>
                  <a:srgbClr val="C00000"/>
                </a:solidFill>
              </a:rPr>
              <a:t>prévalence des hépatites virales était faible </a:t>
            </a:r>
            <a:r>
              <a:rPr lang="fr-FR" sz="2800" dirty="0">
                <a:solidFill>
                  <a:schemeClr val="tx2"/>
                </a:solidFill>
              </a:rPr>
              <a:t>et </a:t>
            </a:r>
            <a:r>
              <a:rPr lang="fr-FR" sz="2800" b="1" dirty="0">
                <a:solidFill>
                  <a:schemeClr val="tx2"/>
                </a:solidFill>
              </a:rPr>
              <a:t>l'alcoolisme la principale cause du cancer du foie, devant l’infection par les virus des hépatites B (VHB) et C [(VHC).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D’autres étiologies pourraient elles expliquer ce tsunami en occident ?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985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4D7966D-8EA6-41EC-A0EE-FD5E52902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428" y="0"/>
            <a:ext cx="5548760" cy="62373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AD6202-AAFC-4E49-B975-276C7FAC9A39}"/>
              </a:ext>
            </a:extLst>
          </p:cNvPr>
          <p:cNvSpPr txBox="1"/>
          <p:nvPr/>
        </p:nvSpPr>
        <p:spPr>
          <a:xfrm>
            <a:off x="765821" y="2060848"/>
            <a:ext cx="49685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En France </a:t>
            </a:r>
          </a:p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durant cette période l’alcoolisme a considérablement régressé </a:t>
            </a:r>
          </a:p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ce qui aurait dû favoriser une régression des cancers hépatiques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28E229-2B39-426D-A61D-0F9944B03CBF}"/>
              </a:ext>
            </a:extLst>
          </p:cNvPr>
          <p:cNvSpPr txBox="1"/>
          <p:nvPr/>
        </p:nvSpPr>
        <p:spPr>
          <a:xfrm>
            <a:off x="189756" y="116632"/>
            <a:ext cx="633670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4400" dirty="0"/>
              <a:t>L’alcoolisme ne peut pas être mis en cause</a:t>
            </a:r>
          </a:p>
        </p:txBody>
      </p:sp>
    </p:spTree>
    <p:extLst>
      <p:ext uri="{BB962C8B-B14F-4D97-AF65-F5344CB8AC3E}">
        <p14:creationId xmlns:p14="http://schemas.microsoft.com/office/powerpoint/2010/main" val="31807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8811" y="-8467"/>
            <a:ext cx="4765490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0E2BE17-E644-4671-95AE-190B4E81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3" y="908720"/>
            <a:ext cx="3809158" cy="5472608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Genèse des vaccins « préventifs » contre le cancer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1129" y="0"/>
            <a:ext cx="64476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508DE45C-17D7-42DF-8851-F164D5014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31511"/>
              </p:ext>
            </p:extLst>
          </p:nvPr>
        </p:nvGraphicFramePr>
        <p:xfrm>
          <a:off x="4235471" y="404664"/>
          <a:ext cx="7835605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7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6831E-EF87-40EF-B330-D885FBE39837}"/>
              </a:ext>
            </a:extLst>
          </p:cNvPr>
          <p:cNvSpPr/>
          <p:nvPr/>
        </p:nvSpPr>
        <p:spPr>
          <a:xfrm>
            <a:off x="693812" y="548680"/>
            <a:ext cx="792088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/>
              <a:t>L’épidémie HCV est apparue en 1990 </a:t>
            </a:r>
            <a:r>
              <a:rPr lang="fr-FR" sz="3200" dirty="0"/>
              <a:t>pour régresser à partir de 2010</a:t>
            </a:r>
          </a:p>
          <a:p>
            <a:pPr>
              <a:lnSpc>
                <a:spcPct val="90000"/>
              </a:lnSpc>
            </a:pPr>
            <a:endParaRPr lang="fr-FR" sz="3200" dirty="0"/>
          </a:p>
          <a:p>
            <a:pPr>
              <a:lnSpc>
                <a:spcPct val="90000"/>
              </a:lnSpc>
            </a:pPr>
            <a:endParaRPr lang="fr-FR" sz="3200" dirty="0"/>
          </a:p>
          <a:p>
            <a:pPr>
              <a:lnSpc>
                <a:spcPct val="90000"/>
              </a:lnSpc>
            </a:pPr>
            <a:r>
              <a:rPr lang="fr-FR" sz="3200" dirty="0"/>
              <a:t>Il s’écoule en moyenne deux décennies entre l’hépatite aigue et l’apparition du cancer</a:t>
            </a:r>
          </a:p>
          <a:p>
            <a:pPr>
              <a:lnSpc>
                <a:spcPct val="90000"/>
              </a:lnSpc>
            </a:pPr>
            <a:endParaRPr lang="fr-FR" sz="3200" dirty="0"/>
          </a:p>
          <a:p>
            <a:pPr>
              <a:lnSpc>
                <a:spcPct val="90000"/>
              </a:lnSpc>
            </a:pPr>
            <a:endParaRPr lang="fr-FR" sz="3200" dirty="0"/>
          </a:p>
          <a:p>
            <a:pPr>
              <a:lnSpc>
                <a:spcPct val="90000"/>
              </a:lnSpc>
            </a:pPr>
            <a:r>
              <a:rPr lang="fr-FR" sz="3200" b="1" dirty="0">
                <a:solidFill>
                  <a:srgbClr val="00B050"/>
                </a:solidFill>
              </a:rPr>
              <a:t>Ce virus ne peut donc être mis en cause pour les cancers qu’à partir de 2010 !</a:t>
            </a:r>
            <a:endParaRPr lang="fr-FR" sz="32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7BF048-8CE1-4A11-A7FC-15AB6909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90892" y="2492896"/>
            <a:ext cx="2460104" cy="24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AD6202-AAFC-4E49-B975-276C7FAC9A39}"/>
              </a:ext>
            </a:extLst>
          </p:cNvPr>
          <p:cNvSpPr txBox="1"/>
          <p:nvPr/>
        </p:nvSpPr>
        <p:spPr>
          <a:xfrm>
            <a:off x="-13667" y="121861"/>
            <a:ext cx="79329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L’hépatite C n’a pas pu jouer le rôle de remplacement qu’on lui attribue souvent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1AFB6F-D261-43EE-B6C8-D69267861A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0" y="1465385"/>
            <a:ext cx="4474116" cy="458690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BE2321-AF05-498E-9101-76F7FFC510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580" y="0"/>
            <a:ext cx="4245261" cy="68580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BC68C5A-4F27-4F65-861C-A5C2D1563D0F}"/>
              </a:ext>
            </a:extLst>
          </p:cNvPr>
          <p:cNvCxnSpPr>
            <a:cxnSpLocks/>
          </p:cNvCxnSpPr>
          <p:nvPr/>
        </p:nvCxnSpPr>
        <p:spPr>
          <a:xfrm>
            <a:off x="10774932" y="1556792"/>
            <a:ext cx="0" cy="381642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F253982-DF1B-4CCF-876B-CC25434B6304}"/>
              </a:ext>
            </a:extLst>
          </p:cNvPr>
          <p:cNvSpPr txBox="1"/>
          <p:nvPr/>
        </p:nvSpPr>
        <p:spPr>
          <a:xfrm>
            <a:off x="4619939" y="3385643"/>
            <a:ext cx="33588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B050"/>
                </a:solidFill>
              </a:rPr>
              <a:t>80% </a:t>
            </a:r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B050"/>
                </a:solidFill>
              </a:rPr>
              <a:t>de l’augmentation HPC </a:t>
            </a:r>
          </a:p>
          <a:p>
            <a:pPr algn="ctr">
              <a:lnSpc>
                <a:spcPct val="90000"/>
              </a:lnSpc>
            </a:pPr>
            <a:endParaRPr lang="fr-FR" sz="2400" b="1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B050"/>
                </a:solidFill>
              </a:rPr>
              <a:t>ont été observés avant 2010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EAE8BD-CC96-48EC-8180-D2DED611088B}"/>
              </a:ext>
            </a:extLst>
          </p:cNvPr>
          <p:cNvSpPr txBox="1"/>
          <p:nvPr/>
        </p:nvSpPr>
        <p:spPr>
          <a:xfrm>
            <a:off x="10324072" y="1096866"/>
            <a:ext cx="9017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solidFill>
                  <a:srgbClr val="00B050"/>
                </a:solidFill>
              </a:rPr>
              <a:t>HCV</a:t>
            </a:r>
          </a:p>
        </p:txBody>
      </p:sp>
    </p:spTree>
    <p:extLst>
      <p:ext uri="{BB962C8B-B14F-4D97-AF65-F5344CB8AC3E}">
        <p14:creationId xmlns:p14="http://schemas.microsoft.com/office/powerpoint/2010/main" val="21269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AD6202-AAFC-4E49-B975-276C7FAC9A39}"/>
              </a:ext>
            </a:extLst>
          </p:cNvPr>
          <p:cNvSpPr txBox="1"/>
          <p:nvPr/>
        </p:nvSpPr>
        <p:spPr>
          <a:xfrm>
            <a:off x="405780" y="252942"/>
            <a:ext cx="1008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Durant cette période </a:t>
            </a:r>
          </a:p>
          <a:p>
            <a:pPr algn="ctr">
              <a:lnSpc>
                <a:spcPct val="90000"/>
              </a:lnSpc>
            </a:pP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la stéatose (NASH) n’a pas n’a pu jouer</a:t>
            </a:r>
          </a:p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</a:rPr>
              <a:t>un rôle étiologique suffisant pour expliquer l’augmentation des cancers du foie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715828-0E3B-46EB-8F71-601E950AE748}"/>
              </a:ext>
            </a:extLst>
          </p:cNvPr>
          <p:cNvSpPr txBox="1"/>
          <p:nvPr/>
        </p:nvSpPr>
        <p:spPr>
          <a:xfrm>
            <a:off x="765820" y="2852936"/>
            <a:ext cx="914501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/>
              <a:t>En France la stéatose hépatique n’a significativement augmenté que </a:t>
            </a:r>
          </a:p>
          <a:p>
            <a:pPr>
              <a:lnSpc>
                <a:spcPct val="90000"/>
              </a:lnSpc>
            </a:pPr>
            <a:r>
              <a:rPr lang="fr-FR" sz="3200" dirty="0"/>
              <a:t>-trop récemment </a:t>
            </a:r>
          </a:p>
          <a:p>
            <a:pPr>
              <a:lnSpc>
                <a:spcPct val="90000"/>
              </a:lnSpc>
            </a:pPr>
            <a:r>
              <a:rPr lang="fr-FR" sz="3200" dirty="0"/>
              <a:t>-et de manière trop faible </a:t>
            </a:r>
          </a:p>
          <a:p>
            <a:pPr>
              <a:lnSpc>
                <a:spcPct val="90000"/>
              </a:lnSpc>
            </a:pPr>
            <a:r>
              <a:rPr lang="fr-FR" sz="3200" dirty="0"/>
              <a:t>pour expliquer cette augmentation considérable d’incidence du carcinome hépatique</a:t>
            </a:r>
          </a:p>
        </p:txBody>
      </p:sp>
    </p:spTree>
    <p:extLst>
      <p:ext uri="{BB962C8B-B14F-4D97-AF65-F5344CB8AC3E}">
        <p14:creationId xmlns:p14="http://schemas.microsoft.com/office/powerpoint/2010/main" val="5300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7CBEE2E-B283-4CCA-B1C8-D92CFF24057B}"/>
              </a:ext>
            </a:extLst>
          </p:cNvPr>
          <p:cNvSpPr txBox="1"/>
          <p:nvPr/>
        </p:nvSpPr>
        <p:spPr>
          <a:xfrm>
            <a:off x="289015" y="1412776"/>
            <a:ext cx="756084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/>
              <a:t>Lorsque l’incidence du HC a chuté </a:t>
            </a:r>
          </a:p>
          <a:p>
            <a:pPr>
              <a:lnSpc>
                <a:spcPct val="90000"/>
              </a:lnSpc>
            </a:pPr>
            <a:r>
              <a:rPr lang="fr-FR" sz="3200" b="1" dirty="0"/>
              <a:t>en Asie on l’attribue à la vaccination</a:t>
            </a:r>
          </a:p>
          <a:p>
            <a:pPr>
              <a:lnSpc>
                <a:spcPct val="90000"/>
              </a:lnSpc>
            </a:pPr>
            <a:r>
              <a:rPr lang="fr-FR" sz="3200" b="1" dirty="0"/>
              <a:t>Mais lorsque l’incidence du HC augmente en Occident on exclue à priori la vaccination des causes possibles</a:t>
            </a:r>
          </a:p>
          <a:p>
            <a:pPr>
              <a:lnSpc>
                <a:spcPct val="90000"/>
              </a:lnSpc>
            </a:pPr>
            <a:endParaRPr lang="fr-FR" sz="3200" b="1" dirty="0"/>
          </a:p>
          <a:p>
            <a:pPr>
              <a:lnSpc>
                <a:spcPct val="90000"/>
              </a:lnSpc>
            </a:pPr>
            <a:r>
              <a:rPr lang="fr-FR" sz="3200" b="1" dirty="0">
                <a:solidFill>
                  <a:srgbClr val="FF0000"/>
                </a:solidFill>
              </a:rPr>
              <a:t>Pourtant le critère de temporalité est présent : avant la vaccination l’incidence était stable; elle n’a augmenté qu’après la vaccination.</a:t>
            </a:r>
          </a:p>
          <a:p>
            <a:pPr>
              <a:lnSpc>
                <a:spcPct val="90000"/>
              </a:lnSpc>
            </a:pP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F10545-6D2A-48F8-AD0F-39DB57DFF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36" y="16921"/>
            <a:ext cx="4653270" cy="62713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AD6202-AAFC-4E49-B975-276C7FAC9A39}"/>
              </a:ext>
            </a:extLst>
          </p:cNvPr>
          <p:cNvSpPr txBox="1"/>
          <p:nvPr/>
        </p:nvSpPr>
        <p:spPr>
          <a:xfrm>
            <a:off x="-121146" y="16921"/>
            <a:ext cx="9815958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dirty="0">
                <a:solidFill>
                  <a:schemeClr val="accent5">
                    <a:lumMod val="50000"/>
                  </a:schemeClr>
                </a:solidFill>
              </a:rPr>
              <a:t>Pourquoi ce Tsunami de cancers depuis la vaccination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8FDDC7-69FB-4E86-BA24-357E7A6D7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644" y="1993774"/>
            <a:ext cx="1872208" cy="1209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BAFCD-88FF-461A-A961-29728C71D4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6" y="5147110"/>
            <a:ext cx="3789174" cy="4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15F08-92CF-42FC-8624-1AC13921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0"/>
            <a:ext cx="6767736" cy="720080"/>
          </a:xfrm>
        </p:spPr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5726D0-B752-474A-9528-25C179B2F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803" y="718800"/>
            <a:ext cx="10657185" cy="6022568"/>
          </a:xfrm>
        </p:spPr>
        <p:txBody>
          <a:bodyPr>
            <a:normAutofit fontScale="85000" lnSpcReduction="20000"/>
          </a:bodyPr>
          <a:lstStyle/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Dans les pays occidentaux le nombre et l’incidence des cancers du foie ont en moyenne été multipliés par trois depuis la vaccination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malgré la diminution très importantes des hépatites </a:t>
            </a:r>
            <a:endParaRPr lang="fr-FR" sz="3200" dirty="0">
              <a:solidFill>
                <a:schemeClr val="tx2"/>
              </a:solidFill>
            </a:endParaRPr>
          </a:p>
          <a:p>
            <a:endParaRPr lang="fr-FR" sz="3200" dirty="0"/>
          </a:p>
          <a:p>
            <a:r>
              <a:rPr lang="fr-FR" sz="3200" b="1" dirty="0">
                <a:solidFill>
                  <a:srgbClr val="FF0000"/>
                </a:solidFill>
              </a:rPr>
              <a:t>Ce paradoxe du succès contre l’infection et d’un accroissement massif des cancers 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devrait être convenablement exploré afin d’en comprendre les causes</a:t>
            </a:r>
          </a:p>
          <a:p>
            <a:endParaRPr lang="fr-FR" sz="3200" dirty="0">
              <a:solidFill>
                <a:schemeClr val="tx2"/>
              </a:solidFill>
            </a:endParaRPr>
          </a:p>
          <a:p>
            <a:r>
              <a:rPr lang="fr-FR" sz="3200" dirty="0">
                <a:solidFill>
                  <a:schemeClr val="tx2"/>
                </a:solidFill>
              </a:rPr>
              <a:t>N’était-il pas indispensable de comprendre les raisons de cette catastrophe, avant de rendre cette vaccination obligatoire en France depuis janvier 2018</a:t>
            </a:r>
          </a:p>
          <a:p>
            <a:r>
              <a:rPr lang="fr-FR" sz="3200" dirty="0">
                <a:solidFill>
                  <a:schemeClr val="tx2"/>
                </a:solidFill>
              </a:rPr>
              <a:t> pour les nouveau-nés ?</a:t>
            </a:r>
          </a:p>
        </p:txBody>
      </p:sp>
    </p:spTree>
    <p:extLst>
      <p:ext uri="{BB962C8B-B14F-4D97-AF65-F5344CB8AC3E}">
        <p14:creationId xmlns:p14="http://schemas.microsoft.com/office/powerpoint/2010/main" val="734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8" name="Espace réservé du contenu 4" descr="Une image contenant vieux&#10;&#10;Description générée automatiquement">
            <a:extLst>
              <a:ext uri="{FF2B5EF4-FFF2-40B4-BE49-F238E27FC236}">
                <a16:creationId xmlns:a16="http://schemas.microsoft.com/office/drawing/2014/main" id="{1162A7D0-4A57-42FD-965D-70052A7A0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72" t="2972" r="1" b="2171"/>
          <a:stretch/>
        </p:blipFill>
        <p:spPr>
          <a:xfrm>
            <a:off x="4268742" y="-1"/>
            <a:ext cx="7920083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FD5F00-7E8D-400C-95FA-41ED1141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2" y="1678666"/>
            <a:ext cx="4489616" cy="40115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3400" dirty="0">
                <a:solidFill>
                  <a:srgbClr val="C00000"/>
                </a:solidFill>
              </a:rPr>
              <a:t>Virus de </a:t>
            </a:r>
            <a:r>
              <a:rPr lang="en-US" sz="3400" dirty="0" err="1">
                <a:solidFill>
                  <a:srgbClr val="C00000"/>
                </a:solidFill>
              </a:rPr>
              <a:t>l’hépatite</a:t>
            </a:r>
            <a:r>
              <a:rPr lang="en-US" sz="3400" dirty="0">
                <a:solidFill>
                  <a:srgbClr val="C00000"/>
                </a:solidFill>
              </a:rPr>
              <a:t> B    </a:t>
            </a:r>
            <a:br>
              <a:rPr lang="en-US" sz="3400" dirty="0">
                <a:solidFill>
                  <a:srgbClr val="C00000"/>
                </a:solidFill>
              </a:rPr>
            </a:br>
            <a:br>
              <a:rPr lang="en-US" sz="3400" dirty="0">
                <a:solidFill>
                  <a:srgbClr val="C00000"/>
                </a:solidFill>
              </a:rPr>
            </a:br>
            <a:br>
              <a:rPr lang="en-US" sz="3400" dirty="0">
                <a:solidFill>
                  <a:srgbClr val="C00000"/>
                </a:solidFill>
              </a:rPr>
            </a:br>
            <a:r>
              <a:rPr lang="en-US" sz="3400" dirty="0">
                <a:solidFill>
                  <a:srgbClr val="C00000"/>
                </a:solidFill>
              </a:rPr>
              <a:t>et relation avec le cancer du foie</a:t>
            </a:r>
            <a:br>
              <a:rPr lang="en-US" sz="3400" dirty="0">
                <a:solidFill>
                  <a:srgbClr val="C00000"/>
                </a:solidFill>
              </a:rPr>
            </a:br>
            <a:r>
              <a:rPr lang="en-US" sz="340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68571" y="0"/>
            <a:ext cx="1218883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3333" y="3681413"/>
            <a:ext cx="4762317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9084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094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0006" y="3048000"/>
            <a:ext cx="3258819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2069" y="-8467"/>
            <a:ext cx="2853582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891" y="-8467"/>
            <a:ext cx="1289758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6150" y="-8467"/>
            <a:ext cx="124949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8965" y="3589867"/>
            <a:ext cx="1816685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027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B45298-8664-4F94-84D5-8E99EDEB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60648"/>
            <a:ext cx="8712968" cy="61981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3600" b="1" i="1" dirty="0">
                <a:solidFill>
                  <a:srgbClr val="FF0000"/>
                </a:solidFill>
                <a:latin typeface="Euphemia" panose="020B0503040102020104" pitchFamily="34" charset="0"/>
              </a:rPr>
              <a:t>Propagande permanente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2F21CF6-2E67-4577-BA74-7355551C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340768"/>
            <a:ext cx="6768752" cy="525658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l’Organisation Mondiale de la Santé, l’Institut National du Cancer, le ministère de la santé les médias et la Ligue contre le cancer répètent en chœur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tx2"/>
                </a:solidFill>
              </a:rPr>
              <a:t>« la vaccination est le moyen de protection le plus efficace contre l’hépatite B.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tx2"/>
                </a:solidFill>
              </a:rPr>
              <a:t> </a:t>
            </a:r>
            <a:r>
              <a:rPr lang="fr-FR" sz="2400" b="1" i="1" dirty="0">
                <a:solidFill>
                  <a:schemeClr val="tx2"/>
                </a:solidFill>
              </a:rPr>
              <a:t>Son efficacité à réduire le nombre de cas </a:t>
            </a:r>
            <a:r>
              <a:rPr lang="fr-FR" sz="2400" i="1" dirty="0">
                <a:solidFill>
                  <a:schemeClr val="tx2"/>
                </a:solidFill>
              </a:rPr>
              <a:t>et de complications, </a:t>
            </a:r>
            <a:r>
              <a:rPr lang="fr-FR" sz="2400" b="1" i="1" dirty="0">
                <a:solidFill>
                  <a:schemeClr val="tx2"/>
                </a:solidFill>
              </a:rPr>
              <a:t>en particulier les cancers du foie a été démontrée,</a:t>
            </a:r>
            <a:r>
              <a:rPr lang="fr-FR" sz="2400" i="1" dirty="0">
                <a:solidFill>
                  <a:schemeClr val="tx2"/>
                </a:solidFill>
              </a:rPr>
              <a:t> c’est pourquoi elle est considérée comme la première vaccination efficace contre un cancer » … « Pour prévenir le cancer du foie, vaccinez-vous </a:t>
            </a:r>
            <a:r>
              <a:rPr lang="fr-FR" sz="2400" dirty="0">
                <a:solidFill>
                  <a:schemeClr val="tx2"/>
                </a:solidFill>
              </a:rPr>
              <a:t>».</a:t>
            </a:r>
          </a:p>
          <a:p>
            <a:pPr rtl="0"/>
            <a:endParaRPr lang="fr-FR" dirty="0">
              <a:latin typeface="Euphemia" panose="020B05030401020201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B3B8A1-B522-4C43-B7D3-A5FD1DA9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4532" y="1052736"/>
            <a:ext cx="3456384" cy="4608512"/>
          </a:xfrm>
        </p:spPr>
        <p:txBody>
          <a:bodyPr rtlCol="0">
            <a:normAutofit/>
          </a:bodyPr>
          <a:lstStyle/>
          <a:p>
            <a:r>
              <a:rPr lang="fr-FR" sz="2400" dirty="0" err="1">
                <a:solidFill>
                  <a:schemeClr val="tx2"/>
                </a:solidFill>
              </a:rPr>
              <a:t>Anuradha</a:t>
            </a:r>
            <a:r>
              <a:rPr lang="fr-FR" sz="2400" dirty="0">
                <a:solidFill>
                  <a:schemeClr val="tx2"/>
                </a:solidFill>
              </a:rPr>
              <a:t> Gupta, directrice adjointe de </a:t>
            </a:r>
            <a:r>
              <a:rPr lang="fr-FR" sz="2400" dirty="0" err="1">
                <a:solidFill>
                  <a:schemeClr val="tx2"/>
                </a:solidFill>
              </a:rPr>
              <a:t>Gavi</a:t>
            </a:r>
            <a:r>
              <a:rPr lang="fr-FR" sz="2400" dirty="0">
                <a:solidFill>
                  <a:schemeClr val="tx2"/>
                </a:solidFill>
              </a:rPr>
              <a:t> prétend ainsi :</a:t>
            </a:r>
          </a:p>
          <a:p>
            <a:r>
              <a:rPr lang="fr-FR" sz="2400" dirty="0">
                <a:solidFill>
                  <a:schemeClr val="tx2"/>
                </a:solidFill>
              </a:rPr>
              <a:t>« </a:t>
            </a:r>
            <a:r>
              <a:rPr lang="fr-FR" sz="2400" dirty="0" err="1">
                <a:solidFill>
                  <a:schemeClr val="tx2"/>
                </a:solidFill>
              </a:rPr>
              <a:t>Since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hepatitis</a:t>
            </a:r>
            <a:r>
              <a:rPr lang="fr-FR" sz="2400" dirty="0">
                <a:solidFill>
                  <a:schemeClr val="tx2"/>
                </a:solidFill>
              </a:rPr>
              <a:t> B vaccines </a:t>
            </a:r>
            <a:r>
              <a:rPr lang="fr-FR" sz="2400" dirty="0" err="1">
                <a:solidFill>
                  <a:schemeClr val="tx2"/>
                </a:solidFill>
              </a:rPr>
              <a:t>were</a:t>
            </a:r>
            <a:r>
              <a:rPr lang="fr-FR" sz="2400" dirty="0">
                <a:solidFill>
                  <a:schemeClr val="tx2"/>
                </a:solidFill>
              </a:rPr>
              <a:t> first </a:t>
            </a:r>
            <a:r>
              <a:rPr lang="fr-FR" sz="2400" dirty="0" err="1">
                <a:solidFill>
                  <a:schemeClr val="tx2"/>
                </a:solidFill>
              </a:rPr>
              <a:t>developed</a:t>
            </a:r>
            <a:r>
              <a:rPr lang="fr-FR" sz="2400" dirty="0">
                <a:solidFill>
                  <a:schemeClr val="tx2"/>
                </a:solidFill>
              </a:rPr>
              <a:t> in the 1980s,,,there has been a </a:t>
            </a:r>
            <a:r>
              <a:rPr lang="fr-FR" sz="2400" dirty="0" err="1">
                <a:solidFill>
                  <a:schemeClr val="tx2"/>
                </a:solidFill>
              </a:rPr>
              <a:t>noticeable</a:t>
            </a:r>
            <a:r>
              <a:rPr lang="fr-FR" sz="2400" dirty="0">
                <a:solidFill>
                  <a:schemeClr val="tx2"/>
                </a:solidFill>
              </a:rPr>
              <a:t> drop in </a:t>
            </a:r>
            <a:r>
              <a:rPr lang="fr-FR" sz="2400" dirty="0" err="1">
                <a:solidFill>
                  <a:schemeClr val="tx2"/>
                </a:solidFill>
              </a:rPr>
              <a:t>liver</a:t>
            </a:r>
            <a:r>
              <a:rPr lang="fr-FR" sz="2400" dirty="0">
                <a:solidFill>
                  <a:schemeClr val="tx2"/>
                </a:solidFill>
              </a:rPr>
              <a:t> cancer cases »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D18F1-EB81-4D75-AE7E-F7AEC0247091}"/>
              </a:ext>
            </a:extLst>
          </p:cNvPr>
          <p:cNvSpPr/>
          <p:nvPr/>
        </p:nvSpPr>
        <p:spPr>
          <a:xfrm>
            <a:off x="405781" y="5517233"/>
            <a:ext cx="111612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</a:rPr>
              <a:t>La publicité actuelle pour ce vaccin et l’obligation vaccinale récemment votée  s’appuient  sur cet effet prétendument anti cancéreux  :  fake news </a:t>
            </a:r>
          </a:p>
        </p:txBody>
      </p:sp>
    </p:spTree>
    <p:extLst>
      <p:ext uri="{BB962C8B-B14F-4D97-AF65-F5344CB8AC3E}">
        <p14:creationId xmlns:p14="http://schemas.microsoft.com/office/powerpoint/2010/main" val="4127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Espace réservé du contenu 5" descr="Une image contenant eau, extérieur, ciel, bâtiment&#10;&#10;Description générée automatiquement">
            <a:extLst>
              <a:ext uri="{FF2B5EF4-FFF2-40B4-BE49-F238E27FC236}">
                <a16:creationId xmlns:a16="http://schemas.microsoft.com/office/drawing/2014/main" id="{7BCE3C0B-03F6-4A85-89D3-BA0A6BBA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28" r="464" b="3"/>
          <a:stretch/>
        </p:blipFill>
        <p:spPr>
          <a:xfrm>
            <a:off x="321964" y="-1"/>
            <a:ext cx="4550119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6D469B-3213-49D0-8C23-89435702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41" y="2564907"/>
            <a:ext cx="5113444" cy="24482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000" dirty="0">
                <a:solidFill>
                  <a:srgbClr val="C00000"/>
                </a:solidFill>
              </a:rPr>
              <a:t>Et </a:t>
            </a:r>
            <a:r>
              <a:rPr lang="en-US" sz="4000" dirty="0" err="1">
                <a:solidFill>
                  <a:srgbClr val="C00000"/>
                </a:solidFill>
              </a:rPr>
              <a:t>si</a:t>
            </a:r>
            <a:r>
              <a:rPr lang="en-US" sz="4000" dirty="0">
                <a:solidFill>
                  <a:srgbClr val="C00000"/>
                </a:solidFill>
              </a:rPr>
              <a:t> Taiwan </a:t>
            </a:r>
            <a:r>
              <a:rPr lang="en-US" sz="4000" dirty="0" err="1">
                <a:solidFill>
                  <a:srgbClr val="C00000"/>
                </a:solidFill>
              </a:rPr>
              <a:t>n’était</a:t>
            </a:r>
            <a:r>
              <a:rPr lang="en-US" sz="4000" dirty="0">
                <a:solidFill>
                  <a:srgbClr val="C00000"/>
                </a:solidFill>
              </a:rPr>
              <a:t> pas comparable au </a:t>
            </a:r>
            <a:r>
              <a:rPr lang="en-US" sz="4000" dirty="0" err="1">
                <a:solidFill>
                  <a:srgbClr val="C00000"/>
                </a:solidFill>
              </a:rPr>
              <a:t>reste</a:t>
            </a:r>
            <a:r>
              <a:rPr lang="en-US" sz="4000" dirty="0">
                <a:solidFill>
                  <a:srgbClr val="C00000"/>
                </a:solidFill>
              </a:rPr>
              <a:t> du monde </a:t>
            </a:r>
          </a:p>
        </p:txBody>
      </p:sp>
      <p:pic>
        <p:nvPicPr>
          <p:cNvPr id="8" name="Image 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4DF64F89-1500-47EC-88CE-DB9349773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2" r="-4" b="12183"/>
          <a:stretch/>
        </p:blipFill>
        <p:spPr>
          <a:xfrm>
            <a:off x="-10630" y="3428999"/>
            <a:ext cx="3513460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925" y="3428999"/>
            <a:ext cx="3250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5DB78-17E6-44C8-8C57-BA2405D91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8141" y="2160589"/>
            <a:ext cx="511344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buFont typeface="Wingdings 3" charset="2"/>
              <a:buChar char="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45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EDA80-49F6-4231-A17D-316B8D95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6508" y="24237"/>
            <a:ext cx="14375333" cy="8139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Le miracle de Taïwan et ses limites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8558F-746E-457D-8C27-D86D36186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88" y="908721"/>
            <a:ext cx="6934136" cy="5544616"/>
          </a:xfrm>
        </p:spPr>
        <p:txBody>
          <a:bodyPr>
            <a:normAutofit fontScale="92500"/>
          </a:bodyPr>
          <a:lstStyle/>
          <a:p>
            <a:r>
              <a:rPr lang="fr-FR" dirty="0"/>
              <a:t>A Taiwan la vaccination systématique des nourrissons, débutée en 1984, a entraîné une </a:t>
            </a:r>
            <a:r>
              <a:rPr lang="fr-FR" b="1" dirty="0">
                <a:solidFill>
                  <a:schemeClr val="tx2"/>
                </a:solidFill>
              </a:rPr>
              <a:t>baisse spectaculaire de l’incidence du cancer du foie chez les garçons, atteignant près de 50% pour ceux de 6 à 14 ans et même 75% chez ceux âgés de 6 à 9 ans</a:t>
            </a:r>
            <a:r>
              <a:rPr lang="fr-FR" dirty="0">
                <a:solidFill>
                  <a:schemeClr val="tx2"/>
                </a:solidFill>
              </a:rPr>
              <a:t>,</a:t>
            </a:r>
            <a:r>
              <a:rPr lang="fr-FR" dirty="0"/>
              <a:t> avec baisse concomitante de la mortalité</a:t>
            </a:r>
          </a:p>
          <a:p>
            <a:endParaRPr lang="fr-FR" dirty="0"/>
          </a:p>
          <a:p>
            <a:r>
              <a:rPr lang="fr-FR" dirty="0"/>
              <a:t>Mais parallèlement,, </a:t>
            </a:r>
            <a:r>
              <a:rPr lang="fr-FR" b="1" dirty="0">
                <a:solidFill>
                  <a:schemeClr val="tx2"/>
                </a:solidFill>
              </a:rPr>
              <a:t>l'incidence du cancer du foie est restée stable chez les filles et a doublé entre 1981 et 1992 chez les sujets de plus de 14 ans 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sur l’ensemble de la population de Taiwan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la mortalité par cancer du foie a augmenté  de 56% passant de 30/100000 en 1986 à 47/100000 en 2012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30C94A-3E28-40C1-98E5-D0C5838F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823758"/>
            <a:ext cx="4865497" cy="45494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014A19-27A1-4827-84B0-424A5D8E35E9}"/>
              </a:ext>
            </a:extLst>
          </p:cNvPr>
          <p:cNvSpPr txBox="1"/>
          <p:nvPr/>
        </p:nvSpPr>
        <p:spPr>
          <a:xfrm>
            <a:off x="7534571" y="544522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La vaccination n’a pas diminué l’incidence des cancers du foie chez les filles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059CB3-BF28-498A-8A84-CD3C01DB247F}"/>
              </a:ext>
            </a:extLst>
          </p:cNvPr>
          <p:cNvSpPr txBox="1"/>
          <p:nvPr/>
        </p:nvSpPr>
        <p:spPr>
          <a:xfrm>
            <a:off x="8814304" y="1982770"/>
            <a:ext cx="3392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/>
              <a:t>Hépatitis</a:t>
            </a:r>
            <a:r>
              <a:rPr lang="fr-FR" dirty="0"/>
              <a:t> B vaccination and </a:t>
            </a:r>
            <a:r>
              <a:rPr lang="fr-FR" dirty="0" err="1"/>
              <a:t>carcinoma</a:t>
            </a:r>
            <a:r>
              <a:rPr lang="fr-FR" dirty="0"/>
              <a:t> rates in boys and girls M H Chang JAMA 200,2843040-3042</a:t>
            </a:r>
          </a:p>
        </p:txBody>
      </p:sp>
    </p:spTree>
    <p:extLst>
      <p:ext uri="{BB962C8B-B14F-4D97-AF65-F5344CB8AC3E}">
        <p14:creationId xmlns:p14="http://schemas.microsoft.com/office/powerpoint/2010/main" val="36617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6118" y="-8468"/>
            <a:ext cx="4762319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22EAA5-A331-4D01-AC4F-FF2CC9A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" y="188640"/>
            <a:ext cx="4991352" cy="5904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4600" b="1" dirty="0" err="1">
                <a:solidFill>
                  <a:srgbClr val="C00000"/>
                </a:solidFill>
              </a:rPr>
              <a:t>En</a:t>
            </a:r>
            <a:r>
              <a:rPr lang="en-US" sz="4600" b="1" dirty="0">
                <a:solidFill>
                  <a:srgbClr val="C00000"/>
                </a:solidFill>
              </a:rPr>
              <a:t> Occident</a:t>
            </a:r>
            <a:br>
              <a:rPr lang="en-US" sz="4600" b="1" dirty="0">
                <a:solidFill>
                  <a:srgbClr val="C00000"/>
                </a:solidFill>
              </a:rPr>
            </a:br>
            <a:r>
              <a:rPr lang="en-US" sz="4600" b="1" dirty="0">
                <a:solidFill>
                  <a:srgbClr val="C00000"/>
                </a:solidFill>
              </a:rPr>
              <a:t>contre </a:t>
            </a:r>
            <a:r>
              <a:rPr lang="en-US" sz="4600" b="1" dirty="0" err="1">
                <a:solidFill>
                  <a:srgbClr val="C00000"/>
                </a:solidFill>
              </a:rPr>
              <a:t>l’infection</a:t>
            </a:r>
            <a:r>
              <a:rPr lang="en-US" sz="4600" b="1" dirty="0">
                <a:solidFill>
                  <a:srgbClr val="C00000"/>
                </a:solidFill>
              </a:rPr>
              <a:t>,</a:t>
            </a:r>
            <a:br>
              <a:rPr lang="en-US" sz="4600" b="1" dirty="0">
                <a:solidFill>
                  <a:srgbClr val="C00000"/>
                </a:solidFill>
              </a:rPr>
            </a:br>
            <a:r>
              <a:rPr lang="en-US" sz="4600" b="1" dirty="0">
                <a:solidFill>
                  <a:srgbClr val="C00000"/>
                </a:solidFill>
              </a:rPr>
              <a:t>les </a:t>
            </a:r>
            <a:r>
              <a:rPr lang="en-US" sz="4600" b="1" dirty="0" err="1">
                <a:solidFill>
                  <a:srgbClr val="C00000"/>
                </a:solidFill>
              </a:rPr>
              <a:t>campagnes</a:t>
            </a:r>
            <a:r>
              <a:rPr lang="en-US" sz="4600" b="1" dirty="0">
                <a:solidFill>
                  <a:srgbClr val="C00000"/>
                </a:solidFill>
              </a:rPr>
              <a:t> de vaccination des </a:t>
            </a:r>
            <a:r>
              <a:rPr lang="en-US" sz="4600" b="1" dirty="0" err="1">
                <a:solidFill>
                  <a:srgbClr val="C00000"/>
                </a:solidFill>
              </a:rPr>
              <a:t>années</a:t>
            </a:r>
            <a:r>
              <a:rPr lang="en-US" sz="4600" b="1" dirty="0">
                <a:solidFill>
                  <a:srgbClr val="C00000"/>
                </a:solidFill>
              </a:rPr>
              <a:t> 80</a:t>
            </a:r>
            <a:br>
              <a:rPr lang="en-US" sz="4600" b="1" dirty="0">
                <a:solidFill>
                  <a:srgbClr val="C00000"/>
                </a:solidFill>
              </a:rPr>
            </a:br>
            <a:br>
              <a:rPr lang="en-US" sz="4600" b="1" dirty="0">
                <a:solidFill>
                  <a:srgbClr val="C00000"/>
                </a:solidFill>
              </a:rPr>
            </a:br>
            <a:r>
              <a:rPr lang="en-US" sz="4600" b="1" dirty="0">
                <a:solidFill>
                  <a:srgbClr val="C00000"/>
                </a:solidFill>
              </a:rPr>
              <a:t> </a:t>
            </a:r>
            <a:r>
              <a:rPr lang="en-US" sz="4600" b="1" dirty="0" err="1">
                <a:solidFill>
                  <a:srgbClr val="C00000"/>
                </a:solidFill>
              </a:rPr>
              <a:t>très</a:t>
            </a:r>
            <a:r>
              <a:rPr lang="en-US" sz="4600" b="1" dirty="0">
                <a:solidFill>
                  <a:srgbClr val="C00000"/>
                </a:solidFill>
              </a:rPr>
              <a:t> </a:t>
            </a:r>
            <a:r>
              <a:rPr lang="en-US" sz="4600" b="1" dirty="0" err="1">
                <a:solidFill>
                  <a:srgbClr val="C00000"/>
                </a:solidFill>
              </a:rPr>
              <a:t>efficaces</a:t>
            </a:r>
            <a:endParaRPr lang="en-US" sz="4600" b="1" dirty="0">
              <a:solidFill>
                <a:srgbClr val="C00000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638" y="-8468"/>
            <a:ext cx="507360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8E62B-BC69-4D85-A6AC-E1EAEF80F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0336" y="-8469"/>
            <a:ext cx="6862757" cy="6533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Entraînant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une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baisse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spectaculaire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l’incidence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des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hépatites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aigues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: 90% aux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Etats-Unis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(passant de 10.8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1990 à 0.9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2014), 62%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Italie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(de 5,4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1990 à 2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2000), plus de 80%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Allemagne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defTabSz="457200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Au Canada, le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taux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d’incidence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l’hépatite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B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aiguë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1998-99 a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été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estimé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à 2,3 pour 100 000,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selon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les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données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du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Registre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national des maladies à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déclaration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obligatoire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defTabSz="457200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90000"/>
              </a:lnSpc>
            </a:pP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France, chez les femmes enceintes, la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prévalence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du portage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l’antigène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l’hépatite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B (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AgHBs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) a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été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estimée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à 0,41 %.</a:t>
            </a:r>
          </a:p>
          <a:p>
            <a:pPr defTabSz="457200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Chez les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donneurs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sang, la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prévalence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l’AgHBs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est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passée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5,3 pour 100 000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1991 à 1,8 pour 100 000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2003.</a:t>
            </a:r>
          </a:p>
          <a:p>
            <a:pPr defTabSz="457200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90000"/>
              </a:lnSpc>
            </a:pP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Cette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régression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l’incidence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est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aussi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la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conséquence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directe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de</a:t>
            </a:r>
          </a:p>
          <a:p>
            <a:pPr defTabSz="457200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l'élimination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du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risque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transfusionnel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defTabSz="457200">
              <a:lnSpc>
                <a:spcPct val="90000"/>
              </a:lnSpc>
            </a:pP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ainsi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que des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mesures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prévention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prises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contre le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sida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puisque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les modes de transmission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principaux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sont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les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mêmes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préservatif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lors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des relations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sexuelles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et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fourniture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seringue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pour la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toxicomanie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intraveineuse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).</a:t>
            </a:r>
          </a:p>
          <a:p>
            <a:pPr defTabSz="457200">
              <a:lnSpc>
                <a:spcPct val="90000"/>
              </a:lnSpc>
            </a:pP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7922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57" y="3681413"/>
            <a:ext cx="4762317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436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292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358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420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316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01" y="-8467"/>
            <a:ext cx="9173324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50E4AA-5539-4E02-A8AF-70C4CEB0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996" y="-171399"/>
            <a:ext cx="9835652" cy="21602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500" dirty="0" err="1">
                <a:solidFill>
                  <a:srgbClr val="FFFFFF"/>
                </a:solidFill>
              </a:rPr>
              <a:t>Vérité</a:t>
            </a:r>
            <a:r>
              <a:rPr lang="en-US" sz="5500" dirty="0">
                <a:solidFill>
                  <a:srgbClr val="FFFFFF"/>
                </a:solidFill>
              </a:rPr>
              <a:t> </a:t>
            </a:r>
            <a:r>
              <a:rPr lang="en-US" sz="5500" dirty="0" err="1">
                <a:solidFill>
                  <a:srgbClr val="FFFFFF"/>
                </a:solidFill>
              </a:rPr>
              <a:t>en</a:t>
            </a:r>
            <a:r>
              <a:rPr lang="en-US" sz="5500" dirty="0">
                <a:solidFill>
                  <a:srgbClr val="FFFFFF"/>
                </a:solidFill>
              </a:rPr>
              <a:t> </a:t>
            </a:r>
            <a:r>
              <a:rPr lang="en-US" sz="5500" dirty="0" err="1">
                <a:solidFill>
                  <a:srgbClr val="FFFFFF"/>
                </a:solidFill>
              </a:rPr>
              <a:t>deçà</a:t>
            </a:r>
            <a:r>
              <a:rPr lang="en-US" sz="5500" dirty="0">
                <a:solidFill>
                  <a:srgbClr val="FFFFFF"/>
                </a:solidFill>
              </a:rPr>
              <a:t> des </a:t>
            </a:r>
            <a:r>
              <a:rPr lang="en-US" sz="5500" dirty="0" err="1">
                <a:solidFill>
                  <a:srgbClr val="FFFFFF"/>
                </a:solidFill>
              </a:rPr>
              <a:t>Pyrénées</a:t>
            </a:r>
            <a:r>
              <a:rPr lang="en-US" sz="5500" dirty="0">
                <a:solidFill>
                  <a:srgbClr val="FFFFFF"/>
                </a:solidFill>
              </a:rPr>
              <a:t>, </a:t>
            </a:r>
            <a:r>
              <a:rPr lang="en-US" sz="5500" dirty="0" err="1">
                <a:solidFill>
                  <a:srgbClr val="FFFFFF"/>
                </a:solidFill>
              </a:rPr>
              <a:t>erreur</a:t>
            </a:r>
            <a:r>
              <a:rPr lang="en-US" sz="5500" dirty="0">
                <a:solidFill>
                  <a:srgbClr val="FFFFFF"/>
                </a:solidFill>
              </a:rPr>
              <a:t> au-</a:t>
            </a:r>
            <a:r>
              <a:rPr lang="en-US" sz="5500" dirty="0" err="1">
                <a:solidFill>
                  <a:srgbClr val="FFFFFF"/>
                </a:solidFill>
              </a:rPr>
              <a:t>delà</a:t>
            </a:r>
            <a:r>
              <a:rPr lang="en-US" sz="5500" dirty="0">
                <a:solidFill>
                  <a:srgbClr val="FFFFFF"/>
                </a:solidFill>
              </a:rPr>
              <a:t> (Blaise Pascal)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B4EFA4-891F-4CD6-8C63-CD18FBF07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292" y="2420888"/>
            <a:ext cx="10246768" cy="4528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Une </a:t>
            </a:r>
            <a:r>
              <a:rPr lang="en-US" sz="2000" dirty="0" err="1">
                <a:solidFill>
                  <a:srgbClr val="C00000"/>
                </a:solidFill>
                <a:highlight>
                  <a:srgbClr val="FFFF00"/>
                </a:highlight>
              </a:rPr>
              <a:t>campagne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de promotion </a:t>
            </a:r>
            <a:r>
              <a:rPr lang="en-US" sz="2000" dirty="0" err="1">
                <a:solidFill>
                  <a:srgbClr val="C00000"/>
                </a:solidFill>
                <a:highlight>
                  <a:srgbClr val="FFFF00"/>
                </a:highlight>
              </a:rPr>
              <a:t>mondiale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intense de vaccination a </a:t>
            </a:r>
            <a:r>
              <a:rPr lang="en-US" sz="2000" dirty="0" err="1">
                <a:solidFill>
                  <a:srgbClr val="C00000"/>
                </a:solidFill>
                <a:highlight>
                  <a:srgbClr val="FFFF00"/>
                </a:highlight>
              </a:rPr>
              <a:t>suivi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, </a:t>
            </a:r>
            <a:r>
              <a:rPr lang="en-US" sz="2000" dirty="0" err="1">
                <a:solidFill>
                  <a:srgbClr val="C00000"/>
                </a:solidFill>
                <a:highlight>
                  <a:srgbClr val="FFFF00"/>
                </a:highlight>
              </a:rPr>
              <a:t>négligeant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/>
                </a:solidFill>
                <a:highlight>
                  <a:srgbClr val="FFFF00"/>
                </a:highlight>
              </a:rPr>
              <a:t>ses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résultats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cancérologiques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incertains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chez les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filles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et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inquiétants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chez les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adultes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, et les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différences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majeures entre les situations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épidémiques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des populations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asiatiques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et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celles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des pays 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occidentaux</a:t>
            </a: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.</a:t>
            </a:r>
          </a:p>
          <a:p>
            <a:pPr defTabSz="457200">
              <a:lnSpc>
                <a:spcPct val="90000"/>
              </a:lnSpc>
            </a:pPr>
            <a:endParaRPr lang="en-US" sz="2000" dirty="0">
              <a:solidFill>
                <a:srgbClr val="C00000">
                  <a:alpha val="70000"/>
                </a:srgbClr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90000"/>
              </a:lnSpc>
            </a:pP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En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Asie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, la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prévalence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de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l’infection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virale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était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très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élevée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et son mode de transmission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principalement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vertical et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précoce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(de la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mère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à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l’enfant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lors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de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l’accouchement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),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alors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qu’en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Occident,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l’incidence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était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faible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et la transmission,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horizontale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et tardive (à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partir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de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l’adolescence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par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voie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sexuelle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ou sanguine), le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risque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de cancer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hépatique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se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concentrant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sur les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adultes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[. </a:t>
            </a:r>
          </a:p>
          <a:p>
            <a:pPr defTabSz="457200">
              <a:lnSpc>
                <a:spcPct val="90000"/>
              </a:lnSpc>
            </a:pP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Sans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compter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les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différences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d’habitudes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alimentaires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,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l’exposition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aux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toxiques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(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aflatoxines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) et les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prédispositions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génétiques</a:t>
            </a:r>
            <a:r>
              <a:rPr lang="en-US" sz="2000" dirty="0">
                <a:solidFill>
                  <a:srgbClr val="C00000">
                    <a:alpha val="70000"/>
                  </a:srgbClr>
                </a:solidFill>
                <a:highlight>
                  <a:srgbClr val="FFFF00"/>
                </a:highlight>
              </a:rPr>
              <a:t>.</a:t>
            </a:r>
          </a:p>
          <a:p>
            <a:pPr defTabSz="457200">
              <a:lnSpc>
                <a:spcPct val="90000"/>
              </a:lnSpc>
            </a:pPr>
            <a:endParaRPr lang="en-US" sz="6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1475" y="3271511"/>
            <a:ext cx="220660" cy="18639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5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BD946-4720-4689-857A-612275EC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" y="260647"/>
            <a:ext cx="10334992" cy="144768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solidFill>
                  <a:srgbClr val="C00000"/>
                </a:solidFill>
              </a:rPr>
              <a:t>En Occident </a:t>
            </a:r>
            <a:br>
              <a:rPr lang="fr-FR" sz="5300" b="1" dirty="0">
                <a:solidFill>
                  <a:srgbClr val="C00000"/>
                </a:solidFill>
              </a:rPr>
            </a:br>
            <a:r>
              <a:rPr lang="fr-FR" sz="5300" b="1" dirty="0">
                <a:solidFill>
                  <a:srgbClr val="C00000"/>
                </a:solidFill>
              </a:rPr>
              <a:t>sévère échec contre le cancer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57C90C-5694-4E4F-B7DA-BFE2DE7B1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38" y="4149080"/>
            <a:ext cx="10479147" cy="175964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Tous les graphiques suivants sont des captures d’écran des registres officiels des cancers</a:t>
            </a:r>
            <a:endParaRPr lang="fr-FR" sz="3200" b="1" dirty="0"/>
          </a:p>
          <a:p>
            <a:r>
              <a:rPr lang="fr-FR" sz="3200" dirty="0"/>
              <a:t>Nous avons ajoutés </a:t>
            </a:r>
            <a:r>
              <a:rPr lang="fr-FR" sz="3200" dirty="0">
                <a:solidFill>
                  <a:srgbClr val="FF0000"/>
                </a:solidFill>
              </a:rPr>
              <a:t>quelques commentaires en rouge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8075C8-A009-4DC8-9E22-CA22461F684C}"/>
              </a:ext>
            </a:extLst>
          </p:cNvPr>
          <p:cNvSpPr txBox="1"/>
          <p:nvPr/>
        </p:nvSpPr>
        <p:spPr>
          <a:xfrm>
            <a:off x="477787" y="1708332"/>
            <a:ext cx="11233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/>
              <a:t>Contrairement aux espoirs fondés sur une vaccination contre l’hépatite, qui aurait diminué la fréquence du  cancer du foie </a:t>
            </a:r>
          </a:p>
          <a:p>
            <a:pPr>
              <a:lnSpc>
                <a:spcPct val="90000"/>
              </a:lnSpc>
            </a:pPr>
            <a:endParaRPr lang="fr-FR" sz="3200" dirty="0"/>
          </a:p>
          <a:p>
            <a:pPr>
              <a:lnSpc>
                <a:spcPct val="90000"/>
              </a:lnSpc>
            </a:pPr>
            <a:r>
              <a:rPr lang="fr-FR" sz="3200" dirty="0"/>
              <a:t> vaccination suivie d’un échec carcinologique cuisant</a:t>
            </a:r>
          </a:p>
        </p:txBody>
      </p:sp>
    </p:spTree>
    <p:extLst>
      <p:ext uri="{BB962C8B-B14F-4D97-AF65-F5344CB8AC3E}">
        <p14:creationId xmlns:p14="http://schemas.microsoft.com/office/powerpoint/2010/main" val="35310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1528</Words>
  <Application>Microsoft Office PowerPoint</Application>
  <PresentationFormat>Personnalisé</PresentationFormat>
  <Paragraphs>151</Paragraphs>
  <Slides>24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Euphemia</vt:lpstr>
      <vt:lpstr>Trebuchet MS</vt:lpstr>
      <vt:lpstr>Wingdings 3</vt:lpstr>
      <vt:lpstr>Facette</vt:lpstr>
      <vt:lpstr>Vaccin contre l’hépatite B  Catastrophe cancérologique  méconnue  </vt:lpstr>
      <vt:lpstr>Genèse des vaccins « préventifs » contre le cancer</vt:lpstr>
      <vt:lpstr>Virus de l’hépatite B       et relation avec le cancer du foie  </vt:lpstr>
      <vt:lpstr>Propagande permanente</vt:lpstr>
      <vt:lpstr>Et si Taiwan n’était pas comparable au reste du monde </vt:lpstr>
      <vt:lpstr>Le miracle de Taïwan et ses limites</vt:lpstr>
      <vt:lpstr>En Occident contre l’infection, les campagnes de vaccination des années 80   très efficaces</vt:lpstr>
      <vt:lpstr>Vérité en deçà des Pyrénées, erreur au-delà (Blaise Pascal)</vt:lpstr>
      <vt:lpstr>En Occident  sévère échec contre le cancer </vt:lpstr>
      <vt:lpstr> Succès en Asie</vt:lpstr>
      <vt:lpstr>Mortalité du cancer du foie en Grande Bretagne</vt:lpstr>
      <vt:lpstr>Incidence du cancer du foie en Grande Bretagne</vt:lpstr>
      <vt:lpstr>Incidence du cancer du foie au Canada</vt:lpstr>
      <vt:lpstr>Incidence du cancer du foie aux USA</vt:lpstr>
      <vt:lpstr>Incidence du cancer du foie en Australie</vt:lpstr>
      <vt:lpstr>Incidence en France</vt:lpstr>
      <vt:lpstr> Quelle cause possible pour cette augmentation majeure des cancers du foie ? </vt:lpstr>
      <vt:lpstr>Comment expliquer cet échec dramatique contre le cancer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 contre l’hépatite B  Catastrophe cancérologique  méconnue  </dc:title>
  <dc:creator>nicole delepine</dc:creator>
  <cp:lastModifiedBy>nicole delepine</cp:lastModifiedBy>
  <cp:revision>2</cp:revision>
  <dcterms:created xsi:type="dcterms:W3CDTF">2019-05-13T14:42:37Z</dcterms:created>
  <dcterms:modified xsi:type="dcterms:W3CDTF">2019-06-07T10:16:33Z</dcterms:modified>
</cp:coreProperties>
</file>