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4"/>
  </p:notesMasterIdLst>
  <p:sldIdLst>
    <p:sldId id="264" r:id="rId2"/>
    <p:sldId id="481" r:id="rId3"/>
    <p:sldId id="448" r:id="rId4"/>
    <p:sldId id="449" r:id="rId5"/>
    <p:sldId id="469" r:id="rId6"/>
    <p:sldId id="450" r:id="rId7"/>
    <p:sldId id="451" r:id="rId8"/>
    <p:sldId id="482" r:id="rId9"/>
    <p:sldId id="468" r:id="rId10"/>
    <p:sldId id="477" r:id="rId11"/>
    <p:sldId id="483" r:id="rId12"/>
    <p:sldId id="291" r:id="rId13"/>
    <p:sldId id="439" r:id="rId14"/>
    <p:sldId id="471" r:id="rId15"/>
    <p:sldId id="474" r:id="rId16"/>
    <p:sldId id="465" r:id="rId17"/>
    <p:sldId id="455" r:id="rId18"/>
    <p:sldId id="424" r:id="rId19"/>
    <p:sldId id="416" r:id="rId20"/>
    <p:sldId id="478" r:id="rId21"/>
    <p:sldId id="459" r:id="rId22"/>
    <p:sldId id="420" r:id="rId23"/>
    <p:sldId id="479" r:id="rId24"/>
    <p:sldId id="480" r:id="rId25"/>
    <p:sldId id="419" r:id="rId26"/>
    <p:sldId id="262" r:id="rId27"/>
    <p:sldId id="276" r:id="rId28"/>
    <p:sldId id="467" r:id="rId29"/>
    <p:sldId id="453" r:id="rId30"/>
    <p:sldId id="454" r:id="rId31"/>
    <p:sldId id="466" r:id="rId32"/>
    <p:sldId id="47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G" initials="G" lastIdx="3" clrIdx="0">
    <p:extLst>
      <p:ext uri="{19B8F6BF-5375-455C-9EA6-DF929625EA0E}">
        <p15:presenceInfo xmlns:p15="http://schemas.microsoft.com/office/powerpoint/2012/main" userId="G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436B4"/>
    <a:srgbClr val="02D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0995" autoAdjust="0"/>
  </p:normalViewPr>
  <p:slideViewPr>
    <p:cSldViewPr snapToGrid="0">
      <p:cViewPr varScale="1">
        <p:scale>
          <a:sx n="71" d="100"/>
          <a:sy n="71" d="100"/>
        </p:scale>
        <p:origin x="367" y="34"/>
      </p:cViewPr>
      <p:guideLst/>
    </p:cSldViewPr>
  </p:slideViewPr>
  <p:notesTextViewPr>
    <p:cViewPr>
      <p:scale>
        <a:sx n="200" d="100"/>
        <a:sy n="2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394709805521E-2"/>
          <c:y val="1.8489037536236964E-2"/>
          <c:w val="0.91966129429133858"/>
          <c:h val="0.89302401862725622"/>
        </c:manualLayout>
      </c:layout>
      <c:lineChart>
        <c:grouping val="standard"/>
        <c:varyColors val="0"/>
        <c:ser>
          <c:idx val="0"/>
          <c:order val="0"/>
          <c:tx>
            <c:strRef>
              <c:f>Feuil1!#REF!</c:f>
              <c:strCache>
                <c:ptCount val="1"/>
                <c:pt idx="0">
                  <c:v>#REF!</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0-F6B3-41CF-9366-4B87A93D9924}"/>
            </c:ext>
          </c:extLst>
        </c:ser>
        <c:ser>
          <c:idx val="1"/>
          <c:order val="1"/>
          <c:tx>
            <c:strRef>
              <c:f>Feuil1!$B$1</c:f>
              <c:strCache>
                <c:ptCount val="1"/>
                <c:pt idx="0">
                  <c:v>20–24</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Feuil1!$B$3:$B$10</c:f>
              <c:numCache>
                <c:formatCode>###,##0.0</c:formatCode>
                <c:ptCount val="8"/>
                <c:pt idx="0">
                  <c:v>0.68916562719999996</c:v>
                </c:pt>
                <c:pt idx="1">
                  <c:v>1.6141507212999999</c:v>
                </c:pt>
                <c:pt idx="2">
                  <c:v>1.5630006486000001</c:v>
                </c:pt>
                <c:pt idx="3">
                  <c:v>2.8169519044000002</c:v>
                </c:pt>
                <c:pt idx="4">
                  <c:v>1.5224697504</c:v>
                </c:pt>
                <c:pt idx="5">
                  <c:v>1.8870416848</c:v>
                </c:pt>
                <c:pt idx="6">
                  <c:v>1.7479177929</c:v>
                </c:pt>
                <c:pt idx="7">
                  <c:v>1.5393770002</c:v>
                </c:pt>
              </c:numCache>
            </c:numRef>
          </c:val>
          <c:smooth val="0"/>
          <c:extLst>
            <c:ext xmlns:c16="http://schemas.microsoft.com/office/drawing/2014/chart" uri="{C3380CC4-5D6E-409C-BE32-E72D297353CC}">
              <c16:uniqueId val="{00000001-F6B3-41CF-9366-4B87A93D9924}"/>
            </c:ext>
          </c:extLst>
        </c:ser>
        <c:ser>
          <c:idx val="2"/>
          <c:order val="2"/>
          <c:tx>
            <c:strRef>
              <c:f>Feuil1!#REF!</c:f>
              <c:strCache>
                <c:ptCount val="1"/>
                <c:pt idx="0">
                  <c:v>#REF!</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2-F6B3-41CF-9366-4B87A93D9924}"/>
            </c:ext>
          </c:extLst>
        </c:ser>
        <c:ser>
          <c:idx val="3"/>
          <c:order val="3"/>
          <c:tx>
            <c:strRef>
              <c:f>Feuil1!#REF!</c:f>
              <c:strCache>
                <c:ptCount val="1"/>
                <c:pt idx="0">
                  <c:v>#REF!</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3-F6B3-41CF-9366-4B87A93D9924}"/>
            </c:ext>
          </c:extLst>
        </c:ser>
        <c:ser>
          <c:idx val="4"/>
          <c:order val="4"/>
          <c:tx>
            <c:strRef>
              <c:f>Feuil1!#REF!</c:f>
              <c:strCache>
                <c:ptCount val="1"/>
                <c:pt idx="0">
                  <c:v>#REF!</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4-F6B3-41CF-9366-4B87A93D9924}"/>
            </c:ext>
          </c:extLst>
        </c:ser>
        <c:ser>
          <c:idx val="5"/>
          <c:order val="5"/>
          <c:tx>
            <c:strRef>
              <c:f>Feuil1!#REF!</c:f>
              <c:strCache>
                <c:ptCount val="1"/>
                <c:pt idx="0">
                  <c:v>#REF!</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5-F6B3-41CF-9366-4B87A93D9924}"/>
            </c:ext>
          </c:extLst>
        </c:ser>
        <c:ser>
          <c:idx val="6"/>
          <c:order val="6"/>
          <c:tx>
            <c:strRef>
              <c:f>Feuil1!#REF!</c:f>
              <c:strCache>
                <c:ptCount val="1"/>
                <c:pt idx="0">
                  <c:v>#REF!</c:v>
                </c:pt>
              </c:strCache>
            </c:strRef>
          </c:tx>
          <c:spPr>
            <a:ln w="28575" cap="rnd">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6-F6B3-41CF-9366-4B87A93D9924}"/>
            </c:ext>
          </c:extLst>
        </c:ser>
        <c:ser>
          <c:idx val="7"/>
          <c:order val="7"/>
          <c:tx>
            <c:strRef>
              <c:f>Feuil1!#REF!</c:f>
              <c:strCache>
                <c:ptCount val="1"/>
                <c:pt idx="0">
                  <c:v>#REF!</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7-F6B3-41CF-9366-4B87A93D9924}"/>
            </c:ext>
          </c:extLst>
        </c:ser>
        <c:ser>
          <c:idx val="8"/>
          <c:order val="8"/>
          <c:tx>
            <c:strRef>
              <c:f>Feuil1!#REF!</c:f>
              <c:strCache>
                <c:ptCount val="1"/>
                <c:pt idx="0">
                  <c:v>#REF!</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8-F6B3-41CF-9366-4B87A93D9924}"/>
            </c:ext>
          </c:extLst>
        </c:ser>
        <c:ser>
          <c:idx val="9"/>
          <c:order val="9"/>
          <c:tx>
            <c:strRef>
              <c:f>Feuil1!#REF!</c:f>
              <c:strCache>
                <c:ptCount val="1"/>
                <c:pt idx="0">
                  <c:v>#REF!</c:v>
                </c:pt>
              </c:strCache>
            </c:strRef>
          </c:tx>
          <c:spPr>
            <a:ln w="28575" cap="rnd">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9-F6B3-41CF-9366-4B87A93D9924}"/>
            </c:ext>
          </c:extLst>
        </c:ser>
        <c:ser>
          <c:idx val="10"/>
          <c:order val="10"/>
          <c:tx>
            <c:strRef>
              <c:f>Feuil1!#REF!</c:f>
              <c:strCache>
                <c:ptCount val="1"/>
                <c:pt idx="0">
                  <c:v>#REF!</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A-F6B3-41CF-9366-4B87A93D9924}"/>
            </c:ext>
          </c:extLst>
        </c:ser>
        <c:ser>
          <c:idx val="11"/>
          <c:order val="11"/>
          <c:tx>
            <c:strRef>
              <c:f>Feuil1!#REF!</c:f>
              <c:strCache>
                <c:ptCount val="1"/>
                <c:pt idx="0">
                  <c:v>#REF!</c:v>
                </c:pt>
              </c:strCache>
            </c:strRef>
          </c:tx>
          <c:spPr>
            <a:ln w="28575" cap="rnd">
              <a:solidFill>
                <a:schemeClr val="accent6">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D-F6B3-41CF-9366-4B87A93D9924}"/>
            </c:ext>
          </c:extLst>
        </c:ser>
        <c:ser>
          <c:idx val="12"/>
          <c:order val="12"/>
          <c:tx>
            <c:strRef>
              <c:f>Feuil1!#REF!</c:f>
              <c:strCache>
                <c:ptCount val="1"/>
                <c:pt idx="0">
                  <c:v>#REF!</c:v>
                </c:pt>
              </c:strCache>
            </c:strRef>
          </c:tx>
          <c:spPr>
            <a:ln w="28575" cap="rnd">
              <a:solidFill>
                <a:schemeClr val="accent1">
                  <a:lumMod val="80000"/>
                  <a:lumOff val="20000"/>
                </a:schemeClr>
              </a:solidFill>
              <a:round/>
            </a:ln>
            <a:effectLst/>
          </c:spPr>
          <c:marker>
            <c:symbol val="none"/>
          </c:marker>
          <c:dLbls>
            <c:delete val="1"/>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E-F6B3-41CF-9366-4B87A93D9924}"/>
            </c:ext>
          </c:extLst>
        </c:ser>
        <c:ser>
          <c:idx val="13"/>
          <c:order val="13"/>
          <c:tx>
            <c:strRef>
              <c:f>Feuil1!#REF!</c:f>
              <c:strCache>
                <c:ptCount val="1"/>
                <c:pt idx="0">
                  <c:v>#REF!</c:v>
                </c:pt>
              </c:strCache>
            </c:strRef>
          </c:tx>
          <c:spPr>
            <a:ln w="28575" cap="rnd">
              <a:solidFill>
                <a:schemeClr val="accent2">
                  <a:lumMod val="80000"/>
                  <a:lumOff val="20000"/>
                </a:schemeClr>
              </a:solidFill>
              <a:round/>
            </a:ln>
            <a:effectLst/>
          </c:spPr>
          <c:marker>
            <c:symbol val="none"/>
          </c:marker>
          <c:dLbls>
            <c:dLbl>
              <c:idx val="0"/>
              <c:layout>
                <c:manualLayout>
                  <c:x val="0.82686263533464555"/>
                  <c:y val="-0.79051977723720646"/>
                </c:manualLayout>
              </c:layout>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r"/>
              <c:showLegendKey val="0"/>
              <c:showVal val="1"/>
              <c:showCatName val="0"/>
              <c:showSerName val="0"/>
              <c:showPercent val="0"/>
              <c:showBubbleSize val="0"/>
              <c:extLst>
                <c:ext xmlns:c15="http://schemas.microsoft.com/office/drawing/2012/chart" uri="{CE6537A1-D6FC-4f65-9D91-7224C49458BB}">
                  <c15:layout>
                    <c:manualLayout>
                      <c:w val="6.1473917322834642E-3"/>
                      <c:h val="9.7118523029815565E-3"/>
                    </c:manualLayout>
                  </c15:layout>
                </c:ext>
                <c:ext xmlns:c16="http://schemas.microsoft.com/office/drawing/2014/chart" uri="{C3380CC4-5D6E-409C-BE32-E72D297353CC}">
                  <c16:uniqueId val="{00000000-CA8F-47B4-8BC9-AEC0F62A1E7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F-F6B3-41CF-9366-4B87A93D9924}"/>
            </c:ext>
          </c:extLst>
        </c:ser>
        <c:ser>
          <c:idx val="14"/>
          <c:order val="14"/>
          <c:tx>
            <c:strRef>
              <c:f>Feuil1!#REF!</c:f>
              <c:strCache>
                <c:ptCount val="1"/>
                <c:pt idx="0">
                  <c:v>#REF!</c:v>
                </c:pt>
              </c:strCache>
            </c:strRef>
          </c:tx>
          <c:spPr>
            <a:ln w="28575" cap="rnd">
              <a:solidFill>
                <a:schemeClr val="accent3">
                  <a:lumMod val="80000"/>
                  <a:lumOff val="20000"/>
                </a:schemeClr>
              </a:solidFill>
              <a:round/>
            </a:ln>
            <a:effectLst/>
          </c:spPr>
          <c:marker>
            <c:symbol val="none"/>
          </c:marker>
          <c:dLbls>
            <c:delete val="1"/>
          </c:dLbls>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10-F6B3-41CF-9366-4B87A93D9924}"/>
            </c:ext>
          </c:extLst>
        </c:ser>
        <c:dLbls>
          <c:dLblPos val="t"/>
          <c:showLegendKey val="0"/>
          <c:showVal val="1"/>
          <c:showCatName val="0"/>
          <c:showSerName val="0"/>
          <c:showPercent val="0"/>
          <c:showBubbleSize val="0"/>
        </c:dLbls>
        <c:smooth val="0"/>
        <c:axId val="415464928"/>
        <c:axId val="415465256"/>
      </c:lineChart>
      <c:catAx>
        <c:axId val="41546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5256"/>
        <c:crosses val="autoZero"/>
        <c:auto val="1"/>
        <c:lblAlgn val="ctr"/>
        <c:lblOffset val="100"/>
        <c:noMultiLvlLbl val="0"/>
      </c:catAx>
      <c:valAx>
        <c:axId val="415465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6460982237093262E-2"/>
          <c:y val="1.4907042308707595E-2"/>
          <c:w val="0.88891584217995356"/>
          <c:h val="0.73033816599721635"/>
        </c:manualLayout>
      </c:layout>
      <c:lineChart>
        <c:grouping val="standard"/>
        <c:varyColors val="0"/>
        <c:ser>
          <c:idx val="0"/>
          <c:order val="0"/>
          <c:tx>
            <c:strRef>
              <c:f>Feuil1!#REF!</c:f>
              <c:strCache>
                <c:ptCount val="1"/>
                <c:pt idx="0">
                  <c:v>#REF!</c:v>
                </c:pt>
              </c:strCache>
            </c:strRef>
          </c:tx>
          <c:spPr>
            <a:ln w="28575" cap="rnd">
              <a:solidFill>
                <a:schemeClr val="accent2">
                  <a:shade val="38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0-F6B3-41CF-9366-4B87A93D9924}"/>
            </c:ext>
          </c:extLst>
        </c:ser>
        <c:ser>
          <c:idx val="1"/>
          <c:order val="1"/>
          <c:tx>
            <c:strRef>
              <c:f>Feuil1!#REF!</c:f>
              <c:strCache>
                <c:ptCount val="1"/>
                <c:pt idx="0">
                  <c:v>#REF!</c:v>
                </c:pt>
              </c:strCache>
            </c:strRef>
          </c:tx>
          <c:spPr>
            <a:ln w="28575" cap="rnd">
              <a:solidFill>
                <a:schemeClr val="accent2">
                  <a:shade val="47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1-F6B3-41CF-9366-4B87A93D9924}"/>
            </c:ext>
          </c:extLst>
        </c:ser>
        <c:ser>
          <c:idx val="2"/>
          <c:order val="2"/>
          <c:tx>
            <c:strRef>
              <c:f>Feuil1!$B$1</c:f>
              <c:strCache>
                <c:ptCount val="1"/>
                <c:pt idx="0">
                  <c:v>25–29</c:v>
                </c:pt>
              </c:strCache>
            </c:strRef>
          </c:tx>
          <c:spPr>
            <a:ln w="28575" cap="rnd">
              <a:solidFill>
                <a:srgbClr val="FF0000"/>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Feuil1!$B$3:$B$10</c:f>
              <c:numCache>
                <c:formatCode>###,##0.0</c:formatCode>
                <c:ptCount val="8"/>
                <c:pt idx="0">
                  <c:v>5.9280838739000004</c:v>
                </c:pt>
                <c:pt idx="1">
                  <c:v>8.6444315677999999</c:v>
                </c:pt>
                <c:pt idx="2">
                  <c:v>7.6031417727999999</c:v>
                </c:pt>
                <c:pt idx="3">
                  <c:v>7.6165551445000004</c:v>
                </c:pt>
                <c:pt idx="4">
                  <c:v>8.4446435259000001</c:v>
                </c:pt>
                <c:pt idx="5">
                  <c:v>8.3590174093999998</c:v>
                </c:pt>
                <c:pt idx="6">
                  <c:v>9.0214957640000009</c:v>
                </c:pt>
                <c:pt idx="7">
                  <c:v>8.0414474383000005</c:v>
                </c:pt>
              </c:numCache>
            </c:numRef>
          </c:val>
          <c:smooth val="0"/>
          <c:extLst>
            <c:ext xmlns:c16="http://schemas.microsoft.com/office/drawing/2014/chart" uri="{C3380CC4-5D6E-409C-BE32-E72D297353CC}">
              <c16:uniqueId val="{00000002-F6B3-41CF-9366-4B87A93D9924}"/>
            </c:ext>
          </c:extLst>
        </c:ser>
        <c:ser>
          <c:idx val="3"/>
          <c:order val="3"/>
          <c:tx>
            <c:strRef>
              <c:f>Feuil1!$C$1</c:f>
              <c:strCache>
                <c:ptCount val="1"/>
                <c:pt idx="0">
                  <c:v>30–34</c:v>
                </c:pt>
              </c:strCache>
            </c:strRef>
          </c:tx>
          <c:spPr>
            <a:ln w="28575" cap="rnd">
              <a:solidFill>
                <a:schemeClr val="accent2">
                  <a:shade val="65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Feuil1!$C$3:$C$10</c:f>
              <c:numCache>
                <c:formatCode>###,##0.0</c:formatCode>
                <c:ptCount val="8"/>
                <c:pt idx="0">
                  <c:v>9.8519201665999994</c:v>
                </c:pt>
                <c:pt idx="1">
                  <c:v>10.6799865268</c:v>
                </c:pt>
                <c:pt idx="2">
                  <c:v>11.923020643099999</c:v>
                </c:pt>
                <c:pt idx="3">
                  <c:v>9.8848415953999993</c:v>
                </c:pt>
                <c:pt idx="4">
                  <c:v>12.647499837</c:v>
                </c:pt>
                <c:pt idx="5">
                  <c:v>12.1111500799</c:v>
                </c:pt>
                <c:pt idx="6">
                  <c:v>12.391709217600001</c:v>
                </c:pt>
                <c:pt idx="7">
                  <c:v>13.2480913805</c:v>
                </c:pt>
              </c:numCache>
            </c:numRef>
          </c:val>
          <c:smooth val="0"/>
          <c:extLst>
            <c:ext xmlns:c16="http://schemas.microsoft.com/office/drawing/2014/chart" uri="{C3380CC4-5D6E-409C-BE32-E72D297353CC}">
              <c16:uniqueId val="{00000003-F6B3-41CF-9366-4B87A93D9924}"/>
            </c:ext>
          </c:extLst>
        </c:ser>
        <c:ser>
          <c:idx val="4"/>
          <c:order val="4"/>
          <c:tx>
            <c:strRef>
              <c:f>Feuil1!#REF!</c:f>
              <c:strCache>
                <c:ptCount val="1"/>
                <c:pt idx="0">
                  <c:v>#REF!</c:v>
                </c:pt>
              </c:strCache>
            </c:strRef>
          </c:tx>
          <c:spPr>
            <a:ln w="28575" cap="rnd">
              <a:solidFill>
                <a:schemeClr val="accent2">
                  <a:shade val="73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4-F6B3-41CF-9366-4B87A93D9924}"/>
            </c:ext>
          </c:extLst>
        </c:ser>
        <c:ser>
          <c:idx val="5"/>
          <c:order val="5"/>
          <c:tx>
            <c:strRef>
              <c:f>Feuil1!#REF!</c:f>
              <c:strCache>
                <c:ptCount val="1"/>
                <c:pt idx="0">
                  <c:v>#REF!</c:v>
                </c:pt>
              </c:strCache>
            </c:strRef>
          </c:tx>
          <c:spPr>
            <a:ln w="28575" cap="rnd">
              <a:solidFill>
                <a:schemeClr val="accent2">
                  <a:shade val="82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5-F6B3-41CF-9366-4B87A93D9924}"/>
            </c:ext>
          </c:extLst>
        </c:ser>
        <c:ser>
          <c:idx val="6"/>
          <c:order val="6"/>
          <c:tx>
            <c:strRef>
              <c:f>Feuil1!#REF!</c:f>
              <c:strCache>
                <c:ptCount val="1"/>
                <c:pt idx="0">
                  <c:v>#REF!</c:v>
                </c:pt>
              </c:strCache>
            </c:strRef>
          </c:tx>
          <c:spPr>
            <a:ln w="28575" cap="rnd">
              <a:solidFill>
                <a:schemeClr val="accent2">
                  <a:shade val="91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6-F6B3-41CF-9366-4B87A93D9924}"/>
            </c:ext>
          </c:extLst>
        </c:ser>
        <c:ser>
          <c:idx val="7"/>
          <c:order val="7"/>
          <c:tx>
            <c:strRef>
              <c:f>Feuil1!#REF!</c:f>
              <c:strCache>
                <c:ptCount val="1"/>
                <c:pt idx="0">
                  <c:v>#REF!</c:v>
                </c:pt>
              </c:strCache>
            </c:strRef>
          </c:tx>
          <c:spPr>
            <a:ln w="28575" cap="rnd">
              <a:solidFill>
                <a:schemeClr val="accent2"/>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7-F6B3-41CF-9366-4B87A93D9924}"/>
            </c:ext>
          </c:extLst>
        </c:ser>
        <c:ser>
          <c:idx val="8"/>
          <c:order val="8"/>
          <c:tx>
            <c:strRef>
              <c:f>Feuil1!#REF!</c:f>
              <c:strCache>
                <c:ptCount val="1"/>
                <c:pt idx="0">
                  <c:v>#REF!</c:v>
                </c:pt>
              </c:strCache>
            </c:strRef>
          </c:tx>
          <c:spPr>
            <a:ln w="28575" cap="rnd">
              <a:solidFill>
                <a:schemeClr val="accent2">
                  <a:tint val="92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8-F6B3-41CF-9366-4B87A93D9924}"/>
            </c:ext>
          </c:extLst>
        </c:ser>
        <c:ser>
          <c:idx val="9"/>
          <c:order val="9"/>
          <c:tx>
            <c:strRef>
              <c:f>Feuil1!#REF!</c:f>
              <c:strCache>
                <c:ptCount val="1"/>
                <c:pt idx="0">
                  <c:v>#REF!</c:v>
                </c:pt>
              </c:strCache>
            </c:strRef>
          </c:tx>
          <c:spPr>
            <a:ln w="28575" cap="rnd">
              <a:solidFill>
                <a:schemeClr val="accent2">
                  <a:tint val="83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9-F6B3-41CF-9366-4B87A93D9924}"/>
            </c:ext>
          </c:extLst>
        </c:ser>
        <c:ser>
          <c:idx val="10"/>
          <c:order val="10"/>
          <c:tx>
            <c:strRef>
              <c:f>Feuil1!#REF!</c:f>
              <c:strCache>
                <c:ptCount val="1"/>
                <c:pt idx="0">
                  <c:v>#REF!</c:v>
                </c:pt>
              </c:strCache>
            </c:strRef>
          </c:tx>
          <c:spPr>
            <a:ln w="28575" cap="rnd">
              <a:solidFill>
                <a:schemeClr val="accent2">
                  <a:tint val="74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A-F6B3-41CF-9366-4B87A93D9924}"/>
            </c:ext>
          </c:extLst>
        </c:ser>
        <c:ser>
          <c:idx val="11"/>
          <c:order val="11"/>
          <c:tx>
            <c:strRef>
              <c:f>Feuil1!#REF!</c:f>
              <c:strCache>
                <c:ptCount val="1"/>
                <c:pt idx="0">
                  <c:v>#REF!</c:v>
                </c:pt>
              </c:strCache>
            </c:strRef>
          </c:tx>
          <c:spPr>
            <a:ln w="28575" cap="rnd">
              <a:solidFill>
                <a:schemeClr val="accent2">
                  <a:tint val="65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D-F6B3-41CF-9366-4B87A93D9924}"/>
            </c:ext>
          </c:extLst>
        </c:ser>
        <c:ser>
          <c:idx val="12"/>
          <c:order val="12"/>
          <c:tx>
            <c:strRef>
              <c:f>Feuil1!#REF!</c:f>
              <c:strCache>
                <c:ptCount val="1"/>
                <c:pt idx="0">
                  <c:v>#REF!</c:v>
                </c:pt>
              </c:strCache>
            </c:strRef>
          </c:tx>
          <c:spPr>
            <a:ln w="28575" cap="rnd">
              <a:solidFill>
                <a:schemeClr val="accent2">
                  <a:tint val="57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E-F6B3-41CF-9366-4B87A93D9924}"/>
            </c:ext>
          </c:extLst>
        </c:ser>
        <c:ser>
          <c:idx val="13"/>
          <c:order val="13"/>
          <c:tx>
            <c:strRef>
              <c:f>Feuil1!#REF!</c:f>
              <c:strCache>
                <c:ptCount val="1"/>
                <c:pt idx="0">
                  <c:v>#REF!</c:v>
                </c:pt>
              </c:strCache>
            </c:strRef>
          </c:tx>
          <c:spPr>
            <a:ln w="28575" cap="rnd">
              <a:solidFill>
                <a:schemeClr val="accent2">
                  <a:tint val="48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0F-F6B3-41CF-9366-4B87A93D9924}"/>
            </c:ext>
          </c:extLst>
        </c:ser>
        <c:ser>
          <c:idx val="14"/>
          <c:order val="14"/>
          <c:tx>
            <c:strRef>
              <c:f>Feuil1!#REF!</c:f>
              <c:strCache>
                <c:ptCount val="1"/>
                <c:pt idx="0">
                  <c:v>#REF!</c:v>
                </c:pt>
              </c:strCache>
            </c:strRef>
          </c:tx>
          <c:spPr>
            <a:ln w="28575" cap="rnd">
              <a:solidFill>
                <a:schemeClr val="accent2">
                  <a:tint val="39000"/>
                </a:schemeClr>
              </a:solidFill>
              <a:round/>
            </a:ln>
            <a:effectLst/>
          </c:spPr>
          <c:marker>
            <c:symbol val="none"/>
          </c:marker>
          <c:cat>
            <c:numRef>
              <c:f>Feuil1!$A$3:$A$10</c:f>
              <c:numCache>
                <c:formatCode>General</c:formatCode>
                <c:ptCount val="8"/>
                <c:pt idx="0">
                  <c:v>2007</c:v>
                </c:pt>
                <c:pt idx="1">
                  <c:v>2008</c:v>
                </c:pt>
                <c:pt idx="2">
                  <c:v>2009</c:v>
                </c:pt>
                <c:pt idx="3">
                  <c:v>2010</c:v>
                </c:pt>
                <c:pt idx="4">
                  <c:v>2011</c:v>
                </c:pt>
                <c:pt idx="5">
                  <c:v>2012</c:v>
                </c:pt>
                <c:pt idx="6">
                  <c:v>2013</c:v>
                </c:pt>
                <c:pt idx="7">
                  <c:v>2014</c:v>
                </c:pt>
              </c:numCache>
            </c:numRef>
          </c:cat>
          <c:val>
            <c:numRef>
              <c:f>Feuil1!#REF!</c:f>
              <c:numCache>
                <c:formatCode>General</c:formatCode>
                <c:ptCount val="1"/>
                <c:pt idx="0">
                  <c:v>1</c:v>
                </c:pt>
              </c:numCache>
            </c:numRef>
          </c:val>
          <c:smooth val="0"/>
          <c:extLst>
            <c:ext xmlns:c16="http://schemas.microsoft.com/office/drawing/2014/chart" uri="{C3380CC4-5D6E-409C-BE32-E72D297353CC}">
              <c16:uniqueId val="{00000010-F6B3-41CF-9366-4B87A93D9924}"/>
            </c:ext>
          </c:extLst>
        </c:ser>
        <c:dLbls>
          <c:showLegendKey val="0"/>
          <c:showVal val="0"/>
          <c:showCatName val="0"/>
          <c:showSerName val="0"/>
          <c:showPercent val="0"/>
          <c:showBubbleSize val="0"/>
        </c:dLbls>
        <c:smooth val="0"/>
        <c:axId val="415464928"/>
        <c:axId val="415465256"/>
      </c:lineChart>
      <c:catAx>
        <c:axId val="41546492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a:t>année</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5256"/>
        <c:crosses val="autoZero"/>
        <c:auto val="1"/>
        <c:lblAlgn val="ctr"/>
        <c:lblOffset val="100"/>
        <c:noMultiLvlLbl val="0"/>
      </c:catAx>
      <c:valAx>
        <c:axId val="415465256"/>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fr-FR" dirty="0" err="1"/>
                  <a:t>Titinidence</a:t>
                </a:r>
                <a:r>
                  <a:rPr lang="fr-FR" dirty="0"/>
                  <a:t> pour 100000r </a:t>
                </a:r>
                <a:r>
                  <a:rPr lang="fr-FR" baseline="0" dirty="0"/>
                  <a:t> </a:t>
                </a:r>
                <a:r>
                  <a:rPr lang="fr-FR" baseline="0" dirty="0" err="1"/>
                  <a:t>fmmes</a:t>
                </a:r>
                <a:endParaRPr lang="fr-FR"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41546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dirty="0"/>
              <a:t>Incidences </a:t>
            </a:r>
            <a:r>
              <a:rPr lang="en-US" dirty="0" err="1"/>
              <a:t>standardisées</a:t>
            </a:r>
            <a:r>
              <a:rPr lang="en-US" dirty="0"/>
              <a:t> monde</a:t>
            </a:r>
          </a:p>
        </c:rich>
      </c:tx>
      <c:layout>
        <c:manualLayout>
          <c:xMode val="edge"/>
          <c:yMode val="edge"/>
          <c:x val="4.520398374374901E-2"/>
          <c:y val="6.4191288408363606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fr-FR"/>
        </a:p>
      </c:txPr>
    </c:title>
    <c:autoTitleDeleted val="0"/>
    <c:plotArea>
      <c:layout>
        <c:manualLayout>
          <c:layoutTarget val="inner"/>
          <c:xMode val="edge"/>
          <c:yMode val="edge"/>
          <c:x val="4.5931322347239255E-2"/>
          <c:y val="2.7155647420679521E-2"/>
          <c:w val="0.91243290689756096"/>
          <c:h val="0.9007942812794878"/>
        </c:manualLayout>
      </c:layout>
      <c:barChart>
        <c:barDir val="col"/>
        <c:grouping val="clustered"/>
        <c:varyColors val="0"/>
        <c:ser>
          <c:idx val="0"/>
          <c:order val="0"/>
          <c:tx>
            <c:strRef>
              <c:f>Feuil1!$C$1</c:f>
              <c:strCache>
                <c:ptCount val="1"/>
                <c:pt idx="0">
                  <c:v>incidence</c:v>
                </c:pt>
              </c:strCache>
            </c:strRef>
          </c:tx>
          <c:spPr>
            <a:gradFill rotWithShape="1">
              <a:gsLst>
                <a:gs pos="0">
                  <a:schemeClr val="accent1">
                    <a:tint val="96000"/>
                    <a:lumMod val="100000"/>
                  </a:schemeClr>
                </a:gs>
                <a:gs pos="78000">
                  <a:schemeClr val="accent1">
                    <a:shade val="94000"/>
                    <a:lumMod val="94000"/>
                  </a:schemeClr>
                </a:gs>
              </a:gsLst>
              <a:lin ang="5400000" scaled="0"/>
            </a:gradFill>
            <a:ln w="25400">
              <a:noFill/>
            </a:ln>
            <a:effectLst>
              <a:outerShdw blurRad="38100" dist="254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2"/>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numRef>
              <c:f>Feuil1!$B$2:$B$7</c:f>
              <c:numCache>
                <c:formatCode>General</c:formatCode>
                <c:ptCount val="6"/>
                <c:pt idx="0">
                  <c:v>15</c:v>
                </c:pt>
                <c:pt idx="1">
                  <c:v>60</c:v>
                </c:pt>
                <c:pt idx="2">
                  <c:v>75</c:v>
                </c:pt>
                <c:pt idx="3">
                  <c:v>80</c:v>
                </c:pt>
                <c:pt idx="4">
                  <c:v>80</c:v>
                </c:pt>
                <c:pt idx="5">
                  <c:v>85</c:v>
                </c:pt>
              </c:numCache>
            </c:numRef>
          </c:cat>
          <c:val>
            <c:numRef>
              <c:f>Feuil1!$C$2:$C$7</c:f>
              <c:numCache>
                <c:formatCode>General</c:formatCode>
                <c:ptCount val="6"/>
                <c:pt idx="0">
                  <c:v>6</c:v>
                </c:pt>
                <c:pt idx="1">
                  <c:v>6.8</c:v>
                </c:pt>
                <c:pt idx="2">
                  <c:v>8.6</c:v>
                </c:pt>
                <c:pt idx="3">
                  <c:v>9.6</c:v>
                </c:pt>
                <c:pt idx="4">
                  <c:v>8.8000000000000007</c:v>
                </c:pt>
                <c:pt idx="5">
                  <c:v>7</c:v>
                </c:pt>
              </c:numCache>
            </c:numRef>
          </c:val>
          <c:extLst>
            <c:ext xmlns:c16="http://schemas.microsoft.com/office/drawing/2014/chart" uri="{C3380CC4-5D6E-409C-BE32-E72D297353CC}">
              <c16:uniqueId val="{00000000-F6FA-4F6D-BB63-B2E599B90E2C}"/>
            </c:ext>
          </c:extLst>
        </c:ser>
        <c:dLbls>
          <c:showLegendKey val="0"/>
          <c:showVal val="1"/>
          <c:showCatName val="0"/>
          <c:showSerName val="0"/>
          <c:showPercent val="0"/>
          <c:showBubbleSize val="0"/>
        </c:dLbls>
        <c:gapWidth val="150"/>
        <c:axId val="331515952"/>
        <c:axId val="331516608"/>
      </c:barChart>
      <c:catAx>
        <c:axId val="331515952"/>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fr-FR"/>
          </a:p>
        </c:txPr>
        <c:crossAx val="331516608"/>
        <c:crosses val="autoZero"/>
        <c:auto val="1"/>
        <c:lblAlgn val="ctr"/>
        <c:lblOffset val="100"/>
        <c:noMultiLvlLbl val="1"/>
      </c:catAx>
      <c:valAx>
        <c:axId val="33151660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440" b="0" i="0" u="none" strike="noStrike" kern="1200" baseline="0">
                <a:solidFill>
                  <a:schemeClr val="tx2"/>
                </a:solidFill>
                <a:latin typeface="+mn-lt"/>
                <a:ea typeface="+mn-ea"/>
                <a:cs typeface="+mn-cs"/>
              </a:defRPr>
            </a:pPr>
            <a:endParaRPr lang="fr-FR"/>
          </a:p>
        </c:txPr>
        <c:crossAx val="331515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0AEFCEAF-B6EA-4BF0-840D-16544C524E1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9812EF5-C782-45A2-B960-44CED50E4278}">
      <dgm:prSet/>
      <dgm:spPr/>
      <dgm:t>
        <a:bodyPr/>
        <a:lstStyle/>
        <a:p>
          <a:r>
            <a:rPr lang="fr-FR" b="1"/>
            <a:t>Recueil par internet des données </a:t>
          </a:r>
          <a:r>
            <a:rPr lang="fr-FR"/>
            <a:t>publiées dans les </a:t>
          </a:r>
          <a:r>
            <a:rPr lang="fr-FR" b="1"/>
            <a:t>registres nationaux du cancer </a:t>
          </a:r>
          <a:r>
            <a:rPr lang="fr-FR"/>
            <a:t>et </a:t>
          </a:r>
          <a:r>
            <a:rPr lang="fr-FR" b="1"/>
            <a:t>des taux de couverture vaccinale dans les différents groupes d’âge.</a:t>
          </a:r>
          <a:endParaRPr lang="en-US"/>
        </a:p>
      </dgm:t>
    </dgm:pt>
    <dgm:pt modelId="{1A0E830D-F104-4186-BBA3-9CC49516B9D9}" type="parTrans" cxnId="{BA5AC1C1-6AC7-4342-82BE-15A006DBE029}">
      <dgm:prSet/>
      <dgm:spPr/>
      <dgm:t>
        <a:bodyPr/>
        <a:lstStyle/>
        <a:p>
          <a:endParaRPr lang="en-US"/>
        </a:p>
      </dgm:t>
    </dgm:pt>
    <dgm:pt modelId="{F89E23E4-45E1-4DC3-A0F1-ED2CA6D2BA4A}" type="sibTrans" cxnId="{BA5AC1C1-6AC7-4342-82BE-15A006DBE029}">
      <dgm:prSet/>
      <dgm:spPr/>
      <dgm:t>
        <a:bodyPr/>
        <a:lstStyle/>
        <a:p>
          <a:endParaRPr lang="en-US"/>
        </a:p>
      </dgm:t>
    </dgm:pt>
    <dgm:pt modelId="{BF5248A9-93B7-4733-8415-FF55F65511DA}">
      <dgm:prSet/>
      <dgm:spPr/>
      <dgm:t>
        <a:bodyPr/>
        <a:lstStyle/>
        <a:p>
          <a:r>
            <a:rPr lang="fr-FR" b="1"/>
            <a:t>Analyse des tendances des incidences brutes et standardisées </a:t>
          </a:r>
          <a:r>
            <a:rPr lang="fr-FR"/>
            <a:t>avant et depuis l’ère de la vaccination </a:t>
          </a:r>
          <a:endParaRPr lang="en-US"/>
        </a:p>
      </dgm:t>
    </dgm:pt>
    <dgm:pt modelId="{9078A8D2-D8F4-4A22-BE10-DCE7713BA8E1}" type="parTrans" cxnId="{B4249348-2A63-4DB4-9EDB-381D862314D3}">
      <dgm:prSet/>
      <dgm:spPr/>
      <dgm:t>
        <a:bodyPr/>
        <a:lstStyle/>
        <a:p>
          <a:endParaRPr lang="en-US"/>
        </a:p>
      </dgm:t>
    </dgm:pt>
    <dgm:pt modelId="{B668B002-CDBB-454E-8D32-22CF2A66C674}" type="sibTrans" cxnId="{B4249348-2A63-4DB4-9EDB-381D862314D3}">
      <dgm:prSet/>
      <dgm:spPr/>
      <dgm:t>
        <a:bodyPr/>
        <a:lstStyle/>
        <a:p>
          <a:endParaRPr lang="en-US"/>
        </a:p>
      </dgm:t>
    </dgm:pt>
    <dgm:pt modelId="{425867DD-0904-40BC-8331-CF2703B480DE}">
      <dgm:prSet/>
      <dgm:spPr/>
      <dgm:t>
        <a:bodyPr/>
        <a:lstStyle/>
        <a:p>
          <a:r>
            <a:rPr lang="fr-FR"/>
            <a:t>Pour les groupes d'âge dont les effectifs ou l’incidence de cancers  invasifs étaient faibles</a:t>
          </a:r>
          <a:r>
            <a:rPr lang="fr-FR" b="1"/>
            <a:t> prise en compte des incidences lissées sur 3 ou 5 ans</a:t>
          </a:r>
          <a:endParaRPr lang="en-US"/>
        </a:p>
      </dgm:t>
    </dgm:pt>
    <dgm:pt modelId="{40F18AA1-B666-4CC8-B66F-5B3541C277BD}" type="parTrans" cxnId="{DE7CB9F1-7E11-4089-AC12-CC8CF811FDE0}">
      <dgm:prSet/>
      <dgm:spPr/>
      <dgm:t>
        <a:bodyPr/>
        <a:lstStyle/>
        <a:p>
          <a:endParaRPr lang="en-US"/>
        </a:p>
      </dgm:t>
    </dgm:pt>
    <dgm:pt modelId="{0B3D968E-28D4-4E49-A33A-E6EEC43B3128}" type="sibTrans" cxnId="{DE7CB9F1-7E11-4089-AC12-CC8CF811FDE0}">
      <dgm:prSet/>
      <dgm:spPr/>
      <dgm:t>
        <a:bodyPr/>
        <a:lstStyle/>
        <a:p>
          <a:endParaRPr lang="en-US"/>
        </a:p>
      </dgm:t>
    </dgm:pt>
    <dgm:pt modelId="{1045EBB1-4C2B-41DB-9CD3-54D6FB82B130}">
      <dgm:prSet/>
      <dgm:spPr/>
      <dgm:t>
        <a:bodyPr/>
        <a:lstStyle/>
        <a:p>
          <a:r>
            <a:rPr lang="fr-FR"/>
            <a:t>Recherche de l’existence d’une </a:t>
          </a:r>
          <a:r>
            <a:rPr lang="fr-FR" b="1"/>
            <a:t>tendance statistiquement  significative par le coefficient de corrélation</a:t>
          </a:r>
          <a:r>
            <a:rPr lang="fr-FR"/>
            <a:t>.</a:t>
          </a:r>
          <a:endParaRPr lang="en-US"/>
        </a:p>
      </dgm:t>
    </dgm:pt>
    <dgm:pt modelId="{8086E44C-5617-4ED8-B365-71DD1E4A5737}" type="parTrans" cxnId="{D8F974A5-AEF9-4FD7-8E81-DB6352532D0F}">
      <dgm:prSet/>
      <dgm:spPr/>
      <dgm:t>
        <a:bodyPr/>
        <a:lstStyle/>
        <a:p>
          <a:endParaRPr lang="en-US"/>
        </a:p>
      </dgm:t>
    </dgm:pt>
    <dgm:pt modelId="{087A7BDF-574F-488D-8A1C-6194E8DD0CC0}" type="sibTrans" cxnId="{D8F974A5-AEF9-4FD7-8E81-DB6352532D0F}">
      <dgm:prSet/>
      <dgm:spPr/>
      <dgm:t>
        <a:bodyPr/>
        <a:lstStyle/>
        <a:p>
          <a:endParaRPr lang="en-US"/>
        </a:p>
      </dgm:t>
    </dgm:pt>
    <dgm:pt modelId="{4627F168-4AFA-4811-8115-7415C03316BC}" type="pres">
      <dgm:prSet presAssocID="{0AEFCEAF-B6EA-4BF0-840D-16544C524E1C}" presName="root" presStyleCnt="0">
        <dgm:presLayoutVars>
          <dgm:dir/>
          <dgm:resizeHandles val="exact"/>
        </dgm:presLayoutVars>
      </dgm:prSet>
      <dgm:spPr/>
    </dgm:pt>
    <dgm:pt modelId="{2902C151-D4CA-4DC9-A0EB-7A6895B2834F}" type="pres">
      <dgm:prSet presAssocID="{D9812EF5-C782-45A2-B960-44CED50E4278}" presName="compNode" presStyleCnt="0"/>
      <dgm:spPr/>
    </dgm:pt>
    <dgm:pt modelId="{3759E6E2-E7E2-43A4-87BF-180582BBB983}" type="pres">
      <dgm:prSet presAssocID="{D9812EF5-C782-45A2-B960-44CED50E4278}" presName="bgRect" presStyleLbl="bgShp" presStyleIdx="0" presStyleCnt="4"/>
      <dgm:spPr/>
    </dgm:pt>
    <dgm:pt modelId="{609A8852-39B8-4274-8F15-F421DB1B1540}" type="pres">
      <dgm:prSet presAssocID="{D9812EF5-C782-45A2-B960-44CED50E427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ewspaper"/>
        </a:ext>
      </dgm:extLst>
    </dgm:pt>
    <dgm:pt modelId="{5A0C817C-9CE4-43B8-8335-3A37F5457C7B}" type="pres">
      <dgm:prSet presAssocID="{D9812EF5-C782-45A2-B960-44CED50E4278}" presName="spaceRect" presStyleCnt="0"/>
      <dgm:spPr/>
    </dgm:pt>
    <dgm:pt modelId="{876E6149-5ABB-430F-83BF-DDFAF9828F79}" type="pres">
      <dgm:prSet presAssocID="{D9812EF5-C782-45A2-B960-44CED50E4278}" presName="parTx" presStyleLbl="revTx" presStyleIdx="0" presStyleCnt="4">
        <dgm:presLayoutVars>
          <dgm:chMax val="0"/>
          <dgm:chPref val="0"/>
        </dgm:presLayoutVars>
      </dgm:prSet>
      <dgm:spPr/>
    </dgm:pt>
    <dgm:pt modelId="{4A5EA3CD-B420-411B-B3C4-40E4435573DE}" type="pres">
      <dgm:prSet presAssocID="{F89E23E4-45E1-4DC3-A0F1-ED2CA6D2BA4A}" presName="sibTrans" presStyleCnt="0"/>
      <dgm:spPr/>
    </dgm:pt>
    <dgm:pt modelId="{2C8339D5-C91B-42C1-94B0-05CBDD44027A}" type="pres">
      <dgm:prSet presAssocID="{BF5248A9-93B7-4733-8415-FF55F65511DA}" presName="compNode" presStyleCnt="0"/>
      <dgm:spPr/>
    </dgm:pt>
    <dgm:pt modelId="{ADA706AB-5E18-474D-98F5-E270792ED2C5}" type="pres">
      <dgm:prSet presAssocID="{BF5248A9-93B7-4733-8415-FF55F65511DA}" presName="bgRect" presStyleLbl="bgShp" presStyleIdx="1" presStyleCnt="4"/>
      <dgm:spPr/>
    </dgm:pt>
    <dgm:pt modelId="{843650EE-2A35-4B73-BA6D-653CCB5714BB}" type="pres">
      <dgm:prSet presAssocID="{BF5248A9-93B7-4733-8415-FF55F65511D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Needle"/>
        </a:ext>
      </dgm:extLst>
    </dgm:pt>
    <dgm:pt modelId="{C2EA48DC-FAC8-4BF6-8993-04BF92663EDA}" type="pres">
      <dgm:prSet presAssocID="{BF5248A9-93B7-4733-8415-FF55F65511DA}" presName="spaceRect" presStyleCnt="0"/>
      <dgm:spPr/>
    </dgm:pt>
    <dgm:pt modelId="{9074E066-D453-4225-ADBD-898C6F3794AF}" type="pres">
      <dgm:prSet presAssocID="{BF5248A9-93B7-4733-8415-FF55F65511DA}" presName="parTx" presStyleLbl="revTx" presStyleIdx="1" presStyleCnt="4">
        <dgm:presLayoutVars>
          <dgm:chMax val="0"/>
          <dgm:chPref val="0"/>
        </dgm:presLayoutVars>
      </dgm:prSet>
      <dgm:spPr/>
    </dgm:pt>
    <dgm:pt modelId="{C24A4887-F73E-46F0-B7DF-B2CEFE738989}" type="pres">
      <dgm:prSet presAssocID="{B668B002-CDBB-454E-8D32-22CF2A66C674}" presName="sibTrans" presStyleCnt="0"/>
      <dgm:spPr/>
    </dgm:pt>
    <dgm:pt modelId="{7CB6F565-A089-4519-AA6E-6A746D3E20E7}" type="pres">
      <dgm:prSet presAssocID="{425867DD-0904-40BC-8331-CF2703B480DE}" presName="compNode" presStyleCnt="0"/>
      <dgm:spPr/>
    </dgm:pt>
    <dgm:pt modelId="{836652E1-6911-4B09-82B2-B51208EF256D}" type="pres">
      <dgm:prSet presAssocID="{425867DD-0904-40BC-8331-CF2703B480DE}" presName="bgRect" presStyleLbl="bgShp" presStyleIdx="2" presStyleCnt="4" custLinFactNeighborX="-477" custLinFactNeighborY="8550"/>
      <dgm:spPr/>
    </dgm:pt>
    <dgm:pt modelId="{8DE84206-32EC-43E0-A9B2-27BFE8AA40A6}" type="pres">
      <dgm:prSet presAssocID="{425867DD-0904-40BC-8331-CF2703B480D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lle"/>
        </a:ext>
      </dgm:extLst>
    </dgm:pt>
    <dgm:pt modelId="{2ABEB451-BDFE-4889-BA22-0F7E3876A025}" type="pres">
      <dgm:prSet presAssocID="{425867DD-0904-40BC-8331-CF2703B480DE}" presName="spaceRect" presStyleCnt="0"/>
      <dgm:spPr/>
    </dgm:pt>
    <dgm:pt modelId="{8CD95B1C-D504-4D63-AFD6-EEFFE96B738B}" type="pres">
      <dgm:prSet presAssocID="{425867DD-0904-40BC-8331-CF2703B480DE}" presName="parTx" presStyleLbl="revTx" presStyleIdx="2" presStyleCnt="4">
        <dgm:presLayoutVars>
          <dgm:chMax val="0"/>
          <dgm:chPref val="0"/>
        </dgm:presLayoutVars>
      </dgm:prSet>
      <dgm:spPr/>
    </dgm:pt>
    <dgm:pt modelId="{254D46DB-C2D6-4F40-A5A7-9A361C49C5EE}" type="pres">
      <dgm:prSet presAssocID="{0B3D968E-28D4-4E49-A33A-E6EEC43B3128}" presName="sibTrans" presStyleCnt="0"/>
      <dgm:spPr/>
    </dgm:pt>
    <dgm:pt modelId="{316C6E7A-08EC-40B8-9E57-5417DF0F8572}" type="pres">
      <dgm:prSet presAssocID="{1045EBB1-4C2B-41DB-9CD3-54D6FB82B130}" presName="compNode" presStyleCnt="0"/>
      <dgm:spPr/>
    </dgm:pt>
    <dgm:pt modelId="{49F6D5EE-7ACD-4BDE-9BF8-31B733A66D01}" type="pres">
      <dgm:prSet presAssocID="{1045EBB1-4C2B-41DB-9CD3-54D6FB82B130}" presName="bgRect" presStyleLbl="bgShp" presStyleIdx="3" presStyleCnt="4"/>
      <dgm:spPr/>
    </dgm:pt>
    <dgm:pt modelId="{AE6B532A-2FAD-413A-B159-3038FAB3EEFF}" type="pres">
      <dgm:prSet presAssocID="{1045EBB1-4C2B-41DB-9CD3-54D6FB82B13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atistics"/>
        </a:ext>
      </dgm:extLst>
    </dgm:pt>
    <dgm:pt modelId="{D805F80E-A923-459B-BB61-77481DFCBBFE}" type="pres">
      <dgm:prSet presAssocID="{1045EBB1-4C2B-41DB-9CD3-54D6FB82B130}" presName="spaceRect" presStyleCnt="0"/>
      <dgm:spPr/>
    </dgm:pt>
    <dgm:pt modelId="{40DAFFA0-D133-44DA-BDF8-24103E442935}" type="pres">
      <dgm:prSet presAssocID="{1045EBB1-4C2B-41DB-9CD3-54D6FB82B130}" presName="parTx" presStyleLbl="revTx" presStyleIdx="3" presStyleCnt="4">
        <dgm:presLayoutVars>
          <dgm:chMax val="0"/>
          <dgm:chPref val="0"/>
        </dgm:presLayoutVars>
      </dgm:prSet>
      <dgm:spPr/>
    </dgm:pt>
  </dgm:ptLst>
  <dgm:cxnLst>
    <dgm:cxn modelId="{892B3F32-AEFE-4943-9B68-AB0843287344}" type="presOf" srcId="{425867DD-0904-40BC-8331-CF2703B480DE}" destId="{8CD95B1C-D504-4D63-AFD6-EEFFE96B738B}" srcOrd="0" destOrd="0" presId="urn:microsoft.com/office/officeart/2018/2/layout/IconVerticalSolidList"/>
    <dgm:cxn modelId="{7972D343-A9DB-48F4-94DD-B59AC265BEEF}" type="presOf" srcId="{1045EBB1-4C2B-41DB-9CD3-54D6FB82B130}" destId="{40DAFFA0-D133-44DA-BDF8-24103E442935}" srcOrd="0" destOrd="0" presId="urn:microsoft.com/office/officeart/2018/2/layout/IconVerticalSolidList"/>
    <dgm:cxn modelId="{B4249348-2A63-4DB4-9EDB-381D862314D3}" srcId="{0AEFCEAF-B6EA-4BF0-840D-16544C524E1C}" destId="{BF5248A9-93B7-4733-8415-FF55F65511DA}" srcOrd="1" destOrd="0" parTransId="{9078A8D2-D8F4-4A22-BE10-DCE7713BA8E1}" sibTransId="{B668B002-CDBB-454E-8D32-22CF2A66C674}"/>
    <dgm:cxn modelId="{6CD8D69C-01EB-4A7B-A559-9BCEAF0F2A91}" type="presOf" srcId="{0AEFCEAF-B6EA-4BF0-840D-16544C524E1C}" destId="{4627F168-4AFA-4811-8115-7415C03316BC}" srcOrd="0" destOrd="0" presId="urn:microsoft.com/office/officeart/2018/2/layout/IconVerticalSolidList"/>
    <dgm:cxn modelId="{D8F974A5-AEF9-4FD7-8E81-DB6352532D0F}" srcId="{0AEFCEAF-B6EA-4BF0-840D-16544C524E1C}" destId="{1045EBB1-4C2B-41DB-9CD3-54D6FB82B130}" srcOrd="3" destOrd="0" parTransId="{8086E44C-5617-4ED8-B365-71DD1E4A5737}" sibTransId="{087A7BDF-574F-488D-8A1C-6194E8DD0CC0}"/>
    <dgm:cxn modelId="{BA5AC1C1-6AC7-4342-82BE-15A006DBE029}" srcId="{0AEFCEAF-B6EA-4BF0-840D-16544C524E1C}" destId="{D9812EF5-C782-45A2-B960-44CED50E4278}" srcOrd="0" destOrd="0" parTransId="{1A0E830D-F104-4186-BBA3-9CC49516B9D9}" sibTransId="{F89E23E4-45E1-4DC3-A0F1-ED2CA6D2BA4A}"/>
    <dgm:cxn modelId="{F6F78CC8-9BE2-4C30-8F77-3FD8B577CA9B}" type="presOf" srcId="{D9812EF5-C782-45A2-B960-44CED50E4278}" destId="{876E6149-5ABB-430F-83BF-DDFAF9828F79}" srcOrd="0" destOrd="0" presId="urn:microsoft.com/office/officeart/2018/2/layout/IconVerticalSolidList"/>
    <dgm:cxn modelId="{DE7CB9F1-7E11-4089-AC12-CC8CF811FDE0}" srcId="{0AEFCEAF-B6EA-4BF0-840D-16544C524E1C}" destId="{425867DD-0904-40BC-8331-CF2703B480DE}" srcOrd="2" destOrd="0" parTransId="{40F18AA1-B666-4CC8-B66F-5B3541C277BD}" sibTransId="{0B3D968E-28D4-4E49-A33A-E6EEC43B3128}"/>
    <dgm:cxn modelId="{01C71BFE-1FFC-4F41-8334-A6AEC42CEEFB}" type="presOf" srcId="{BF5248A9-93B7-4733-8415-FF55F65511DA}" destId="{9074E066-D453-4225-ADBD-898C6F3794AF}" srcOrd="0" destOrd="0" presId="urn:microsoft.com/office/officeart/2018/2/layout/IconVerticalSolidList"/>
    <dgm:cxn modelId="{038E1537-B414-4FE6-B224-E4D2C49A1C2F}" type="presParOf" srcId="{4627F168-4AFA-4811-8115-7415C03316BC}" destId="{2902C151-D4CA-4DC9-A0EB-7A6895B2834F}" srcOrd="0" destOrd="0" presId="urn:microsoft.com/office/officeart/2018/2/layout/IconVerticalSolidList"/>
    <dgm:cxn modelId="{2C9D2165-9FD4-4CD4-9566-C89A6001AAF6}" type="presParOf" srcId="{2902C151-D4CA-4DC9-A0EB-7A6895B2834F}" destId="{3759E6E2-E7E2-43A4-87BF-180582BBB983}" srcOrd="0" destOrd="0" presId="urn:microsoft.com/office/officeart/2018/2/layout/IconVerticalSolidList"/>
    <dgm:cxn modelId="{15C0613D-ED37-4BCD-8FEC-68A4BAB4AF05}" type="presParOf" srcId="{2902C151-D4CA-4DC9-A0EB-7A6895B2834F}" destId="{609A8852-39B8-4274-8F15-F421DB1B1540}" srcOrd="1" destOrd="0" presId="urn:microsoft.com/office/officeart/2018/2/layout/IconVerticalSolidList"/>
    <dgm:cxn modelId="{7EECE557-CBAE-4110-9EFD-BFAFB8C72CDB}" type="presParOf" srcId="{2902C151-D4CA-4DC9-A0EB-7A6895B2834F}" destId="{5A0C817C-9CE4-43B8-8335-3A37F5457C7B}" srcOrd="2" destOrd="0" presId="urn:microsoft.com/office/officeart/2018/2/layout/IconVerticalSolidList"/>
    <dgm:cxn modelId="{2A2276A4-3489-4328-8E4E-21DE24B0F27E}" type="presParOf" srcId="{2902C151-D4CA-4DC9-A0EB-7A6895B2834F}" destId="{876E6149-5ABB-430F-83BF-DDFAF9828F79}" srcOrd="3" destOrd="0" presId="urn:microsoft.com/office/officeart/2018/2/layout/IconVerticalSolidList"/>
    <dgm:cxn modelId="{6DDB2DC3-CFEE-4B94-93B3-EE35D6BDBB95}" type="presParOf" srcId="{4627F168-4AFA-4811-8115-7415C03316BC}" destId="{4A5EA3CD-B420-411B-B3C4-40E4435573DE}" srcOrd="1" destOrd="0" presId="urn:microsoft.com/office/officeart/2018/2/layout/IconVerticalSolidList"/>
    <dgm:cxn modelId="{6006851D-1340-4E9D-BA6D-CEB83C47CA16}" type="presParOf" srcId="{4627F168-4AFA-4811-8115-7415C03316BC}" destId="{2C8339D5-C91B-42C1-94B0-05CBDD44027A}" srcOrd="2" destOrd="0" presId="urn:microsoft.com/office/officeart/2018/2/layout/IconVerticalSolidList"/>
    <dgm:cxn modelId="{2C5DA178-8241-467F-8C22-CA8437072A05}" type="presParOf" srcId="{2C8339D5-C91B-42C1-94B0-05CBDD44027A}" destId="{ADA706AB-5E18-474D-98F5-E270792ED2C5}" srcOrd="0" destOrd="0" presId="urn:microsoft.com/office/officeart/2018/2/layout/IconVerticalSolidList"/>
    <dgm:cxn modelId="{D60D2A1D-E925-44E4-AB46-36F24E1E1BA0}" type="presParOf" srcId="{2C8339D5-C91B-42C1-94B0-05CBDD44027A}" destId="{843650EE-2A35-4B73-BA6D-653CCB5714BB}" srcOrd="1" destOrd="0" presId="urn:microsoft.com/office/officeart/2018/2/layout/IconVerticalSolidList"/>
    <dgm:cxn modelId="{25BC0445-A682-458C-89F8-0ADF7AA79419}" type="presParOf" srcId="{2C8339D5-C91B-42C1-94B0-05CBDD44027A}" destId="{C2EA48DC-FAC8-4BF6-8993-04BF92663EDA}" srcOrd="2" destOrd="0" presId="urn:microsoft.com/office/officeart/2018/2/layout/IconVerticalSolidList"/>
    <dgm:cxn modelId="{A329EA42-5574-47E8-B7E0-14D53C2A71C6}" type="presParOf" srcId="{2C8339D5-C91B-42C1-94B0-05CBDD44027A}" destId="{9074E066-D453-4225-ADBD-898C6F3794AF}" srcOrd="3" destOrd="0" presId="urn:microsoft.com/office/officeart/2018/2/layout/IconVerticalSolidList"/>
    <dgm:cxn modelId="{C0634C07-BE22-4D8F-9522-7FB459DD1400}" type="presParOf" srcId="{4627F168-4AFA-4811-8115-7415C03316BC}" destId="{C24A4887-F73E-46F0-B7DF-B2CEFE738989}" srcOrd="3" destOrd="0" presId="urn:microsoft.com/office/officeart/2018/2/layout/IconVerticalSolidList"/>
    <dgm:cxn modelId="{EFA58A7D-6A69-4BFB-B1BF-8DBEF20B85CF}" type="presParOf" srcId="{4627F168-4AFA-4811-8115-7415C03316BC}" destId="{7CB6F565-A089-4519-AA6E-6A746D3E20E7}" srcOrd="4" destOrd="0" presId="urn:microsoft.com/office/officeart/2018/2/layout/IconVerticalSolidList"/>
    <dgm:cxn modelId="{4237FA25-1989-4EAD-9E71-026F6077D0C7}" type="presParOf" srcId="{7CB6F565-A089-4519-AA6E-6A746D3E20E7}" destId="{836652E1-6911-4B09-82B2-B51208EF256D}" srcOrd="0" destOrd="0" presId="urn:microsoft.com/office/officeart/2018/2/layout/IconVerticalSolidList"/>
    <dgm:cxn modelId="{B732A349-920E-4CCE-B3AB-91856EBE477B}" type="presParOf" srcId="{7CB6F565-A089-4519-AA6E-6A746D3E20E7}" destId="{8DE84206-32EC-43E0-A9B2-27BFE8AA40A6}" srcOrd="1" destOrd="0" presId="urn:microsoft.com/office/officeart/2018/2/layout/IconVerticalSolidList"/>
    <dgm:cxn modelId="{AE5DCCD3-6D9A-4EAE-B548-0D93B78469A0}" type="presParOf" srcId="{7CB6F565-A089-4519-AA6E-6A746D3E20E7}" destId="{2ABEB451-BDFE-4889-BA22-0F7E3876A025}" srcOrd="2" destOrd="0" presId="urn:microsoft.com/office/officeart/2018/2/layout/IconVerticalSolidList"/>
    <dgm:cxn modelId="{A62DC73F-B822-4C7B-8AC0-89B426B978A7}" type="presParOf" srcId="{7CB6F565-A089-4519-AA6E-6A746D3E20E7}" destId="{8CD95B1C-D504-4D63-AFD6-EEFFE96B738B}" srcOrd="3" destOrd="0" presId="urn:microsoft.com/office/officeart/2018/2/layout/IconVerticalSolidList"/>
    <dgm:cxn modelId="{E198B0BC-2DF2-470E-9306-645B9E868FC2}" type="presParOf" srcId="{4627F168-4AFA-4811-8115-7415C03316BC}" destId="{254D46DB-C2D6-4F40-A5A7-9A361C49C5EE}" srcOrd="5" destOrd="0" presId="urn:microsoft.com/office/officeart/2018/2/layout/IconVerticalSolidList"/>
    <dgm:cxn modelId="{5D6D222F-BBC0-45A7-8502-12D6C6887258}" type="presParOf" srcId="{4627F168-4AFA-4811-8115-7415C03316BC}" destId="{316C6E7A-08EC-40B8-9E57-5417DF0F8572}" srcOrd="6" destOrd="0" presId="urn:microsoft.com/office/officeart/2018/2/layout/IconVerticalSolidList"/>
    <dgm:cxn modelId="{4CF9F9A7-8B8E-4BE7-BFDD-89136BFC6224}" type="presParOf" srcId="{316C6E7A-08EC-40B8-9E57-5417DF0F8572}" destId="{49F6D5EE-7ACD-4BDE-9BF8-31B733A66D01}" srcOrd="0" destOrd="0" presId="urn:microsoft.com/office/officeart/2018/2/layout/IconVerticalSolidList"/>
    <dgm:cxn modelId="{95BA6748-1F6A-4DDB-97A2-BC757D46AA97}" type="presParOf" srcId="{316C6E7A-08EC-40B8-9E57-5417DF0F8572}" destId="{AE6B532A-2FAD-413A-B159-3038FAB3EEFF}" srcOrd="1" destOrd="0" presId="urn:microsoft.com/office/officeart/2018/2/layout/IconVerticalSolidList"/>
    <dgm:cxn modelId="{E74B0B56-13A9-4107-824F-B10D5D7F6122}" type="presParOf" srcId="{316C6E7A-08EC-40B8-9E57-5417DF0F8572}" destId="{D805F80E-A923-459B-BB61-77481DFCBBFE}" srcOrd="2" destOrd="0" presId="urn:microsoft.com/office/officeart/2018/2/layout/IconVerticalSolidList"/>
    <dgm:cxn modelId="{BF061334-617C-4908-AF84-60BC7274F3A2}" type="presParOf" srcId="{316C6E7A-08EC-40B8-9E57-5417DF0F8572}" destId="{40DAFFA0-D133-44DA-BDF8-24103E44293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9E6E2-E7E2-43A4-87BF-180582BBB983}">
      <dsp:nvSpPr>
        <dsp:cNvPr id="0" name=""/>
        <dsp:cNvSpPr/>
      </dsp:nvSpPr>
      <dsp:spPr>
        <a:xfrm>
          <a:off x="0" y="2187"/>
          <a:ext cx="10591358" cy="110881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9A8852-39B8-4274-8F15-F421DB1B1540}">
      <dsp:nvSpPr>
        <dsp:cNvPr id="0" name=""/>
        <dsp:cNvSpPr/>
      </dsp:nvSpPr>
      <dsp:spPr>
        <a:xfrm>
          <a:off x="335416" y="251671"/>
          <a:ext cx="609848" cy="6098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76E6149-5ABB-430F-83BF-DDFAF9828F79}">
      <dsp:nvSpPr>
        <dsp:cNvPr id="0" name=""/>
        <dsp:cNvSpPr/>
      </dsp:nvSpPr>
      <dsp:spPr>
        <a:xfrm>
          <a:off x="1280681" y="2187"/>
          <a:ext cx="9310676" cy="110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0" tIns="117350" rIns="117350" bIns="117350" numCol="1" spcCol="1270" anchor="ctr" anchorCtr="0">
          <a:noAutofit/>
        </a:bodyPr>
        <a:lstStyle/>
        <a:p>
          <a:pPr marL="0" lvl="0" indent="0" algn="l" defTabSz="933450">
            <a:lnSpc>
              <a:spcPct val="90000"/>
            </a:lnSpc>
            <a:spcBef>
              <a:spcPct val="0"/>
            </a:spcBef>
            <a:spcAft>
              <a:spcPct val="35000"/>
            </a:spcAft>
            <a:buNone/>
          </a:pPr>
          <a:r>
            <a:rPr lang="fr-FR" sz="2100" b="1" kern="1200"/>
            <a:t>Recueil par internet des données </a:t>
          </a:r>
          <a:r>
            <a:rPr lang="fr-FR" sz="2100" kern="1200"/>
            <a:t>publiées dans les </a:t>
          </a:r>
          <a:r>
            <a:rPr lang="fr-FR" sz="2100" b="1" kern="1200"/>
            <a:t>registres nationaux du cancer </a:t>
          </a:r>
          <a:r>
            <a:rPr lang="fr-FR" sz="2100" kern="1200"/>
            <a:t>et </a:t>
          </a:r>
          <a:r>
            <a:rPr lang="fr-FR" sz="2100" b="1" kern="1200"/>
            <a:t>des taux de couverture vaccinale dans les différents groupes d’âge.</a:t>
          </a:r>
          <a:endParaRPr lang="en-US" sz="2100" kern="1200"/>
        </a:p>
      </dsp:txBody>
      <dsp:txXfrm>
        <a:off x="1280681" y="2187"/>
        <a:ext cx="9310676" cy="1108815"/>
      </dsp:txXfrm>
    </dsp:sp>
    <dsp:sp modelId="{ADA706AB-5E18-474D-98F5-E270792ED2C5}">
      <dsp:nvSpPr>
        <dsp:cNvPr id="0" name=""/>
        <dsp:cNvSpPr/>
      </dsp:nvSpPr>
      <dsp:spPr>
        <a:xfrm>
          <a:off x="0" y="1388206"/>
          <a:ext cx="10591358" cy="110881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3650EE-2A35-4B73-BA6D-653CCB5714BB}">
      <dsp:nvSpPr>
        <dsp:cNvPr id="0" name=""/>
        <dsp:cNvSpPr/>
      </dsp:nvSpPr>
      <dsp:spPr>
        <a:xfrm>
          <a:off x="335416" y="1637689"/>
          <a:ext cx="609848" cy="6098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74E066-D453-4225-ADBD-898C6F3794AF}">
      <dsp:nvSpPr>
        <dsp:cNvPr id="0" name=""/>
        <dsp:cNvSpPr/>
      </dsp:nvSpPr>
      <dsp:spPr>
        <a:xfrm>
          <a:off x="1280681" y="1388206"/>
          <a:ext cx="9310676" cy="110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0" tIns="117350" rIns="117350" bIns="117350" numCol="1" spcCol="1270" anchor="ctr" anchorCtr="0">
          <a:noAutofit/>
        </a:bodyPr>
        <a:lstStyle/>
        <a:p>
          <a:pPr marL="0" lvl="0" indent="0" algn="l" defTabSz="933450">
            <a:lnSpc>
              <a:spcPct val="90000"/>
            </a:lnSpc>
            <a:spcBef>
              <a:spcPct val="0"/>
            </a:spcBef>
            <a:spcAft>
              <a:spcPct val="35000"/>
            </a:spcAft>
            <a:buNone/>
          </a:pPr>
          <a:r>
            <a:rPr lang="fr-FR" sz="2100" b="1" kern="1200"/>
            <a:t>Analyse des tendances des incidences brutes et standardisées </a:t>
          </a:r>
          <a:r>
            <a:rPr lang="fr-FR" sz="2100" kern="1200"/>
            <a:t>avant et depuis l’ère de la vaccination </a:t>
          </a:r>
          <a:endParaRPr lang="en-US" sz="2100" kern="1200"/>
        </a:p>
      </dsp:txBody>
      <dsp:txXfrm>
        <a:off x="1280681" y="1388206"/>
        <a:ext cx="9310676" cy="1108815"/>
      </dsp:txXfrm>
    </dsp:sp>
    <dsp:sp modelId="{836652E1-6911-4B09-82B2-B51208EF256D}">
      <dsp:nvSpPr>
        <dsp:cNvPr id="0" name=""/>
        <dsp:cNvSpPr/>
      </dsp:nvSpPr>
      <dsp:spPr>
        <a:xfrm>
          <a:off x="0" y="2869029"/>
          <a:ext cx="10591358" cy="110881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E84206-32EC-43E0-A9B2-27BFE8AA40A6}">
      <dsp:nvSpPr>
        <dsp:cNvPr id="0" name=""/>
        <dsp:cNvSpPr/>
      </dsp:nvSpPr>
      <dsp:spPr>
        <a:xfrm>
          <a:off x="335416" y="3023708"/>
          <a:ext cx="609848" cy="60984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D95B1C-D504-4D63-AFD6-EEFFE96B738B}">
      <dsp:nvSpPr>
        <dsp:cNvPr id="0" name=""/>
        <dsp:cNvSpPr/>
      </dsp:nvSpPr>
      <dsp:spPr>
        <a:xfrm>
          <a:off x="1280681" y="2774225"/>
          <a:ext cx="9310676" cy="110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0" tIns="117350" rIns="117350" bIns="117350" numCol="1" spcCol="1270" anchor="ctr" anchorCtr="0">
          <a:noAutofit/>
        </a:bodyPr>
        <a:lstStyle/>
        <a:p>
          <a:pPr marL="0" lvl="0" indent="0" algn="l" defTabSz="933450">
            <a:lnSpc>
              <a:spcPct val="90000"/>
            </a:lnSpc>
            <a:spcBef>
              <a:spcPct val="0"/>
            </a:spcBef>
            <a:spcAft>
              <a:spcPct val="35000"/>
            </a:spcAft>
            <a:buNone/>
          </a:pPr>
          <a:r>
            <a:rPr lang="fr-FR" sz="2100" kern="1200"/>
            <a:t>Pour les groupes d'âge dont les effectifs ou l’incidence de cancers  invasifs étaient faibles</a:t>
          </a:r>
          <a:r>
            <a:rPr lang="fr-FR" sz="2100" b="1" kern="1200"/>
            <a:t> prise en compte des incidences lissées sur 3 ou 5 ans</a:t>
          </a:r>
          <a:endParaRPr lang="en-US" sz="2100" kern="1200"/>
        </a:p>
      </dsp:txBody>
      <dsp:txXfrm>
        <a:off x="1280681" y="2774225"/>
        <a:ext cx="9310676" cy="1108815"/>
      </dsp:txXfrm>
    </dsp:sp>
    <dsp:sp modelId="{49F6D5EE-7ACD-4BDE-9BF8-31B733A66D01}">
      <dsp:nvSpPr>
        <dsp:cNvPr id="0" name=""/>
        <dsp:cNvSpPr/>
      </dsp:nvSpPr>
      <dsp:spPr>
        <a:xfrm>
          <a:off x="0" y="4160244"/>
          <a:ext cx="10591358" cy="1108815"/>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6B532A-2FAD-413A-B159-3038FAB3EEFF}">
      <dsp:nvSpPr>
        <dsp:cNvPr id="0" name=""/>
        <dsp:cNvSpPr/>
      </dsp:nvSpPr>
      <dsp:spPr>
        <a:xfrm>
          <a:off x="335416" y="4409727"/>
          <a:ext cx="609848" cy="60984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0DAFFA0-D133-44DA-BDF8-24103E442935}">
      <dsp:nvSpPr>
        <dsp:cNvPr id="0" name=""/>
        <dsp:cNvSpPr/>
      </dsp:nvSpPr>
      <dsp:spPr>
        <a:xfrm>
          <a:off x="1280681" y="4160244"/>
          <a:ext cx="9310676" cy="1108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50" tIns="117350" rIns="117350" bIns="117350" numCol="1" spcCol="1270" anchor="ctr" anchorCtr="0">
          <a:noAutofit/>
        </a:bodyPr>
        <a:lstStyle/>
        <a:p>
          <a:pPr marL="0" lvl="0" indent="0" algn="l" defTabSz="933450">
            <a:lnSpc>
              <a:spcPct val="90000"/>
            </a:lnSpc>
            <a:spcBef>
              <a:spcPct val="0"/>
            </a:spcBef>
            <a:spcAft>
              <a:spcPct val="35000"/>
            </a:spcAft>
            <a:buNone/>
          </a:pPr>
          <a:r>
            <a:rPr lang="fr-FR" sz="2100" kern="1200"/>
            <a:t>Recherche de l’existence d’une </a:t>
          </a:r>
          <a:r>
            <a:rPr lang="fr-FR" sz="2100" b="1" kern="1200"/>
            <a:t>tendance statistiquement  significative par le coefficient de corrélation</a:t>
          </a:r>
          <a:r>
            <a:rPr lang="fr-FR" sz="2100" kern="1200"/>
            <a:t>.</a:t>
          </a:r>
          <a:endParaRPr lang="en-US" sz="2100" kern="1200"/>
        </a:p>
      </dsp:txBody>
      <dsp:txXfrm>
        <a:off x="1280681" y="4160244"/>
        <a:ext cx="9310676" cy="110881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72727F-E3AF-4104-9C9C-AB35D21492FB}" type="datetimeFigureOut">
              <a:rPr lang="fr-FR" smtClean="0"/>
              <a:t>25/05/2019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93B5A-5170-4DD6-A55C-9915775AA175}" type="slidenum">
              <a:rPr lang="fr-FR" smtClean="0"/>
              <a:t>‹N°›</a:t>
            </a:fld>
            <a:endParaRPr lang="fr-FR"/>
          </a:p>
        </p:txBody>
      </p:sp>
    </p:spTree>
    <p:extLst>
      <p:ext uri="{BB962C8B-B14F-4D97-AF65-F5344CB8AC3E}">
        <p14:creationId xmlns:p14="http://schemas.microsoft.com/office/powerpoint/2010/main" val="176307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27</a:t>
            </a:fld>
            <a:endParaRPr lang="fr-FR"/>
          </a:p>
        </p:txBody>
      </p:sp>
    </p:spTree>
    <p:extLst>
      <p:ext uri="{BB962C8B-B14F-4D97-AF65-F5344CB8AC3E}">
        <p14:creationId xmlns:p14="http://schemas.microsoft.com/office/powerpoint/2010/main" val="2942839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93B5A-5170-4DD6-A55C-9915775AA175}" type="slidenum">
              <a:rPr lang="fr-FR" smtClean="0"/>
              <a:t>12</a:t>
            </a:fld>
            <a:endParaRPr lang="fr-FR"/>
          </a:p>
        </p:txBody>
      </p:sp>
    </p:spTree>
    <p:extLst>
      <p:ext uri="{BB962C8B-B14F-4D97-AF65-F5344CB8AC3E}">
        <p14:creationId xmlns:p14="http://schemas.microsoft.com/office/powerpoint/2010/main" val="544798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CA93B5A-5170-4DD6-A55C-9915775AA175}" type="slidenum">
              <a:rPr lang="fr-FR" smtClean="0"/>
              <a:t>13</a:t>
            </a:fld>
            <a:endParaRPr lang="fr-FR"/>
          </a:p>
        </p:txBody>
      </p:sp>
    </p:spTree>
    <p:extLst>
      <p:ext uri="{BB962C8B-B14F-4D97-AF65-F5344CB8AC3E}">
        <p14:creationId xmlns:p14="http://schemas.microsoft.com/office/powerpoint/2010/main" val="4061952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1790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3812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20</a:t>
            </a:fld>
            <a:endParaRPr lang="fr-FR"/>
          </a:p>
        </p:txBody>
      </p:sp>
    </p:spTree>
    <p:extLst>
      <p:ext uri="{BB962C8B-B14F-4D97-AF65-F5344CB8AC3E}">
        <p14:creationId xmlns:p14="http://schemas.microsoft.com/office/powerpoint/2010/main" val="4207102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A93B5A-5170-4DD6-A55C-9915775AA175}"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097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23</a:t>
            </a:fld>
            <a:endParaRPr lang="fr-FR"/>
          </a:p>
        </p:txBody>
      </p:sp>
    </p:spTree>
    <p:extLst>
      <p:ext uri="{BB962C8B-B14F-4D97-AF65-F5344CB8AC3E}">
        <p14:creationId xmlns:p14="http://schemas.microsoft.com/office/powerpoint/2010/main" val="128305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0CA93B5A-5170-4DD6-A55C-9915775AA175}" type="slidenum">
              <a:rPr lang="fr-FR" smtClean="0"/>
              <a:t>24</a:t>
            </a:fld>
            <a:endParaRPr lang="fr-FR"/>
          </a:p>
        </p:txBody>
      </p:sp>
    </p:spTree>
    <p:extLst>
      <p:ext uri="{BB962C8B-B14F-4D97-AF65-F5344CB8AC3E}">
        <p14:creationId xmlns:p14="http://schemas.microsoft.com/office/powerpoint/2010/main" val="3237102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27231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1112976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86936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035648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23487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40492436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016862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1975010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6339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25275F72-70DD-4F3D-B77A-73A4A9423E18}" type="datetimeFigureOut">
              <a:rPr lang="fr-FR" smtClean="0"/>
              <a:t>25/05/2019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49902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25275F72-70DD-4F3D-B77A-73A4A9423E18}" type="datetimeFigureOut">
              <a:rPr lang="fr-FR" smtClean="0"/>
              <a:t>25/05/2019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25219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5275F72-70DD-4F3D-B77A-73A4A9423E18}" type="datetimeFigureOut">
              <a:rPr lang="fr-FR" smtClean="0"/>
              <a:t>25/05/2019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908140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25275F72-70DD-4F3D-B77A-73A4A9423E18}" type="datetimeFigureOut">
              <a:rPr lang="fr-FR" smtClean="0"/>
              <a:t>25/05/2019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52098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75F72-70DD-4F3D-B77A-73A4A9423E18}" type="datetimeFigureOut">
              <a:rPr lang="fr-FR" smtClean="0"/>
              <a:t>25/05/2019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419759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5275F72-70DD-4F3D-B77A-73A4A9423E18}" type="datetimeFigureOut">
              <a:rPr lang="fr-FR" smtClean="0"/>
              <a:t>25/05/2019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3168278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25275F72-70DD-4F3D-B77A-73A4A9423E18}" type="datetimeFigureOut">
              <a:rPr lang="fr-FR" smtClean="0"/>
              <a:t>25/05/2019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E263271-EB3E-4D55-AD8A-26139902FCFC}" type="slidenum">
              <a:rPr lang="fr-FR" smtClean="0"/>
              <a:t>‹N°›</a:t>
            </a:fld>
            <a:endParaRPr lang="fr-FR"/>
          </a:p>
        </p:txBody>
      </p:sp>
    </p:spTree>
    <p:extLst>
      <p:ext uri="{BB962C8B-B14F-4D97-AF65-F5344CB8AC3E}">
        <p14:creationId xmlns:p14="http://schemas.microsoft.com/office/powerpoint/2010/main" val="1586105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5275F72-70DD-4F3D-B77A-73A4A9423E18}" type="datetimeFigureOut">
              <a:rPr lang="fr-FR" smtClean="0"/>
              <a:t>25/05/2019</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E263271-EB3E-4D55-AD8A-26139902FCFC}" type="slidenum">
              <a:rPr lang="fr-FR" smtClean="0"/>
              <a:t>‹N°›</a:t>
            </a:fld>
            <a:endParaRPr lang="fr-FR"/>
          </a:p>
        </p:txBody>
      </p:sp>
    </p:spTree>
    <p:extLst>
      <p:ext uri="{BB962C8B-B14F-4D97-AF65-F5344CB8AC3E}">
        <p14:creationId xmlns:p14="http://schemas.microsoft.com/office/powerpoint/2010/main" val="3354490115"/>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3B9DF4-9EBF-499F-9F4A-41967CA649E2}"/>
              </a:ext>
            </a:extLst>
          </p:cNvPr>
          <p:cNvSpPr>
            <a:spLocks noGrp="1"/>
          </p:cNvSpPr>
          <p:nvPr>
            <p:ph type="title"/>
          </p:nvPr>
        </p:nvSpPr>
        <p:spPr>
          <a:xfrm>
            <a:off x="188687" y="1179286"/>
            <a:ext cx="9260114" cy="2249714"/>
          </a:xfrm>
        </p:spPr>
        <p:txBody>
          <a:bodyPr>
            <a:normAutofit/>
          </a:bodyPr>
          <a:lstStyle/>
          <a:p>
            <a:pPr algn="ctr"/>
            <a:r>
              <a:rPr lang="fr-FR" sz="4000" b="1" dirty="0"/>
              <a:t>Le Gardasil</a:t>
            </a:r>
            <a:br>
              <a:rPr lang="fr-FR" sz="4000" b="1" dirty="0"/>
            </a:br>
            <a:r>
              <a:rPr lang="fr-FR" sz="4000" b="1" dirty="0"/>
              <a:t> un surtraitement préventif au résultat cancérologique paradoxal </a:t>
            </a:r>
          </a:p>
        </p:txBody>
      </p:sp>
      <p:sp>
        <p:nvSpPr>
          <p:cNvPr id="3" name="Espace réservé du contenu 2">
            <a:extLst>
              <a:ext uri="{FF2B5EF4-FFF2-40B4-BE49-F238E27FC236}">
                <a16:creationId xmlns:a16="http://schemas.microsoft.com/office/drawing/2014/main" id="{F8538C60-646E-45C1-961E-126951F215F4}"/>
              </a:ext>
            </a:extLst>
          </p:cNvPr>
          <p:cNvSpPr>
            <a:spLocks noGrp="1"/>
          </p:cNvSpPr>
          <p:nvPr>
            <p:ph idx="1"/>
          </p:nvPr>
        </p:nvSpPr>
        <p:spPr>
          <a:xfrm>
            <a:off x="272144" y="3797958"/>
            <a:ext cx="9901645" cy="1127827"/>
          </a:xfrm>
        </p:spPr>
        <p:txBody>
          <a:bodyPr>
            <a:normAutofit fontScale="92500" lnSpcReduction="10000"/>
          </a:bodyPr>
          <a:lstStyle/>
          <a:p>
            <a:pPr marL="0" indent="0" algn="ctr">
              <a:buNone/>
            </a:pPr>
            <a:r>
              <a:rPr lang="fr-FR" sz="3200" dirty="0"/>
              <a:t>Gérard Delépine chirurgien cancérologue et statisticien,</a:t>
            </a:r>
          </a:p>
          <a:p>
            <a:pPr marL="0" indent="0" algn="ctr">
              <a:buNone/>
            </a:pPr>
            <a:r>
              <a:rPr lang="fr-FR" sz="3200" dirty="0"/>
              <a:t> N Delépine pédiatre et cancérologue</a:t>
            </a:r>
          </a:p>
          <a:p>
            <a:pPr marL="0" indent="0" algn="ctr">
              <a:buNone/>
            </a:pPr>
            <a:endParaRPr lang="fr-FR" sz="3200" dirty="0"/>
          </a:p>
        </p:txBody>
      </p:sp>
      <p:sp>
        <p:nvSpPr>
          <p:cNvPr id="5" name="ZoneTexte 4">
            <a:extLst>
              <a:ext uri="{FF2B5EF4-FFF2-40B4-BE49-F238E27FC236}">
                <a16:creationId xmlns:a16="http://schemas.microsoft.com/office/drawing/2014/main" id="{5D5A6A44-23DA-4FF7-A7EF-44AAD0BD4310}"/>
              </a:ext>
            </a:extLst>
          </p:cNvPr>
          <p:cNvSpPr txBox="1"/>
          <p:nvPr/>
        </p:nvSpPr>
        <p:spPr>
          <a:xfrm>
            <a:off x="749703" y="5288050"/>
            <a:ext cx="8554639" cy="369332"/>
          </a:xfrm>
          <a:prstGeom prst="rect">
            <a:avLst/>
          </a:prstGeom>
          <a:noFill/>
        </p:spPr>
        <p:txBody>
          <a:bodyPr wrap="square" rtlCol="0">
            <a:spAutoFit/>
          </a:bodyPr>
          <a:lstStyle/>
          <a:p>
            <a:r>
              <a:rPr lang="fr-FR" dirty="0"/>
              <a:t>Les auteurs déclarent qu’ils n’ont aucun lien avec une entreprise du médicament </a:t>
            </a:r>
          </a:p>
        </p:txBody>
      </p:sp>
    </p:spTree>
    <p:extLst>
      <p:ext uri="{BB962C8B-B14F-4D97-AF65-F5344CB8AC3E}">
        <p14:creationId xmlns:p14="http://schemas.microsoft.com/office/powerpoint/2010/main" val="2578734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D69D1F0-237B-4E3B-BADF-2A1D9277921E}"/>
              </a:ext>
            </a:extLst>
          </p:cNvPr>
          <p:cNvPicPr>
            <a:picLocks noChangeAspect="1"/>
          </p:cNvPicPr>
          <p:nvPr/>
        </p:nvPicPr>
        <p:blipFill rotWithShape="1">
          <a:blip r:embed="rId3"/>
          <a:srcRect l="2119"/>
          <a:stretch/>
        </p:blipFill>
        <p:spPr>
          <a:xfrm>
            <a:off x="3618411" y="752327"/>
            <a:ext cx="8449054" cy="3747078"/>
          </a:xfrm>
          <a:prstGeom prst="rect">
            <a:avLst/>
          </a:prstGeom>
        </p:spPr>
      </p:pic>
      <p:pic>
        <p:nvPicPr>
          <p:cNvPr id="4" name="Image 3">
            <a:extLst>
              <a:ext uri="{FF2B5EF4-FFF2-40B4-BE49-F238E27FC236}">
                <a16:creationId xmlns:a16="http://schemas.microsoft.com/office/drawing/2014/main" id="{87441E6D-E1E0-4ED7-B2FF-F9D418FE3D4F}"/>
              </a:ext>
            </a:extLst>
          </p:cNvPr>
          <p:cNvPicPr>
            <a:picLocks noChangeAspect="1"/>
          </p:cNvPicPr>
          <p:nvPr/>
        </p:nvPicPr>
        <p:blipFill rotWithShape="1">
          <a:blip r:embed="rId4"/>
          <a:srcRect l="6451" r="5957"/>
          <a:stretch/>
        </p:blipFill>
        <p:spPr>
          <a:xfrm>
            <a:off x="124535" y="1134439"/>
            <a:ext cx="3370217" cy="3520170"/>
          </a:xfrm>
          <a:prstGeom prst="rect">
            <a:avLst/>
          </a:prstGeom>
        </p:spPr>
      </p:pic>
      <p:sp>
        <p:nvSpPr>
          <p:cNvPr id="2" name="Titre 1">
            <a:extLst>
              <a:ext uri="{FF2B5EF4-FFF2-40B4-BE49-F238E27FC236}">
                <a16:creationId xmlns:a16="http://schemas.microsoft.com/office/drawing/2014/main" id="{B18D213C-57C2-4275-A5B8-D8BB8CFFB5BD}"/>
              </a:ext>
            </a:extLst>
          </p:cNvPr>
          <p:cNvSpPr>
            <a:spLocks noGrp="1"/>
          </p:cNvSpPr>
          <p:nvPr>
            <p:ph type="title"/>
          </p:nvPr>
        </p:nvSpPr>
        <p:spPr>
          <a:xfrm>
            <a:off x="682171" y="34972"/>
            <a:ext cx="7852229" cy="700959"/>
          </a:xfrm>
        </p:spPr>
        <p:txBody>
          <a:bodyPr>
            <a:normAutofit fontScale="90000"/>
          </a:bodyPr>
          <a:lstStyle/>
          <a:p>
            <a:r>
              <a:rPr lang="fr-FR" b="1" dirty="0">
                <a:solidFill>
                  <a:schemeClr val="accent2"/>
                </a:solidFill>
              </a:rPr>
              <a:t>Australia vaccination program</a:t>
            </a:r>
          </a:p>
        </p:txBody>
      </p:sp>
      <p:sp>
        <p:nvSpPr>
          <p:cNvPr id="17" name="ZoneTexte 16">
            <a:extLst>
              <a:ext uri="{FF2B5EF4-FFF2-40B4-BE49-F238E27FC236}">
                <a16:creationId xmlns:a16="http://schemas.microsoft.com/office/drawing/2014/main" id="{C7C6EEDD-775A-42F1-BDC7-0C21CD4EF2D8}"/>
              </a:ext>
            </a:extLst>
          </p:cNvPr>
          <p:cNvSpPr txBox="1"/>
          <p:nvPr/>
        </p:nvSpPr>
        <p:spPr>
          <a:xfrm>
            <a:off x="209560" y="4754065"/>
            <a:ext cx="9273487"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2800" dirty="0">
                <a:solidFill>
                  <a:prstClr val="black"/>
                </a:solidFill>
                <a:latin typeface="Trebuchet MS" panose="020B0603020202020204"/>
              </a:rPr>
              <a:t>La campagne de vaccination a commencé en</a:t>
            </a:r>
            <a:r>
              <a:rPr kumimoji="0" lang="fr-FR" sz="2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fr-FR" sz="2800" b="1" i="0" u="none" strike="noStrike" kern="1200" cap="none" spc="0" normalizeH="0" baseline="0" noProof="0" dirty="0">
                <a:ln>
                  <a:noFill/>
                </a:ln>
                <a:solidFill>
                  <a:srgbClr val="FF0000"/>
                </a:solidFill>
                <a:effectLst/>
                <a:uLnTx/>
                <a:uFillTx/>
                <a:latin typeface="Trebuchet MS" panose="020B0603020202020204"/>
                <a:ea typeface="+mn-ea"/>
                <a:cs typeface="+mn-cs"/>
              </a:rPr>
              <a:t>Avril 2007 </a:t>
            </a:r>
            <a:r>
              <a:rPr kumimoji="0" lang="fr-FR" sz="2800" b="1"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mn-cs"/>
              </a:rPr>
              <a:t>pour les 12-13 </a:t>
            </a:r>
            <a:r>
              <a:rPr lang="fr-FR" sz="2800" b="1" dirty="0">
                <a:solidFill>
                  <a:srgbClr val="FF0000"/>
                </a:solidFill>
                <a:highlight>
                  <a:srgbClr val="FFFF00"/>
                </a:highlight>
                <a:latin typeface="Trebuchet MS" panose="020B0603020202020204"/>
              </a:rPr>
              <a:t>an</a:t>
            </a:r>
            <a:r>
              <a:rPr kumimoji="0" lang="fr-FR" sz="2800" b="1"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mn-cs"/>
              </a:rPr>
              <a:t>s</a:t>
            </a:r>
            <a:r>
              <a:rPr kumimoji="0" lang="fr-FR" sz="2800" b="0" i="0" u="none" strike="noStrike" kern="1200" cap="none" spc="0" normalizeH="0" baseline="0" noProof="0" dirty="0">
                <a:ln>
                  <a:noFill/>
                </a:ln>
                <a:solidFill>
                  <a:prstClr val="black"/>
                </a:solidFill>
                <a:effectLst/>
                <a:highlight>
                  <a:srgbClr val="FFFF00"/>
                </a:highlight>
                <a:uLnTx/>
                <a:uFillTx/>
                <a:latin typeface="Trebuchet MS" panose="020B0603020202020204"/>
                <a:ea typeface="+mn-ea"/>
                <a:cs typeface="+mn-cs"/>
              </a:rPr>
              <a:t>(19-20 en 2014),</a:t>
            </a:r>
          </a:p>
          <a:p>
            <a:pPr marL="0" marR="0" lvl="0" indent="0" algn="ctr" defTabSz="457200" rtl="0" eaLnBrk="1" fontAlgn="auto" latinLnBrk="0" hangingPunct="1">
              <a:lnSpc>
                <a:spcPct val="100000"/>
              </a:lnSpc>
              <a:spcBef>
                <a:spcPts val="0"/>
              </a:spcBef>
              <a:spcAft>
                <a:spcPts val="0"/>
              </a:spcAft>
              <a:buClrTx/>
              <a:buSzTx/>
              <a:buFontTx/>
              <a:buNone/>
              <a:tabLst/>
              <a:defRPr/>
            </a:pPr>
            <a:r>
              <a:rPr lang="fr-FR" sz="3200" b="1" dirty="0">
                <a:solidFill>
                  <a:srgbClr val="FF0000"/>
                </a:solidFill>
                <a:highlight>
                  <a:srgbClr val="FFFF00"/>
                </a:highlight>
                <a:latin typeface="Trebuchet MS" panose="020B0603020202020204"/>
              </a:rPr>
              <a:t>Avec un programme de rattrapage pour les femmes âgées de</a:t>
            </a:r>
            <a:r>
              <a:rPr kumimoji="0" lang="fr-FR" sz="3200" b="1"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mn-cs"/>
              </a:rPr>
              <a:t> 14 </a:t>
            </a:r>
            <a:r>
              <a:rPr lang="fr-FR" sz="3200" b="1" dirty="0">
                <a:solidFill>
                  <a:srgbClr val="FF0000"/>
                </a:solidFill>
                <a:highlight>
                  <a:srgbClr val="FFFF00"/>
                </a:highlight>
                <a:latin typeface="Trebuchet MS" panose="020B0603020202020204"/>
              </a:rPr>
              <a:t>à</a:t>
            </a:r>
            <a:r>
              <a:rPr kumimoji="0" lang="fr-FR" sz="3200" b="1"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mn-cs"/>
              </a:rPr>
              <a:t> 26 ans </a:t>
            </a:r>
            <a:r>
              <a:rPr kumimoji="0" lang="fr-FR" sz="2800" b="1" i="0" u="none" strike="noStrike" kern="1200" cap="none" spc="0" normalizeH="0" baseline="0" noProof="0" dirty="0">
                <a:ln>
                  <a:noFill/>
                </a:ln>
                <a:solidFill>
                  <a:prstClr val="black"/>
                </a:solidFill>
                <a:effectLst/>
                <a:highlight>
                  <a:srgbClr val="FFFF00"/>
                </a:highlight>
                <a:uLnTx/>
                <a:uFillTx/>
                <a:latin typeface="Trebuchet MS" panose="020B0603020202020204"/>
                <a:ea typeface="+mn-ea"/>
                <a:cs typeface="+mn-cs"/>
              </a:rPr>
              <a:t>(21 to 33 </a:t>
            </a:r>
            <a:r>
              <a:rPr kumimoji="0" lang="fr-FR" sz="2800" b="1" i="0" u="none" strike="noStrike" kern="1200" cap="none" spc="0" normalizeH="0" baseline="0" noProof="0" dirty="0">
                <a:ln>
                  <a:noFill/>
                </a:ln>
                <a:solidFill>
                  <a:prstClr val="black"/>
                </a:solidFill>
                <a:effectLst/>
                <a:uLnTx/>
                <a:uFillTx/>
                <a:latin typeface="Trebuchet MS" panose="020B0603020202020204"/>
                <a:ea typeface="+mn-ea"/>
                <a:cs typeface="+mn-cs"/>
              </a:rPr>
              <a:t>in 2014)</a:t>
            </a:r>
          </a:p>
        </p:txBody>
      </p:sp>
    </p:spTree>
    <p:extLst>
      <p:ext uri="{BB962C8B-B14F-4D97-AF65-F5344CB8AC3E}">
        <p14:creationId xmlns:p14="http://schemas.microsoft.com/office/powerpoint/2010/main" val="2317461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A761A44-A936-4382-8A16-7ED6A2903D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5459EE73-661E-48AA-A374-BF2B850F58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D653EA91-5E43-427F-B0AB-1B8A496BC63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57571081-E136-40F9-B123-3A16F53BE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73197C11-EFC2-4F71-BEFF-B7EE3EEFF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074C7561-7217-4DBC-8C63-2BB8560D6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6EB4E4EC-EA7F-4A46-9AF5-7E3E4E543B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9048D13B-C50D-4EF9-AB6D-86713B7D4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8213FFC7-C869-40A9-8DBD-B311B342E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A029FB91-93F5-4D40-9014-8D5108951E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F6022FD2-DE49-41E6-B3BF-B113018CA2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re 1">
            <a:extLst>
              <a:ext uri="{FF2B5EF4-FFF2-40B4-BE49-F238E27FC236}">
                <a16:creationId xmlns:a16="http://schemas.microsoft.com/office/drawing/2014/main" id="{740BF6FA-EBC6-4AE7-A951-1FC1EC2A4389}"/>
              </a:ext>
            </a:extLst>
          </p:cNvPr>
          <p:cNvSpPr>
            <a:spLocks noGrp="1"/>
          </p:cNvSpPr>
          <p:nvPr>
            <p:ph type="title"/>
          </p:nvPr>
        </p:nvSpPr>
        <p:spPr>
          <a:xfrm>
            <a:off x="985969" y="4473227"/>
            <a:ext cx="8288032" cy="1096648"/>
          </a:xfrm>
        </p:spPr>
        <p:txBody>
          <a:bodyPr vert="horz" lIns="91440" tIns="45720" rIns="91440" bIns="45720" rtlCol="0" anchor="b">
            <a:normAutofit/>
          </a:bodyPr>
          <a:lstStyle/>
          <a:p>
            <a:endParaRPr lang="en-US" sz="4800"/>
          </a:p>
        </p:txBody>
      </p:sp>
      <p:sp>
        <p:nvSpPr>
          <p:cNvPr id="3" name="Espace réservé du texte 2">
            <a:extLst>
              <a:ext uri="{FF2B5EF4-FFF2-40B4-BE49-F238E27FC236}">
                <a16:creationId xmlns:a16="http://schemas.microsoft.com/office/drawing/2014/main" id="{2B6BE164-26D4-4748-AE88-75A45FBEEC07}"/>
              </a:ext>
            </a:extLst>
          </p:cNvPr>
          <p:cNvSpPr>
            <a:spLocks noGrp="1"/>
          </p:cNvSpPr>
          <p:nvPr>
            <p:ph type="body" idx="1"/>
          </p:nvPr>
        </p:nvSpPr>
        <p:spPr>
          <a:xfrm>
            <a:off x="985969" y="5569874"/>
            <a:ext cx="8288032" cy="701677"/>
          </a:xfrm>
        </p:spPr>
        <p:txBody>
          <a:bodyPr vert="horz" lIns="91440" tIns="45720" rIns="91440" bIns="45720" rtlCol="0" anchor="t">
            <a:normAutofit/>
          </a:bodyPr>
          <a:lstStyle/>
          <a:p>
            <a:endParaRPr lang="en-US" sz="1800"/>
          </a:p>
        </p:txBody>
      </p:sp>
      <p:pic>
        <p:nvPicPr>
          <p:cNvPr id="4" name="Image 3">
            <a:extLst>
              <a:ext uri="{FF2B5EF4-FFF2-40B4-BE49-F238E27FC236}">
                <a16:creationId xmlns:a16="http://schemas.microsoft.com/office/drawing/2014/main" id="{3636D4E3-10F1-468C-A368-5DD78690C6CE}"/>
              </a:ext>
            </a:extLst>
          </p:cNvPr>
          <p:cNvPicPr>
            <a:picLocks noChangeAspect="1"/>
          </p:cNvPicPr>
          <p:nvPr/>
        </p:nvPicPr>
        <p:blipFill rotWithShape="1">
          <a:blip r:embed="rId2"/>
          <a:srcRect t="2133" r="1" b="834"/>
          <a:stretch/>
        </p:blipFill>
        <p:spPr>
          <a:xfrm>
            <a:off x="985968" y="609600"/>
            <a:ext cx="9750141" cy="5661951"/>
          </a:xfrm>
          <a:prstGeom prst="rect">
            <a:avLst/>
          </a:prstGeom>
        </p:spPr>
      </p:pic>
    </p:spTree>
    <p:extLst>
      <p:ext uri="{BB962C8B-B14F-4D97-AF65-F5344CB8AC3E}">
        <p14:creationId xmlns:p14="http://schemas.microsoft.com/office/powerpoint/2010/main" val="2893499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1" y="-55247"/>
            <a:ext cx="9199008" cy="1015663"/>
          </a:xfrm>
          <a:prstGeom prst="rect">
            <a:avLst/>
          </a:prstGeom>
          <a:solidFill>
            <a:schemeClr val="bg1"/>
          </a:solidFill>
        </p:spPr>
        <p:txBody>
          <a:bodyPr wrap="square" rtlCol="0">
            <a:spAutoFit/>
          </a:bodyPr>
          <a:lstStyle/>
          <a:p>
            <a:pPr algn="ctr"/>
            <a:r>
              <a:rPr lang="fr-FR" sz="3200" b="1" dirty="0">
                <a:solidFill>
                  <a:schemeClr val="accent2"/>
                </a:solidFill>
                <a:highlight>
                  <a:srgbClr val="FFFF00"/>
                </a:highlight>
              </a:rPr>
              <a:t>Jeunes australiennes (</a:t>
            </a:r>
            <a:r>
              <a:rPr lang="fr-FR" sz="2000" b="1" dirty="0">
                <a:solidFill>
                  <a:schemeClr val="accent2"/>
                </a:solidFill>
                <a:highlight>
                  <a:srgbClr val="FFFF00"/>
                </a:highlight>
              </a:rPr>
              <a:t>12-13 ans en 2007, 19-20 en 2014</a:t>
            </a:r>
            <a:r>
              <a:rPr lang="fr-FR" sz="2800" b="1" dirty="0">
                <a:solidFill>
                  <a:schemeClr val="accent2"/>
                </a:solidFill>
                <a:highlight>
                  <a:srgbClr val="FFFF00"/>
                </a:highlight>
              </a:rPr>
              <a:t>)</a:t>
            </a:r>
          </a:p>
          <a:p>
            <a:pPr algn="ctr"/>
            <a:r>
              <a:rPr lang="fr-FR" sz="2800" b="1" dirty="0">
                <a:solidFill>
                  <a:schemeClr val="accent2"/>
                </a:solidFill>
                <a:highlight>
                  <a:srgbClr val="FFFF00"/>
                </a:highlight>
              </a:rPr>
              <a:t>114% d’augmentation de l’incidence  </a:t>
            </a:r>
            <a:endParaRPr lang="fr-FR" sz="3200" b="1" dirty="0">
              <a:solidFill>
                <a:schemeClr val="accent2"/>
              </a:solidFill>
              <a:highlight>
                <a:srgbClr val="FFFF00"/>
              </a:highlight>
            </a:endParaRPr>
          </a:p>
        </p:txBody>
      </p:sp>
      <p:sp>
        <p:nvSpPr>
          <p:cNvPr id="2" name="ZoneTexte 1">
            <a:extLst>
              <a:ext uri="{FF2B5EF4-FFF2-40B4-BE49-F238E27FC236}">
                <a16:creationId xmlns:a16="http://schemas.microsoft.com/office/drawing/2014/main" id="{82DB5185-97AC-4FB2-AC94-A1ABC34DCED5}"/>
              </a:ext>
            </a:extLst>
          </p:cNvPr>
          <p:cNvSpPr txBox="1"/>
          <p:nvPr/>
        </p:nvSpPr>
        <p:spPr>
          <a:xfrm>
            <a:off x="368390" y="6375725"/>
            <a:ext cx="10157484" cy="369332"/>
          </a:xfrm>
          <a:prstGeom prst="rect">
            <a:avLst/>
          </a:prstGeom>
          <a:noFill/>
        </p:spPr>
        <p:txBody>
          <a:bodyPr wrap="square" rtlCol="0">
            <a:spAutoFit/>
          </a:bodyPr>
          <a:lstStyle/>
          <a:p>
            <a:r>
              <a:rPr lang="en-US" dirty="0"/>
              <a:t> </a:t>
            </a:r>
            <a:r>
              <a:rPr lang="en-US" dirty="0" err="1"/>
              <a:t>courbes</a:t>
            </a:r>
            <a:r>
              <a:rPr lang="en-US" dirty="0"/>
              <a:t> </a:t>
            </a:r>
            <a:r>
              <a:rPr lang="en-US" dirty="0" err="1"/>
              <a:t>tracées</a:t>
            </a:r>
            <a:r>
              <a:rPr lang="en-US" dirty="0"/>
              <a:t> par </a:t>
            </a:r>
            <a:r>
              <a:rPr lang="en-US" dirty="0" err="1"/>
              <a:t>l’auteur</a:t>
            </a:r>
            <a:r>
              <a:rPr lang="en-US" dirty="0"/>
              <a:t> </a:t>
            </a:r>
            <a:r>
              <a:rPr lang="en-US" dirty="0" err="1"/>
              <a:t>selon</a:t>
            </a:r>
            <a:r>
              <a:rPr lang="en-US" dirty="0"/>
              <a:t> les </a:t>
            </a:r>
            <a:r>
              <a:rPr lang="en-US" dirty="0" err="1"/>
              <a:t>chiffres</a:t>
            </a:r>
            <a:r>
              <a:rPr lang="en-US" dirty="0"/>
              <a:t> de </a:t>
            </a:r>
            <a:r>
              <a:rPr lang="en-US" dirty="0" err="1"/>
              <a:t>l’Australian</a:t>
            </a:r>
            <a:r>
              <a:rPr lang="en-US" dirty="0"/>
              <a:t> Institute of Health and Welfare</a:t>
            </a:r>
            <a:endParaRPr lang="fr-FR" dirty="0"/>
          </a:p>
        </p:txBody>
      </p:sp>
      <p:graphicFrame>
        <p:nvGraphicFramePr>
          <p:cNvPr id="8" name="Graphique 7">
            <a:extLst>
              <a:ext uri="{FF2B5EF4-FFF2-40B4-BE49-F238E27FC236}">
                <a16:creationId xmlns:a16="http://schemas.microsoft.com/office/drawing/2014/main" id="{B5A3E756-F254-42F1-834E-D47031328C81}"/>
              </a:ext>
            </a:extLst>
          </p:cNvPr>
          <p:cNvGraphicFramePr/>
          <p:nvPr>
            <p:extLst>
              <p:ext uri="{D42A27DB-BD31-4B8C-83A1-F6EECF244321}">
                <p14:modId xmlns:p14="http://schemas.microsoft.com/office/powerpoint/2010/main" val="1532447428"/>
              </p:ext>
            </p:extLst>
          </p:nvPr>
        </p:nvGraphicFramePr>
        <p:xfrm>
          <a:off x="202438" y="872872"/>
          <a:ext cx="8397031" cy="5362507"/>
        </p:xfrm>
        <a:graphic>
          <a:graphicData uri="http://schemas.openxmlformats.org/drawingml/2006/chart">
            <c:chart xmlns:c="http://schemas.openxmlformats.org/drawingml/2006/chart" xmlns:r="http://schemas.openxmlformats.org/officeDocument/2006/relationships" r:id="rId3"/>
          </a:graphicData>
        </a:graphic>
      </p:graphicFrame>
      <p:pic>
        <p:nvPicPr>
          <p:cNvPr id="4" name="Image 3">
            <a:extLst>
              <a:ext uri="{FF2B5EF4-FFF2-40B4-BE49-F238E27FC236}">
                <a16:creationId xmlns:a16="http://schemas.microsoft.com/office/drawing/2014/main" id="{ECCFAB37-C3A4-421F-B6EF-8A08C94EBE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4133"/>
          <a:stretch/>
        </p:blipFill>
        <p:spPr>
          <a:xfrm>
            <a:off x="2310721" y="3687790"/>
            <a:ext cx="6888287" cy="1260566"/>
          </a:xfrm>
          <a:prstGeom prst="rect">
            <a:avLst/>
          </a:prstGeom>
        </p:spPr>
      </p:pic>
    </p:spTree>
    <p:extLst>
      <p:ext uri="{BB962C8B-B14F-4D97-AF65-F5344CB8AC3E}">
        <p14:creationId xmlns:p14="http://schemas.microsoft.com/office/powerpoint/2010/main" val="4121432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1" y="77580"/>
            <a:ext cx="8801099" cy="1077218"/>
          </a:xfrm>
          <a:prstGeom prst="rect">
            <a:avLst/>
          </a:prstGeom>
          <a:solidFill>
            <a:schemeClr val="bg1"/>
          </a:solidFill>
        </p:spPr>
        <p:txBody>
          <a:bodyPr wrap="square" rtlCol="0">
            <a:spAutoFit/>
          </a:bodyPr>
          <a:lstStyle/>
          <a:p>
            <a:pPr algn="ctr"/>
            <a:r>
              <a:rPr lang="fr-FR" sz="3200" b="1" dirty="0">
                <a:solidFill>
                  <a:schemeClr val="accent2"/>
                </a:solidFill>
              </a:rPr>
              <a:t>Australiennes : évolution après vaccinations de rattrapage </a:t>
            </a:r>
            <a:r>
              <a:rPr lang="fr-FR" sz="3200" b="1" dirty="0">
                <a:solidFill>
                  <a:srgbClr val="FF0000"/>
                </a:solidFill>
              </a:rPr>
              <a:t>« catch up vaccines »)</a:t>
            </a:r>
          </a:p>
        </p:txBody>
      </p:sp>
      <p:graphicFrame>
        <p:nvGraphicFramePr>
          <p:cNvPr id="8" name="Graphique 7">
            <a:extLst>
              <a:ext uri="{FF2B5EF4-FFF2-40B4-BE49-F238E27FC236}">
                <a16:creationId xmlns:a16="http://schemas.microsoft.com/office/drawing/2014/main" id="{B5A3E756-F254-42F1-834E-D47031328C81}"/>
              </a:ext>
            </a:extLst>
          </p:cNvPr>
          <p:cNvGraphicFramePr/>
          <p:nvPr>
            <p:extLst>
              <p:ext uri="{D42A27DB-BD31-4B8C-83A1-F6EECF244321}">
                <p14:modId xmlns:p14="http://schemas.microsoft.com/office/powerpoint/2010/main" val="3983993818"/>
              </p:ext>
            </p:extLst>
          </p:nvPr>
        </p:nvGraphicFramePr>
        <p:xfrm>
          <a:off x="255006" y="1183440"/>
          <a:ext cx="7243878" cy="5921027"/>
        </p:xfrm>
        <a:graphic>
          <a:graphicData uri="http://schemas.openxmlformats.org/drawingml/2006/chart">
            <c:chart xmlns:c="http://schemas.openxmlformats.org/drawingml/2006/chart" xmlns:r="http://schemas.openxmlformats.org/officeDocument/2006/relationships" r:id="rId3"/>
          </a:graphicData>
        </a:graphic>
      </p:graphicFrame>
      <p:pic>
        <p:nvPicPr>
          <p:cNvPr id="5" name="Image 4">
            <a:extLst>
              <a:ext uri="{FF2B5EF4-FFF2-40B4-BE49-F238E27FC236}">
                <a16:creationId xmlns:a16="http://schemas.microsoft.com/office/drawing/2014/main" id="{918933AE-EA72-4607-9F63-1049FE2F25A6}"/>
              </a:ext>
            </a:extLst>
          </p:cNvPr>
          <p:cNvPicPr>
            <a:picLocks noChangeAspect="1"/>
          </p:cNvPicPr>
          <p:nvPr/>
        </p:nvPicPr>
        <p:blipFill>
          <a:blip r:embed="rId4"/>
          <a:stretch>
            <a:fillRect/>
          </a:stretch>
        </p:blipFill>
        <p:spPr>
          <a:xfrm>
            <a:off x="7162922" y="1789086"/>
            <a:ext cx="5029078" cy="2324950"/>
          </a:xfrm>
          <a:prstGeom prst="rect">
            <a:avLst/>
          </a:prstGeom>
        </p:spPr>
      </p:pic>
      <p:sp>
        <p:nvSpPr>
          <p:cNvPr id="13" name="ZoneTexte 12">
            <a:extLst>
              <a:ext uri="{FF2B5EF4-FFF2-40B4-BE49-F238E27FC236}">
                <a16:creationId xmlns:a16="http://schemas.microsoft.com/office/drawing/2014/main" id="{EC0C8964-1665-4ED7-A814-153373C7FA49}"/>
              </a:ext>
            </a:extLst>
          </p:cNvPr>
          <p:cNvSpPr txBox="1"/>
          <p:nvPr/>
        </p:nvSpPr>
        <p:spPr>
          <a:xfrm>
            <a:off x="1775388" y="3650884"/>
            <a:ext cx="4779523" cy="400110"/>
          </a:xfrm>
          <a:prstGeom prst="rect">
            <a:avLst/>
          </a:prstGeom>
          <a:solidFill>
            <a:schemeClr val="bg1"/>
          </a:solidFill>
        </p:spPr>
        <p:txBody>
          <a:bodyPr wrap="square" rtlCol="0">
            <a:spAutoFit/>
          </a:bodyPr>
          <a:lstStyle/>
          <a:p>
            <a:r>
              <a:rPr lang="fr-FR" sz="2000" b="1" dirty="0">
                <a:solidFill>
                  <a:srgbClr val="FF0000"/>
                </a:solidFill>
              </a:rPr>
              <a:t>de 20 à 24 ans 36% d’augmentation</a:t>
            </a:r>
          </a:p>
        </p:txBody>
      </p:sp>
      <p:sp>
        <p:nvSpPr>
          <p:cNvPr id="6" name="Organigramme : Procédé 5">
            <a:extLst>
              <a:ext uri="{FF2B5EF4-FFF2-40B4-BE49-F238E27FC236}">
                <a16:creationId xmlns:a16="http://schemas.microsoft.com/office/drawing/2014/main" id="{D16092B5-3EDA-4771-A139-7F550F3139FA}"/>
              </a:ext>
            </a:extLst>
          </p:cNvPr>
          <p:cNvSpPr/>
          <p:nvPr/>
        </p:nvSpPr>
        <p:spPr>
          <a:xfrm>
            <a:off x="7251669" y="3650884"/>
            <a:ext cx="4485736" cy="471603"/>
          </a:xfrm>
          <a:prstGeom prst="flowChartProcess">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E2674E13-A038-41F6-8A9A-EDDB4C425661}"/>
              </a:ext>
            </a:extLst>
          </p:cNvPr>
          <p:cNvSpPr/>
          <p:nvPr/>
        </p:nvSpPr>
        <p:spPr>
          <a:xfrm>
            <a:off x="7162922" y="1730373"/>
            <a:ext cx="3189478" cy="830997"/>
          </a:xfrm>
          <a:prstGeom prst="rect">
            <a:avLst/>
          </a:prstGeom>
        </p:spPr>
        <p:txBody>
          <a:bodyPr wrap="square">
            <a:spAutoFit/>
          </a:bodyPr>
          <a:lstStyle/>
          <a:p>
            <a:r>
              <a:rPr lang="fr-FR" sz="2400" dirty="0"/>
              <a:t>14-26 ans en 2007, 21-33 en 2014 </a:t>
            </a:r>
          </a:p>
        </p:txBody>
      </p:sp>
      <p:sp>
        <p:nvSpPr>
          <p:cNvPr id="2" name="ZoneTexte 1">
            <a:extLst>
              <a:ext uri="{FF2B5EF4-FFF2-40B4-BE49-F238E27FC236}">
                <a16:creationId xmlns:a16="http://schemas.microsoft.com/office/drawing/2014/main" id="{82DB5185-97AC-4FB2-AC94-A1ABC34DCED5}"/>
              </a:ext>
            </a:extLst>
          </p:cNvPr>
          <p:cNvSpPr txBox="1"/>
          <p:nvPr/>
        </p:nvSpPr>
        <p:spPr>
          <a:xfrm>
            <a:off x="0" y="6330250"/>
            <a:ext cx="10625601" cy="369332"/>
          </a:xfrm>
          <a:prstGeom prst="rect">
            <a:avLst/>
          </a:prstGeom>
          <a:solidFill>
            <a:schemeClr val="bg1"/>
          </a:solidFill>
        </p:spPr>
        <p:txBody>
          <a:bodyPr wrap="square" rtlCol="0">
            <a:spAutoFit/>
          </a:bodyPr>
          <a:lstStyle/>
          <a:p>
            <a:r>
              <a:rPr lang="en-US" dirty="0"/>
              <a:t> </a:t>
            </a:r>
            <a:r>
              <a:rPr lang="en-US" dirty="0" err="1"/>
              <a:t>courbes</a:t>
            </a:r>
            <a:r>
              <a:rPr lang="en-US" dirty="0"/>
              <a:t> </a:t>
            </a:r>
            <a:r>
              <a:rPr lang="en-US" dirty="0" err="1"/>
              <a:t>tracées</a:t>
            </a:r>
            <a:r>
              <a:rPr lang="en-US" dirty="0"/>
              <a:t> par </a:t>
            </a:r>
            <a:r>
              <a:rPr lang="en-US" dirty="0" err="1"/>
              <a:t>l’auteur</a:t>
            </a:r>
            <a:r>
              <a:rPr lang="en-US" dirty="0"/>
              <a:t> </a:t>
            </a:r>
            <a:r>
              <a:rPr lang="en-US" dirty="0" err="1"/>
              <a:t>selon</a:t>
            </a:r>
            <a:r>
              <a:rPr lang="en-US" dirty="0"/>
              <a:t> les </a:t>
            </a:r>
            <a:r>
              <a:rPr lang="en-US" dirty="0" err="1"/>
              <a:t>chiffres</a:t>
            </a:r>
            <a:r>
              <a:rPr lang="en-US" dirty="0"/>
              <a:t> de </a:t>
            </a:r>
            <a:r>
              <a:rPr lang="en-US" dirty="0" err="1"/>
              <a:t>l’Australian</a:t>
            </a:r>
            <a:r>
              <a:rPr lang="en-US" dirty="0"/>
              <a:t> Institute of Health and Welfare</a:t>
            </a:r>
            <a:endParaRPr lang="fr-FR" dirty="0"/>
          </a:p>
        </p:txBody>
      </p:sp>
      <p:sp>
        <p:nvSpPr>
          <p:cNvPr id="4" name="Rectangle 3">
            <a:extLst>
              <a:ext uri="{FF2B5EF4-FFF2-40B4-BE49-F238E27FC236}">
                <a16:creationId xmlns:a16="http://schemas.microsoft.com/office/drawing/2014/main" id="{8956D52B-8484-4565-8CB7-0FEBC715F5CB}"/>
              </a:ext>
            </a:extLst>
          </p:cNvPr>
          <p:cNvSpPr/>
          <p:nvPr/>
        </p:nvSpPr>
        <p:spPr>
          <a:xfrm>
            <a:off x="4055566" y="2062429"/>
            <a:ext cx="2803934" cy="707886"/>
          </a:xfrm>
          <a:prstGeom prst="rect">
            <a:avLst/>
          </a:prstGeom>
          <a:solidFill>
            <a:schemeClr val="bg1"/>
          </a:solidFill>
        </p:spPr>
        <p:txBody>
          <a:bodyPr wrap="square">
            <a:spAutoFit/>
          </a:bodyPr>
          <a:lstStyle/>
          <a:p>
            <a:r>
              <a:rPr lang="fr-FR" sz="2000" b="1" dirty="0">
                <a:solidFill>
                  <a:schemeClr val="accent2"/>
                </a:solidFill>
              </a:rPr>
              <a:t>De 25 à 29 ans 33% d’augmentation</a:t>
            </a:r>
          </a:p>
        </p:txBody>
      </p:sp>
      <p:sp>
        <p:nvSpPr>
          <p:cNvPr id="9" name="ZoneTexte 8">
            <a:extLst>
              <a:ext uri="{FF2B5EF4-FFF2-40B4-BE49-F238E27FC236}">
                <a16:creationId xmlns:a16="http://schemas.microsoft.com/office/drawing/2014/main" id="{6C3DE77C-8401-48DC-8BCC-43DBD88B3CEC}"/>
              </a:ext>
            </a:extLst>
          </p:cNvPr>
          <p:cNvSpPr txBox="1"/>
          <p:nvPr/>
        </p:nvSpPr>
        <p:spPr>
          <a:xfrm>
            <a:off x="745672" y="2806658"/>
            <a:ext cx="720819" cy="461665"/>
          </a:xfrm>
          <a:prstGeom prst="rect">
            <a:avLst/>
          </a:prstGeom>
          <a:noFill/>
        </p:spPr>
        <p:txBody>
          <a:bodyPr wrap="square" rtlCol="0">
            <a:spAutoFit/>
          </a:bodyPr>
          <a:lstStyle/>
          <a:p>
            <a:r>
              <a:rPr lang="fr-FR" sz="2400" dirty="0">
                <a:solidFill>
                  <a:schemeClr val="accent2"/>
                </a:solidFill>
              </a:rPr>
              <a:t>9,9</a:t>
            </a:r>
          </a:p>
        </p:txBody>
      </p:sp>
      <p:sp>
        <p:nvSpPr>
          <p:cNvPr id="10" name="ZoneTexte 9">
            <a:extLst>
              <a:ext uri="{FF2B5EF4-FFF2-40B4-BE49-F238E27FC236}">
                <a16:creationId xmlns:a16="http://schemas.microsoft.com/office/drawing/2014/main" id="{D85982C5-AA5B-43AF-901C-38728404EE44}"/>
              </a:ext>
            </a:extLst>
          </p:cNvPr>
          <p:cNvSpPr txBox="1"/>
          <p:nvPr/>
        </p:nvSpPr>
        <p:spPr>
          <a:xfrm>
            <a:off x="6809751" y="1260730"/>
            <a:ext cx="1069675" cy="461665"/>
          </a:xfrm>
          <a:prstGeom prst="rect">
            <a:avLst/>
          </a:prstGeom>
          <a:noFill/>
        </p:spPr>
        <p:txBody>
          <a:bodyPr wrap="square" rtlCol="0">
            <a:spAutoFit/>
          </a:bodyPr>
          <a:lstStyle/>
          <a:p>
            <a:r>
              <a:rPr lang="fr-FR" sz="2400" dirty="0">
                <a:solidFill>
                  <a:schemeClr val="accent2"/>
                </a:solidFill>
              </a:rPr>
              <a:t>13,2</a:t>
            </a:r>
          </a:p>
        </p:txBody>
      </p:sp>
      <p:sp>
        <p:nvSpPr>
          <p:cNvPr id="11" name="ZoneTexte 10">
            <a:extLst>
              <a:ext uri="{FF2B5EF4-FFF2-40B4-BE49-F238E27FC236}">
                <a16:creationId xmlns:a16="http://schemas.microsoft.com/office/drawing/2014/main" id="{DBA5FC76-1F0F-454D-B424-64E1D4918E70}"/>
              </a:ext>
            </a:extLst>
          </p:cNvPr>
          <p:cNvSpPr txBox="1"/>
          <p:nvPr/>
        </p:nvSpPr>
        <p:spPr>
          <a:xfrm>
            <a:off x="639416" y="4358770"/>
            <a:ext cx="1345721" cy="461665"/>
          </a:xfrm>
          <a:prstGeom prst="rect">
            <a:avLst/>
          </a:prstGeom>
          <a:noFill/>
        </p:spPr>
        <p:txBody>
          <a:bodyPr wrap="square" rtlCol="0">
            <a:spAutoFit/>
          </a:bodyPr>
          <a:lstStyle/>
          <a:p>
            <a:r>
              <a:rPr lang="fr-FR" sz="2400" dirty="0">
                <a:solidFill>
                  <a:srgbClr val="FF0000"/>
                </a:solidFill>
              </a:rPr>
              <a:t>5,9</a:t>
            </a:r>
          </a:p>
        </p:txBody>
      </p:sp>
      <p:sp>
        <p:nvSpPr>
          <p:cNvPr id="12" name="ZoneTexte 11">
            <a:extLst>
              <a:ext uri="{FF2B5EF4-FFF2-40B4-BE49-F238E27FC236}">
                <a16:creationId xmlns:a16="http://schemas.microsoft.com/office/drawing/2014/main" id="{D18A69E7-6848-437B-A846-958C9BA26DB5}"/>
              </a:ext>
            </a:extLst>
          </p:cNvPr>
          <p:cNvSpPr txBox="1"/>
          <p:nvPr/>
        </p:nvSpPr>
        <p:spPr>
          <a:xfrm>
            <a:off x="6468505" y="3214286"/>
            <a:ext cx="566894" cy="461665"/>
          </a:xfrm>
          <a:prstGeom prst="rect">
            <a:avLst/>
          </a:prstGeom>
          <a:noFill/>
        </p:spPr>
        <p:txBody>
          <a:bodyPr wrap="square" rtlCol="0">
            <a:spAutoFit/>
          </a:bodyPr>
          <a:lstStyle/>
          <a:p>
            <a:r>
              <a:rPr lang="fr-FR" sz="2400" dirty="0">
                <a:solidFill>
                  <a:srgbClr val="FF0000"/>
                </a:solidFill>
              </a:rPr>
              <a:t>8</a:t>
            </a:r>
          </a:p>
        </p:txBody>
      </p:sp>
      <p:grpSp>
        <p:nvGrpSpPr>
          <p:cNvPr id="17" name="Groupe 16">
            <a:extLst>
              <a:ext uri="{FF2B5EF4-FFF2-40B4-BE49-F238E27FC236}">
                <a16:creationId xmlns:a16="http://schemas.microsoft.com/office/drawing/2014/main" id="{B3352336-E167-45B8-AE56-BCA4BFB65865}"/>
              </a:ext>
            </a:extLst>
          </p:cNvPr>
          <p:cNvGrpSpPr/>
          <p:nvPr/>
        </p:nvGrpSpPr>
        <p:grpSpPr>
          <a:xfrm>
            <a:off x="1466491" y="4262206"/>
            <a:ext cx="6391116" cy="1384846"/>
            <a:chOff x="1207774" y="4651955"/>
            <a:chExt cx="6889077" cy="1612870"/>
          </a:xfrm>
        </p:grpSpPr>
        <p:pic>
          <p:nvPicPr>
            <p:cNvPr id="14" name="Image 13">
              <a:extLst>
                <a:ext uri="{FF2B5EF4-FFF2-40B4-BE49-F238E27FC236}">
                  <a16:creationId xmlns:a16="http://schemas.microsoft.com/office/drawing/2014/main" id="{C067F5D0-81F6-4E72-B3A6-63F5AB156F2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7774" y="4651955"/>
              <a:ext cx="6889077" cy="874517"/>
            </a:xfrm>
            <a:prstGeom prst="rect">
              <a:avLst/>
            </a:prstGeom>
          </p:spPr>
        </p:pic>
        <p:pic>
          <p:nvPicPr>
            <p:cNvPr id="16" name="Image 15">
              <a:extLst>
                <a:ext uri="{FF2B5EF4-FFF2-40B4-BE49-F238E27FC236}">
                  <a16:creationId xmlns:a16="http://schemas.microsoft.com/office/drawing/2014/main" id="{A94C0B0E-19F7-402D-8F62-047072C6DA6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207774" y="5556939"/>
              <a:ext cx="6889077" cy="707886"/>
            </a:xfrm>
            <a:prstGeom prst="rect">
              <a:avLst/>
            </a:prstGeom>
          </p:spPr>
        </p:pic>
      </p:grpSp>
    </p:spTree>
    <p:extLst>
      <p:ext uri="{BB962C8B-B14F-4D97-AF65-F5344CB8AC3E}">
        <p14:creationId xmlns:p14="http://schemas.microsoft.com/office/powerpoint/2010/main" val="3014975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5E2406-CB76-483F-8988-657B3C39902B}"/>
              </a:ext>
            </a:extLst>
          </p:cNvPr>
          <p:cNvSpPr>
            <a:spLocks noGrp="1"/>
          </p:cNvSpPr>
          <p:nvPr>
            <p:ph type="title"/>
          </p:nvPr>
        </p:nvSpPr>
        <p:spPr>
          <a:xfrm>
            <a:off x="256095" y="181352"/>
            <a:ext cx="8939276" cy="1270571"/>
          </a:xfrm>
        </p:spPr>
        <p:txBody>
          <a:bodyPr>
            <a:normAutofit fontScale="90000"/>
          </a:bodyPr>
          <a:lstStyle/>
          <a:p>
            <a:pPr algn="ctr"/>
            <a:r>
              <a:rPr lang="fr-FR" dirty="0"/>
              <a:t>Australiennes : évolution chez les plus de 50 ans (non vaccinées)</a:t>
            </a:r>
          </a:p>
        </p:txBody>
      </p:sp>
      <p:sp>
        <p:nvSpPr>
          <p:cNvPr id="3" name="Espace réservé du texte 2">
            <a:extLst>
              <a:ext uri="{FF2B5EF4-FFF2-40B4-BE49-F238E27FC236}">
                <a16:creationId xmlns:a16="http://schemas.microsoft.com/office/drawing/2014/main" id="{E95BF5CF-3A74-4793-8383-17FEA3A74EE1}"/>
              </a:ext>
            </a:extLst>
          </p:cNvPr>
          <p:cNvSpPr>
            <a:spLocks noGrp="1"/>
          </p:cNvSpPr>
          <p:nvPr>
            <p:ph type="body" idx="1"/>
          </p:nvPr>
        </p:nvSpPr>
        <p:spPr>
          <a:xfrm>
            <a:off x="821933" y="5412927"/>
            <a:ext cx="10351164" cy="1186506"/>
          </a:xfrm>
        </p:spPr>
        <p:txBody>
          <a:bodyPr>
            <a:normAutofit/>
          </a:bodyPr>
          <a:lstStyle/>
          <a:p>
            <a:r>
              <a:rPr lang="fr-FR" sz="2800" dirty="0">
                <a:solidFill>
                  <a:schemeClr val="tx1"/>
                </a:solidFill>
              </a:rPr>
              <a:t>L’incidence a diminué en moyenne de 15% entre 2007 et 2014</a:t>
            </a:r>
          </a:p>
        </p:txBody>
      </p:sp>
      <p:pic>
        <p:nvPicPr>
          <p:cNvPr id="6" name="Image 5">
            <a:extLst>
              <a:ext uri="{FF2B5EF4-FFF2-40B4-BE49-F238E27FC236}">
                <a16:creationId xmlns:a16="http://schemas.microsoft.com/office/drawing/2014/main" id="{248C2CB7-A99D-4A2F-82B0-9760C22BE3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0286" y="1445073"/>
            <a:ext cx="9256917" cy="3890639"/>
          </a:xfrm>
          <a:prstGeom prst="rect">
            <a:avLst/>
          </a:prstGeom>
        </p:spPr>
      </p:pic>
    </p:spTree>
    <p:extLst>
      <p:ext uri="{BB962C8B-B14F-4D97-AF65-F5344CB8AC3E}">
        <p14:creationId xmlns:p14="http://schemas.microsoft.com/office/powerpoint/2010/main" val="414887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2566385" y="41614"/>
            <a:ext cx="4009075" cy="646331"/>
          </a:xfrm>
        </p:spPr>
        <p:txBody>
          <a:bodyPr>
            <a:normAutofit fontScale="90000"/>
          </a:bodyPr>
          <a:lstStyle/>
          <a:p>
            <a:r>
              <a:rPr lang="fr-FR" dirty="0">
                <a:solidFill>
                  <a:schemeClr val="accent2"/>
                </a:solidFill>
              </a:rPr>
              <a:t>Grande-Bretagne</a:t>
            </a:r>
          </a:p>
        </p:txBody>
      </p:sp>
      <p:sp>
        <p:nvSpPr>
          <p:cNvPr id="8" name="Rectangle 7">
            <a:extLst>
              <a:ext uri="{FF2B5EF4-FFF2-40B4-BE49-F238E27FC236}">
                <a16:creationId xmlns:a16="http://schemas.microsoft.com/office/drawing/2014/main" id="{AF577CD2-3859-4996-95C3-685BE4B47A9D}"/>
              </a:ext>
            </a:extLst>
          </p:cNvPr>
          <p:cNvSpPr/>
          <p:nvPr/>
        </p:nvSpPr>
        <p:spPr>
          <a:xfrm>
            <a:off x="2148899" y="5903801"/>
            <a:ext cx="3803096" cy="307777"/>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A20DEF82-C4DD-45D0-8170-C32DCE89D54B}"/>
              </a:ext>
            </a:extLst>
          </p:cNvPr>
          <p:cNvSpPr/>
          <p:nvPr/>
        </p:nvSpPr>
        <p:spPr>
          <a:xfrm>
            <a:off x="3207656" y="904967"/>
            <a:ext cx="7974150" cy="2185214"/>
          </a:xfrm>
          <a:prstGeom prst="rect">
            <a:avLst/>
          </a:prstGeom>
        </p:spPr>
        <p:txBody>
          <a:bodyPr wrap="square">
            <a:spAutoFit/>
          </a:bodyPr>
          <a:lstStyle/>
          <a:p>
            <a:r>
              <a:rPr lang="en-US" sz="2800" dirty="0"/>
              <a:t>Le National Vaccination program a </a:t>
            </a:r>
            <a:r>
              <a:rPr lang="en-US" sz="2800" dirty="0" err="1"/>
              <a:t>débuté</a:t>
            </a:r>
            <a:r>
              <a:rPr lang="en-US" sz="2800" dirty="0"/>
              <a:t> </a:t>
            </a:r>
            <a:r>
              <a:rPr lang="en-US" sz="2800" dirty="0" err="1"/>
              <a:t>en</a:t>
            </a:r>
            <a:r>
              <a:rPr lang="en-US" sz="2800" dirty="0"/>
              <a:t> 2008 </a:t>
            </a:r>
            <a:r>
              <a:rPr lang="en-US" sz="2800" dirty="0" err="1"/>
              <a:t>ciblant</a:t>
            </a:r>
            <a:r>
              <a:rPr lang="en-US" sz="2800" dirty="0"/>
              <a:t> </a:t>
            </a:r>
            <a:r>
              <a:rPr lang="en-US" sz="2800" dirty="0" err="1"/>
              <a:t>en</a:t>
            </a:r>
            <a:r>
              <a:rPr lang="en-US" sz="2800" dirty="0"/>
              <a:t> </a:t>
            </a:r>
            <a:r>
              <a:rPr lang="en-US" sz="2800" dirty="0" err="1"/>
              <a:t>priorité</a:t>
            </a:r>
            <a:r>
              <a:rPr lang="en-US" sz="2800" dirty="0"/>
              <a:t> les </a:t>
            </a:r>
            <a:r>
              <a:rPr lang="en-US" sz="2800" dirty="0" err="1"/>
              <a:t>filles</a:t>
            </a:r>
            <a:r>
              <a:rPr lang="en-US" sz="2800" dirty="0"/>
              <a:t> de 12–13 </a:t>
            </a:r>
            <a:r>
              <a:rPr lang="en-US" sz="2800" dirty="0" err="1"/>
              <a:t>ans</a:t>
            </a:r>
            <a:r>
              <a:rPr lang="en-US" sz="2800" dirty="0"/>
              <a:t> avec un </a:t>
            </a:r>
            <a:r>
              <a:rPr lang="en-US" sz="2800" b="1" dirty="0" err="1">
                <a:solidFill>
                  <a:srgbClr val="FFFF00"/>
                </a:solidFill>
              </a:rPr>
              <a:t>programme</a:t>
            </a:r>
            <a:r>
              <a:rPr lang="en-US" sz="2800" b="1" dirty="0">
                <a:solidFill>
                  <a:srgbClr val="FFFF00"/>
                </a:solidFill>
              </a:rPr>
              <a:t> de </a:t>
            </a:r>
            <a:r>
              <a:rPr lang="en-US" sz="2800" b="1" dirty="0" err="1">
                <a:solidFill>
                  <a:srgbClr val="FFFF00"/>
                </a:solidFill>
              </a:rPr>
              <a:t>rattrapage</a:t>
            </a:r>
            <a:r>
              <a:rPr lang="en-US" sz="2800" b="1" dirty="0">
                <a:solidFill>
                  <a:srgbClr val="FFFF00"/>
                </a:solidFill>
              </a:rPr>
              <a:t> </a:t>
            </a:r>
            <a:r>
              <a:rPr lang="en-US" sz="2800" b="1" dirty="0" err="1">
                <a:solidFill>
                  <a:srgbClr val="FFFF00"/>
                </a:solidFill>
              </a:rPr>
              <a:t>jusqu’à</a:t>
            </a:r>
            <a:r>
              <a:rPr lang="en-US" sz="2800" b="1" dirty="0">
                <a:solidFill>
                  <a:srgbClr val="FFFF00"/>
                </a:solidFill>
              </a:rPr>
              <a:t>  18 </a:t>
            </a:r>
            <a:r>
              <a:rPr lang="en-US" sz="2800" b="1" dirty="0" err="1">
                <a:solidFill>
                  <a:srgbClr val="FFFF00"/>
                </a:solidFill>
              </a:rPr>
              <a:t>ans</a:t>
            </a:r>
            <a:endParaRPr lang="en-US" sz="2800" b="1" dirty="0">
              <a:solidFill>
                <a:srgbClr val="FFFF00"/>
              </a:solidFill>
            </a:endParaRPr>
          </a:p>
          <a:p>
            <a:endParaRPr lang="fr-FR" sz="2400" i="1" dirty="0"/>
          </a:p>
        </p:txBody>
      </p:sp>
      <p:sp>
        <p:nvSpPr>
          <p:cNvPr id="5" name="Rectangle 4">
            <a:extLst>
              <a:ext uri="{FF2B5EF4-FFF2-40B4-BE49-F238E27FC236}">
                <a16:creationId xmlns:a16="http://schemas.microsoft.com/office/drawing/2014/main" id="{21E9F9A7-D677-4843-9066-9DB5B6C16DAB}"/>
              </a:ext>
            </a:extLst>
          </p:cNvPr>
          <p:cNvSpPr/>
          <p:nvPr/>
        </p:nvSpPr>
        <p:spPr>
          <a:xfrm>
            <a:off x="3372042" y="3549513"/>
            <a:ext cx="8088437" cy="2246769"/>
          </a:xfrm>
          <a:prstGeom prst="rect">
            <a:avLst/>
          </a:prstGeom>
        </p:spPr>
        <p:txBody>
          <a:bodyPr wrap="square">
            <a:spAutoFit/>
          </a:bodyPr>
          <a:lstStyle/>
          <a:p>
            <a:r>
              <a:rPr lang="en-US" sz="2800" dirty="0"/>
              <a:t>Le </a:t>
            </a:r>
            <a:r>
              <a:rPr lang="en-US" sz="2800" dirty="0" err="1"/>
              <a:t>taux</a:t>
            </a:r>
            <a:r>
              <a:rPr lang="en-US" sz="2800" dirty="0"/>
              <a:t> de couverture </a:t>
            </a:r>
            <a:r>
              <a:rPr lang="en-US" sz="2800" dirty="0" err="1"/>
              <a:t>vaccinale</a:t>
            </a:r>
            <a:r>
              <a:rPr lang="en-US" sz="2800" dirty="0"/>
              <a:t> </a:t>
            </a:r>
            <a:r>
              <a:rPr lang="en-US" sz="2800" dirty="0" err="1"/>
              <a:t>dépasse</a:t>
            </a:r>
            <a:r>
              <a:rPr lang="en-US" sz="2800" dirty="0"/>
              <a:t> les 80% chez les  12–13 </a:t>
            </a:r>
            <a:r>
              <a:rPr lang="en-US" sz="2800" dirty="0" err="1"/>
              <a:t>ans</a:t>
            </a:r>
            <a:r>
              <a:rPr lang="en-US" sz="2800" dirty="0"/>
              <a:t> </a:t>
            </a:r>
          </a:p>
          <a:p>
            <a:endParaRPr lang="en-US" sz="2800" dirty="0"/>
          </a:p>
          <a:p>
            <a:r>
              <a:rPr lang="en-US" sz="2800" dirty="0"/>
              <a:t>Pour les femmes plus </a:t>
            </a:r>
            <a:r>
              <a:rPr lang="en-US" sz="2800" dirty="0" err="1"/>
              <a:t>agées</a:t>
            </a:r>
            <a:r>
              <a:rPr lang="en-US" sz="2800" dirty="0"/>
              <a:t>, la couverture </a:t>
            </a:r>
            <a:r>
              <a:rPr lang="en-US" sz="2800" dirty="0" err="1"/>
              <a:t>vaccinale</a:t>
            </a:r>
            <a:r>
              <a:rPr lang="en-US" sz="2800" dirty="0"/>
              <a:t> </a:t>
            </a:r>
            <a:r>
              <a:rPr lang="en-US" sz="2800" dirty="0" err="1"/>
              <a:t>est</a:t>
            </a:r>
            <a:r>
              <a:rPr lang="en-US" sz="2800" dirty="0"/>
              <a:t> comprise entre 39% et 76%.</a:t>
            </a:r>
            <a:endParaRPr lang="fr-FR" sz="2000" dirty="0"/>
          </a:p>
        </p:txBody>
      </p:sp>
      <p:pic>
        <p:nvPicPr>
          <p:cNvPr id="6" name="Image 5">
            <a:extLst>
              <a:ext uri="{FF2B5EF4-FFF2-40B4-BE49-F238E27FC236}">
                <a16:creationId xmlns:a16="http://schemas.microsoft.com/office/drawing/2014/main" id="{9B372144-F324-4C68-AC5D-5F205CFD650F}"/>
              </a:ext>
            </a:extLst>
          </p:cNvPr>
          <p:cNvPicPr>
            <a:picLocks noChangeAspect="1"/>
          </p:cNvPicPr>
          <p:nvPr/>
        </p:nvPicPr>
        <p:blipFill>
          <a:blip r:embed="rId3"/>
          <a:stretch>
            <a:fillRect/>
          </a:stretch>
        </p:blipFill>
        <p:spPr>
          <a:xfrm>
            <a:off x="97280" y="1138336"/>
            <a:ext cx="2950720" cy="4822354"/>
          </a:xfrm>
          <a:prstGeom prst="rect">
            <a:avLst/>
          </a:prstGeom>
        </p:spPr>
      </p:pic>
    </p:spTree>
    <p:extLst>
      <p:ext uri="{BB962C8B-B14F-4D97-AF65-F5344CB8AC3E}">
        <p14:creationId xmlns:p14="http://schemas.microsoft.com/office/powerpoint/2010/main" val="9020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249983" y="80549"/>
            <a:ext cx="9013288" cy="646331"/>
          </a:xfrm>
        </p:spPr>
        <p:txBody>
          <a:bodyPr>
            <a:normAutofit fontScale="90000"/>
          </a:bodyPr>
          <a:lstStyle/>
          <a:p>
            <a:r>
              <a:rPr lang="en-US" dirty="0" err="1">
                <a:solidFill>
                  <a:schemeClr val="accent2"/>
                </a:solidFill>
              </a:rPr>
              <a:t>Royaume</a:t>
            </a:r>
            <a:r>
              <a:rPr lang="en-US" dirty="0">
                <a:solidFill>
                  <a:schemeClr val="accent2"/>
                </a:solidFill>
              </a:rPr>
              <a:t> Uni : </a:t>
            </a:r>
            <a:r>
              <a:rPr lang="en-US" dirty="0" err="1">
                <a:solidFill>
                  <a:schemeClr val="accent2"/>
                </a:solidFill>
              </a:rPr>
              <a:t>évolution</a:t>
            </a:r>
            <a:r>
              <a:rPr lang="en-US" dirty="0">
                <a:solidFill>
                  <a:schemeClr val="accent2"/>
                </a:solidFill>
              </a:rPr>
              <a:t> des  20-24 </a:t>
            </a:r>
            <a:r>
              <a:rPr lang="en-US" dirty="0" err="1">
                <a:solidFill>
                  <a:schemeClr val="accent2"/>
                </a:solidFill>
              </a:rPr>
              <a:t>ans</a:t>
            </a:r>
            <a:endParaRPr lang="fr-FR" dirty="0">
              <a:solidFill>
                <a:schemeClr val="accent2"/>
              </a:solidFill>
            </a:endParaRPr>
          </a:p>
        </p:txBody>
      </p:sp>
      <p:sp>
        <p:nvSpPr>
          <p:cNvPr id="8" name="Rectangle 7">
            <a:extLst>
              <a:ext uri="{FF2B5EF4-FFF2-40B4-BE49-F238E27FC236}">
                <a16:creationId xmlns:a16="http://schemas.microsoft.com/office/drawing/2014/main" id="{AF577CD2-3859-4996-95C3-685BE4B47A9D}"/>
              </a:ext>
            </a:extLst>
          </p:cNvPr>
          <p:cNvSpPr/>
          <p:nvPr/>
        </p:nvSpPr>
        <p:spPr>
          <a:xfrm>
            <a:off x="2148899" y="5903801"/>
            <a:ext cx="3803096" cy="307777"/>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10" name="Connecteur droit avec flèche 9">
            <a:extLst>
              <a:ext uri="{FF2B5EF4-FFF2-40B4-BE49-F238E27FC236}">
                <a16:creationId xmlns:a16="http://schemas.microsoft.com/office/drawing/2014/main" id="{2646A5F9-4C63-4FFE-AB8F-B76AACA150FA}"/>
              </a:ext>
            </a:extLst>
          </p:cNvPr>
          <p:cNvCxnSpPr>
            <a:cxnSpLocks/>
          </p:cNvCxnSpPr>
          <p:nvPr/>
        </p:nvCxnSpPr>
        <p:spPr>
          <a:xfrm>
            <a:off x="6096000" y="3429000"/>
            <a:ext cx="0" cy="6951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4" name="Image 3" descr="Une image contenant capture d’écran&#10;&#10;Description générée automatiquement">
            <a:extLst>
              <a:ext uri="{FF2B5EF4-FFF2-40B4-BE49-F238E27FC236}">
                <a16:creationId xmlns:a16="http://schemas.microsoft.com/office/drawing/2014/main" id="{30640F43-F85E-4718-ACB2-EBA1BE3794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0618" y="741729"/>
            <a:ext cx="9188852" cy="5974762"/>
          </a:xfrm>
          <a:prstGeom prst="rect">
            <a:avLst/>
          </a:prstGeom>
        </p:spPr>
      </p:pic>
      <p:pic>
        <p:nvPicPr>
          <p:cNvPr id="12" name="Image 11">
            <a:extLst>
              <a:ext uri="{FF2B5EF4-FFF2-40B4-BE49-F238E27FC236}">
                <a16:creationId xmlns:a16="http://schemas.microsoft.com/office/drawing/2014/main" id="{5D3C24B2-2EDF-417D-BD9E-9E4E84856B4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722783" y="1743158"/>
            <a:ext cx="6303810" cy="794788"/>
          </a:xfrm>
          <a:prstGeom prst="rect">
            <a:avLst/>
          </a:prstGeom>
        </p:spPr>
      </p:pic>
      <p:sp>
        <p:nvSpPr>
          <p:cNvPr id="16" name="ZoneTexte 15">
            <a:extLst>
              <a:ext uri="{FF2B5EF4-FFF2-40B4-BE49-F238E27FC236}">
                <a16:creationId xmlns:a16="http://schemas.microsoft.com/office/drawing/2014/main" id="{2E60DA6E-DCB0-4CF3-A314-92B889FAE2FE}"/>
              </a:ext>
            </a:extLst>
          </p:cNvPr>
          <p:cNvSpPr txBox="1"/>
          <p:nvPr/>
        </p:nvSpPr>
        <p:spPr>
          <a:xfrm>
            <a:off x="969223" y="4767169"/>
            <a:ext cx="7810930" cy="954107"/>
          </a:xfrm>
          <a:prstGeom prst="rect">
            <a:avLst/>
          </a:prstGeom>
          <a:solidFill>
            <a:schemeClr val="bg1"/>
          </a:solidFill>
        </p:spPr>
        <p:txBody>
          <a:bodyPr wrap="square" rtlCol="0">
            <a:spAutoFit/>
          </a:bodyPr>
          <a:lstStyle/>
          <a:p>
            <a:pPr algn="ctr"/>
            <a:r>
              <a:rPr lang="fr-FR" sz="2800" dirty="0">
                <a:solidFill>
                  <a:srgbClr val="FFFF00"/>
                </a:solidFill>
              </a:rPr>
              <a:t>Augmentation d’incidence  débutant 3 ans après la vaccination et atteignant 38% en 2015</a:t>
            </a:r>
          </a:p>
        </p:txBody>
      </p:sp>
      <p:sp>
        <p:nvSpPr>
          <p:cNvPr id="17" name="Rectangle 16">
            <a:extLst>
              <a:ext uri="{FF2B5EF4-FFF2-40B4-BE49-F238E27FC236}">
                <a16:creationId xmlns:a16="http://schemas.microsoft.com/office/drawing/2014/main" id="{756E3CED-F0AB-41AD-86AE-392522B6D265}"/>
              </a:ext>
            </a:extLst>
          </p:cNvPr>
          <p:cNvSpPr/>
          <p:nvPr/>
        </p:nvSpPr>
        <p:spPr>
          <a:xfrm>
            <a:off x="262732" y="1035999"/>
            <a:ext cx="5901192" cy="369332"/>
          </a:xfrm>
          <a:prstGeom prst="rect">
            <a:avLst/>
          </a:prstGeom>
          <a:solidFill>
            <a:schemeClr val="bg1"/>
          </a:solidFill>
        </p:spPr>
        <p:txBody>
          <a:bodyPr wrap="square">
            <a:spAutoFit/>
          </a:bodyPr>
          <a:lstStyle/>
          <a:p>
            <a:r>
              <a:rPr lang="en-US" dirty="0" err="1"/>
              <a:t>D’après</a:t>
            </a:r>
            <a:r>
              <a:rPr lang="en-US" dirty="0"/>
              <a:t> un </a:t>
            </a:r>
            <a:r>
              <a:rPr lang="en-US" dirty="0" err="1"/>
              <a:t>graphique</a:t>
            </a:r>
            <a:r>
              <a:rPr lang="en-US" dirty="0"/>
              <a:t> </a:t>
            </a:r>
            <a:r>
              <a:rPr lang="en-US" dirty="0" err="1"/>
              <a:t>créé</a:t>
            </a:r>
            <a:r>
              <a:rPr lang="en-US" dirty="0"/>
              <a:t> par Cancer Research UK</a:t>
            </a:r>
            <a:r>
              <a:rPr lang="en-US" sz="1400" dirty="0"/>
              <a:t>.</a:t>
            </a:r>
          </a:p>
        </p:txBody>
      </p:sp>
      <p:cxnSp>
        <p:nvCxnSpPr>
          <p:cNvPr id="6" name="Connecteur droit avec flèche 5">
            <a:extLst>
              <a:ext uri="{FF2B5EF4-FFF2-40B4-BE49-F238E27FC236}">
                <a16:creationId xmlns:a16="http://schemas.microsoft.com/office/drawing/2014/main" id="{C69CC623-84D7-4156-947D-9984853ACF29}"/>
              </a:ext>
            </a:extLst>
          </p:cNvPr>
          <p:cNvCxnSpPr>
            <a:cxnSpLocks/>
          </p:cNvCxnSpPr>
          <p:nvPr/>
        </p:nvCxnSpPr>
        <p:spPr>
          <a:xfrm flipV="1">
            <a:off x="3806578" y="3875608"/>
            <a:ext cx="0" cy="7090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D942C2C5-2983-48EA-8F79-90D32ADDC767}"/>
              </a:ext>
            </a:extLst>
          </p:cNvPr>
          <p:cNvSpPr txBox="1"/>
          <p:nvPr/>
        </p:nvSpPr>
        <p:spPr>
          <a:xfrm>
            <a:off x="9470682" y="741729"/>
            <a:ext cx="2590689" cy="5262979"/>
          </a:xfrm>
          <a:prstGeom prst="rect">
            <a:avLst/>
          </a:prstGeom>
          <a:noFill/>
        </p:spPr>
        <p:txBody>
          <a:bodyPr wrap="square" rtlCol="0">
            <a:spAutoFit/>
          </a:bodyPr>
          <a:lstStyle/>
          <a:p>
            <a:r>
              <a:rPr lang="fr-FR" sz="2400" dirty="0">
                <a:solidFill>
                  <a:schemeClr val="bg2"/>
                </a:solidFill>
                <a:highlight>
                  <a:srgbClr val="FFFF00"/>
                </a:highlight>
              </a:rPr>
              <a:t>En 2015 </a:t>
            </a:r>
          </a:p>
          <a:p>
            <a:r>
              <a:rPr lang="fr-FR" sz="2400" dirty="0">
                <a:solidFill>
                  <a:schemeClr val="bg2"/>
                </a:solidFill>
                <a:highlight>
                  <a:srgbClr val="FFFF00"/>
                </a:highlight>
              </a:rPr>
              <a:t>80% des femmes âgées de 20 à 24 ans auraient du être protégées par la vaccination </a:t>
            </a:r>
          </a:p>
          <a:p>
            <a:endParaRPr lang="fr-FR" sz="2400" dirty="0">
              <a:solidFill>
                <a:schemeClr val="bg2"/>
              </a:solidFill>
              <a:highlight>
                <a:srgbClr val="FFFF00"/>
              </a:highlight>
            </a:endParaRPr>
          </a:p>
          <a:p>
            <a:r>
              <a:rPr lang="fr-FR" sz="2400" dirty="0">
                <a:solidFill>
                  <a:schemeClr val="bg2"/>
                </a:solidFill>
                <a:highlight>
                  <a:srgbClr val="FFFF00"/>
                </a:highlight>
              </a:rPr>
              <a:t>mais l’incidence des cancers invasifs dans ce groupe d’âge augmente depuis 2011</a:t>
            </a:r>
          </a:p>
        </p:txBody>
      </p:sp>
    </p:spTree>
    <p:extLst>
      <p:ext uri="{BB962C8B-B14F-4D97-AF65-F5344CB8AC3E}">
        <p14:creationId xmlns:p14="http://schemas.microsoft.com/office/powerpoint/2010/main" val="1851775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0ACF134-C84B-4647-A32C-4154774ABC91}"/>
              </a:ext>
            </a:extLst>
          </p:cNvPr>
          <p:cNvSpPr txBox="1"/>
          <p:nvPr/>
        </p:nvSpPr>
        <p:spPr>
          <a:xfrm>
            <a:off x="0" y="-14716"/>
            <a:ext cx="6729573"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3200" b="1" i="0" u="none" strike="noStrike" kern="1200" cap="none" spc="0" normalizeH="0" baseline="0" noProof="0" dirty="0">
                <a:ln>
                  <a:noFill/>
                </a:ln>
                <a:solidFill>
                  <a:srgbClr val="90C226"/>
                </a:solidFill>
                <a:effectLst/>
                <a:uLnTx/>
                <a:uFillTx/>
                <a:latin typeface="Trebuchet MS" panose="020B0603020202020204"/>
                <a:ea typeface="+mn-ea"/>
                <a:cs typeface="+mn-cs"/>
              </a:rPr>
              <a:t>Grande Bretagne : évolution chez les plus de 50 ans</a:t>
            </a:r>
          </a:p>
        </p:txBody>
      </p:sp>
      <p:sp>
        <p:nvSpPr>
          <p:cNvPr id="15" name="Rectangle 14">
            <a:extLst>
              <a:ext uri="{FF2B5EF4-FFF2-40B4-BE49-F238E27FC236}">
                <a16:creationId xmlns:a16="http://schemas.microsoft.com/office/drawing/2014/main" id="{4529E885-1540-4AD7-BB4D-4AEAF7787F8B}"/>
              </a:ext>
            </a:extLst>
          </p:cNvPr>
          <p:cNvSpPr/>
          <p:nvPr/>
        </p:nvSpPr>
        <p:spPr>
          <a:xfrm>
            <a:off x="517266" y="4272477"/>
            <a:ext cx="5671201" cy="138499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srgbClr val="FF0000"/>
                </a:solidFill>
                <a:effectLst/>
                <a:uLnTx/>
                <a:uFillTx/>
                <a:latin typeface="Trebuchet MS" panose="020B0603020202020204"/>
                <a:ea typeface="+mn-ea"/>
                <a:cs typeface="+mn-cs"/>
              </a:rPr>
              <a:t>l’incidence est restée stable ou a diminué dans les groupes d'âge non vaccinés (plus de 50 ans)</a:t>
            </a:r>
          </a:p>
        </p:txBody>
      </p:sp>
      <p:pic>
        <p:nvPicPr>
          <p:cNvPr id="20" name="Image 19">
            <a:extLst>
              <a:ext uri="{FF2B5EF4-FFF2-40B4-BE49-F238E27FC236}">
                <a16:creationId xmlns:a16="http://schemas.microsoft.com/office/drawing/2014/main" id="{73AD63E1-71F8-4906-808B-D5030C06A5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769588" y="0"/>
            <a:ext cx="5422412" cy="6835891"/>
          </a:xfrm>
          <a:prstGeom prst="rect">
            <a:avLst/>
          </a:prstGeom>
        </p:spPr>
      </p:pic>
      <p:pic>
        <p:nvPicPr>
          <p:cNvPr id="22" name="Image 21">
            <a:extLst>
              <a:ext uri="{FF2B5EF4-FFF2-40B4-BE49-F238E27FC236}">
                <a16:creationId xmlns:a16="http://schemas.microsoft.com/office/drawing/2014/main" id="{42CE5DFA-B43E-4880-A7A8-77C3DB2ABE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1414" y="1918261"/>
            <a:ext cx="6636035" cy="1921268"/>
          </a:xfrm>
          <a:prstGeom prst="rect">
            <a:avLst/>
          </a:prstGeom>
        </p:spPr>
      </p:pic>
    </p:spTree>
    <p:extLst>
      <p:ext uri="{BB962C8B-B14F-4D97-AF65-F5344CB8AC3E}">
        <p14:creationId xmlns:p14="http://schemas.microsoft.com/office/powerpoint/2010/main" val="1093741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E6F49DAC-7F17-4240-A0BC-2EC8289A2CB4}"/>
              </a:ext>
            </a:extLst>
          </p:cNvPr>
          <p:cNvPicPr>
            <a:picLocks noChangeAspect="1"/>
          </p:cNvPicPr>
          <p:nvPr/>
        </p:nvPicPr>
        <p:blipFill>
          <a:blip r:embed="rId2"/>
          <a:stretch>
            <a:fillRect/>
          </a:stretch>
        </p:blipFill>
        <p:spPr>
          <a:xfrm>
            <a:off x="657041" y="1092955"/>
            <a:ext cx="8522186" cy="5765045"/>
          </a:xfrm>
          <a:prstGeom prst="rect">
            <a:avLst/>
          </a:prstGeom>
        </p:spPr>
      </p:pic>
      <p:sp>
        <p:nvSpPr>
          <p:cNvPr id="2" name="Titre 1">
            <a:extLst>
              <a:ext uri="{FF2B5EF4-FFF2-40B4-BE49-F238E27FC236}">
                <a16:creationId xmlns:a16="http://schemas.microsoft.com/office/drawing/2014/main" id="{EEC82C96-7081-4F84-8528-B0EE25AB9347}"/>
              </a:ext>
            </a:extLst>
          </p:cNvPr>
          <p:cNvSpPr>
            <a:spLocks noGrp="1"/>
          </p:cNvSpPr>
          <p:nvPr>
            <p:ph type="title"/>
          </p:nvPr>
        </p:nvSpPr>
        <p:spPr>
          <a:xfrm>
            <a:off x="1" y="0"/>
            <a:ext cx="9301896" cy="1204279"/>
          </a:xfrm>
          <a:solidFill>
            <a:schemeClr val="bg1"/>
          </a:solidFill>
        </p:spPr>
        <p:txBody>
          <a:bodyPr>
            <a:normAutofit fontScale="90000"/>
          </a:bodyPr>
          <a:lstStyle/>
          <a:p>
            <a:pPr algn="ctr"/>
            <a:r>
              <a:rPr lang="fr-FR" dirty="0">
                <a:solidFill>
                  <a:schemeClr val="tx1"/>
                </a:solidFill>
              </a:rPr>
              <a:t>Cette prédiction récente de Cancer </a:t>
            </a:r>
            <a:r>
              <a:rPr lang="fr-FR" dirty="0" err="1">
                <a:solidFill>
                  <a:schemeClr val="tx1"/>
                </a:solidFill>
              </a:rPr>
              <a:t>Research</a:t>
            </a:r>
            <a:r>
              <a:rPr lang="fr-FR" dirty="0">
                <a:solidFill>
                  <a:schemeClr val="tx1"/>
                </a:solidFill>
              </a:rPr>
              <a:t> United </a:t>
            </a:r>
            <a:r>
              <a:rPr lang="fr-FR" dirty="0" err="1">
                <a:solidFill>
                  <a:schemeClr val="tx1"/>
                </a:solidFill>
              </a:rPr>
              <a:t>Kingdom</a:t>
            </a:r>
            <a:r>
              <a:rPr lang="fr-FR" dirty="0">
                <a:solidFill>
                  <a:schemeClr val="tx1"/>
                </a:solidFill>
              </a:rPr>
              <a:t> est très éloquente </a:t>
            </a:r>
          </a:p>
        </p:txBody>
      </p:sp>
      <p:cxnSp>
        <p:nvCxnSpPr>
          <p:cNvPr id="6" name="Connecteur droit avec flèche 5">
            <a:extLst>
              <a:ext uri="{FF2B5EF4-FFF2-40B4-BE49-F238E27FC236}">
                <a16:creationId xmlns:a16="http://schemas.microsoft.com/office/drawing/2014/main" id="{A9E1030E-5F64-439E-9807-BDA856AC0204}"/>
              </a:ext>
            </a:extLst>
          </p:cNvPr>
          <p:cNvCxnSpPr>
            <a:cxnSpLocks/>
          </p:cNvCxnSpPr>
          <p:nvPr/>
        </p:nvCxnSpPr>
        <p:spPr>
          <a:xfrm flipV="1">
            <a:off x="5375333" y="4469385"/>
            <a:ext cx="0" cy="651510"/>
          </a:xfrm>
          <a:prstGeom prst="straightConnector1">
            <a:avLst/>
          </a:prstGeom>
          <a:ln w="76200">
            <a:solidFill>
              <a:srgbClr val="FF0000"/>
            </a:solidFill>
            <a:tailEnd type="triangle"/>
          </a:ln>
        </p:spPr>
        <p:style>
          <a:lnRef idx="1">
            <a:schemeClr val="accent5"/>
          </a:lnRef>
          <a:fillRef idx="0">
            <a:schemeClr val="accent5"/>
          </a:fillRef>
          <a:effectRef idx="0">
            <a:schemeClr val="accent5"/>
          </a:effectRef>
          <a:fontRef idx="minor">
            <a:schemeClr val="tx1"/>
          </a:fontRef>
        </p:style>
      </p:cxnSp>
      <p:sp>
        <p:nvSpPr>
          <p:cNvPr id="10" name="ZoneTexte 9">
            <a:extLst>
              <a:ext uri="{FF2B5EF4-FFF2-40B4-BE49-F238E27FC236}">
                <a16:creationId xmlns:a16="http://schemas.microsoft.com/office/drawing/2014/main" id="{F2752C10-2D9B-45C7-998A-2745B3BAB837}"/>
              </a:ext>
            </a:extLst>
          </p:cNvPr>
          <p:cNvSpPr txBox="1"/>
          <p:nvPr/>
        </p:nvSpPr>
        <p:spPr>
          <a:xfrm>
            <a:off x="4918134" y="5120895"/>
            <a:ext cx="1931659" cy="369332"/>
          </a:xfrm>
          <a:prstGeom prst="rect">
            <a:avLst/>
          </a:prstGeom>
          <a:noFill/>
        </p:spPr>
        <p:txBody>
          <a:bodyPr wrap="square" rtlCol="0">
            <a:spAutoFit/>
          </a:bodyPr>
          <a:lstStyle/>
          <a:p>
            <a:r>
              <a:rPr lang="fr-FR" dirty="0">
                <a:solidFill>
                  <a:srgbClr val="FF0000"/>
                </a:solidFill>
              </a:rPr>
              <a:t>Vaccination</a:t>
            </a:r>
          </a:p>
        </p:txBody>
      </p:sp>
      <p:pic>
        <p:nvPicPr>
          <p:cNvPr id="3" name="Image 2">
            <a:extLst>
              <a:ext uri="{FF2B5EF4-FFF2-40B4-BE49-F238E27FC236}">
                <a16:creationId xmlns:a16="http://schemas.microsoft.com/office/drawing/2014/main" id="{4C6663A9-D920-4A23-9AD0-B84FED7D25DF}"/>
              </a:ext>
            </a:extLst>
          </p:cNvPr>
          <p:cNvPicPr>
            <a:picLocks noChangeAspect="1"/>
          </p:cNvPicPr>
          <p:nvPr/>
        </p:nvPicPr>
        <p:blipFill>
          <a:blip r:embed="rId3"/>
          <a:stretch>
            <a:fillRect/>
          </a:stretch>
        </p:blipFill>
        <p:spPr>
          <a:xfrm>
            <a:off x="9441597" y="190623"/>
            <a:ext cx="2097206" cy="823031"/>
          </a:xfrm>
          <a:prstGeom prst="rect">
            <a:avLst/>
          </a:prstGeom>
        </p:spPr>
      </p:pic>
    </p:spTree>
    <p:extLst>
      <p:ext uri="{BB962C8B-B14F-4D97-AF65-F5344CB8AC3E}">
        <p14:creationId xmlns:p14="http://schemas.microsoft.com/office/powerpoint/2010/main" val="3566296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38F74-4646-4946-BEB0-6AF129CC368D}"/>
              </a:ext>
            </a:extLst>
          </p:cNvPr>
          <p:cNvSpPr>
            <a:spLocks noGrp="1"/>
          </p:cNvSpPr>
          <p:nvPr>
            <p:ph type="title"/>
          </p:nvPr>
        </p:nvSpPr>
        <p:spPr>
          <a:xfrm>
            <a:off x="105331" y="128543"/>
            <a:ext cx="9031426" cy="538596"/>
          </a:xfrm>
        </p:spPr>
        <p:txBody>
          <a:bodyPr>
            <a:normAutofit fontScale="90000"/>
          </a:bodyPr>
          <a:lstStyle/>
          <a:p>
            <a:r>
              <a:rPr lang="fr-FR" dirty="0"/>
              <a:t>Suède : évolution globale depuis la vaccination vaccination</a:t>
            </a:r>
          </a:p>
        </p:txBody>
      </p:sp>
      <p:sp>
        <p:nvSpPr>
          <p:cNvPr id="5" name="Espace réservé du texte 4">
            <a:extLst>
              <a:ext uri="{FF2B5EF4-FFF2-40B4-BE49-F238E27FC236}">
                <a16:creationId xmlns:a16="http://schemas.microsoft.com/office/drawing/2014/main" id="{414850E0-AABF-4B52-A09E-D59DFDDCA47E}"/>
              </a:ext>
            </a:extLst>
          </p:cNvPr>
          <p:cNvSpPr>
            <a:spLocks noGrp="1"/>
          </p:cNvSpPr>
          <p:nvPr>
            <p:ph type="body" idx="1"/>
          </p:nvPr>
        </p:nvSpPr>
        <p:spPr>
          <a:xfrm>
            <a:off x="809896" y="6288594"/>
            <a:ext cx="11051177" cy="586639"/>
          </a:xfrm>
          <a:solidFill>
            <a:schemeClr val="bg1"/>
          </a:solidFill>
        </p:spPr>
        <p:txBody>
          <a:bodyPr/>
          <a:lstStyle/>
          <a:p>
            <a:r>
              <a:rPr lang="fr-FR" dirty="0">
                <a:solidFill>
                  <a:srgbClr val="FF0000"/>
                </a:solidFill>
                <a:highlight>
                  <a:srgbClr val="FFFF00"/>
                </a:highlight>
              </a:rPr>
              <a:t>Depuis la mise sur le marché du vaccin l’incidence globale a augmenté de 21%</a:t>
            </a:r>
          </a:p>
        </p:txBody>
      </p:sp>
      <p:pic>
        <p:nvPicPr>
          <p:cNvPr id="3" name="Image 2">
            <a:extLst>
              <a:ext uri="{FF2B5EF4-FFF2-40B4-BE49-F238E27FC236}">
                <a16:creationId xmlns:a16="http://schemas.microsoft.com/office/drawing/2014/main" id="{A7838091-A8FC-43A4-99A6-3146DC6F68A2}"/>
              </a:ext>
            </a:extLst>
          </p:cNvPr>
          <p:cNvPicPr>
            <a:picLocks noChangeAspect="1"/>
          </p:cNvPicPr>
          <p:nvPr/>
        </p:nvPicPr>
        <p:blipFill>
          <a:blip r:embed="rId2"/>
          <a:stretch>
            <a:fillRect/>
          </a:stretch>
        </p:blipFill>
        <p:spPr>
          <a:xfrm>
            <a:off x="3019779" y="913554"/>
            <a:ext cx="3761166" cy="5245827"/>
          </a:xfrm>
          <a:prstGeom prst="rect">
            <a:avLst/>
          </a:prstGeom>
        </p:spPr>
      </p:pic>
      <p:sp>
        <p:nvSpPr>
          <p:cNvPr id="9" name="ZoneTexte 8">
            <a:extLst>
              <a:ext uri="{FF2B5EF4-FFF2-40B4-BE49-F238E27FC236}">
                <a16:creationId xmlns:a16="http://schemas.microsoft.com/office/drawing/2014/main" id="{193A8178-A428-47F9-8164-E244E1869C16}"/>
              </a:ext>
            </a:extLst>
          </p:cNvPr>
          <p:cNvSpPr txBox="1"/>
          <p:nvPr/>
        </p:nvSpPr>
        <p:spPr>
          <a:xfrm>
            <a:off x="5778081" y="1585519"/>
            <a:ext cx="635838"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highlight>
                  <a:srgbClr val="FFFF00"/>
                </a:highlight>
                <a:uLnTx/>
                <a:uFillTx/>
                <a:latin typeface="Trebuchet MS" panose="020B0603020202020204"/>
                <a:ea typeface="+mn-ea"/>
                <a:cs typeface="+mn-cs"/>
              </a:rPr>
              <a:t>8,88</a:t>
            </a:r>
          </a:p>
        </p:txBody>
      </p:sp>
      <p:sp>
        <p:nvSpPr>
          <p:cNvPr id="8" name="ZoneTexte 7">
            <a:extLst>
              <a:ext uri="{FF2B5EF4-FFF2-40B4-BE49-F238E27FC236}">
                <a16:creationId xmlns:a16="http://schemas.microsoft.com/office/drawing/2014/main" id="{D89EBED7-2503-4E6A-9F42-33A48DA03E34}"/>
              </a:ext>
            </a:extLst>
          </p:cNvPr>
          <p:cNvSpPr txBox="1"/>
          <p:nvPr/>
        </p:nvSpPr>
        <p:spPr>
          <a:xfrm>
            <a:off x="3019779" y="2425731"/>
            <a:ext cx="846666"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00"/>
                </a:solidFill>
                <a:effectLst/>
                <a:uLnTx/>
                <a:uFillTx/>
                <a:latin typeface="Trebuchet MS" panose="020B0603020202020204"/>
                <a:ea typeface="+mn-ea"/>
                <a:cs typeface="+mn-cs"/>
              </a:rPr>
              <a:t>7,33</a:t>
            </a:r>
          </a:p>
        </p:txBody>
      </p:sp>
      <p:pic>
        <p:nvPicPr>
          <p:cNvPr id="4" name="Image 3">
            <a:extLst>
              <a:ext uri="{FF2B5EF4-FFF2-40B4-BE49-F238E27FC236}">
                <a16:creationId xmlns:a16="http://schemas.microsoft.com/office/drawing/2014/main" id="{DC6C7C84-073F-4001-950E-64DCF6F728A1}"/>
              </a:ext>
            </a:extLst>
          </p:cNvPr>
          <p:cNvPicPr>
            <a:picLocks noChangeAspect="1"/>
          </p:cNvPicPr>
          <p:nvPr/>
        </p:nvPicPr>
        <p:blipFill>
          <a:blip r:embed="rId3"/>
          <a:stretch>
            <a:fillRect/>
          </a:stretch>
        </p:blipFill>
        <p:spPr>
          <a:xfrm>
            <a:off x="321864" y="796352"/>
            <a:ext cx="2528908" cy="5363029"/>
          </a:xfrm>
          <a:prstGeom prst="rect">
            <a:avLst/>
          </a:prstGeom>
        </p:spPr>
      </p:pic>
      <p:pic>
        <p:nvPicPr>
          <p:cNvPr id="6" name="Image 5">
            <a:extLst>
              <a:ext uri="{FF2B5EF4-FFF2-40B4-BE49-F238E27FC236}">
                <a16:creationId xmlns:a16="http://schemas.microsoft.com/office/drawing/2014/main" id="{646E7A9B-0A5E-4F65-B81A-B85066CC551E}"/>
              </a:ext>
            </a:extLst>
          </p:cNvPr>
          <p:cNvPicPr>
            <a:picLocks noChangeAspect="1"/>
          </p:cNvPicPr>
          <p:nvPr/>
        </p:nvPicPr>
        <p:blipFill>
          <a:blip r:embed="rId4"/>
          <a:stretch>
            <a:fillRect/>
          </a:stretch>
        </p:blipFill>
        <p:spPr>
          <a:xfrm>
            <a:off x="4863431" y="5534151"/>
            <a:ext cx="7268546" cy="663729"/>
          </a:xfrm>
          <a:prstGeom prst="rect">
            <a:avLst/>
          </a:prstGeom>
        </p:spPr>
      </p:pic>
      <p:grpSp>
        <p:nvGrpSpPr>
          <p:cNvPr id="20" name="Groupe 19">
            <a:extLst>
              <a:ext uri="{FF2B5EF4-FFF2-40B4-BE49-F238E27FC236}">
                <a16:creationId xmlns:a16="http://schemas.microsoft.com/office/drawing/2014/main" id="{57C99C7F-E239-4346-9FA0-B38591A228C8}"/>
              </a:ext>
            </a:extLst>
          </p:cNvPr>
          <p:cNvGrpSpPr/>
          <p:nvPr/>
        </p:nvGrpSpPr>
        <p:grpSpPr>
          <a:xfrm>
            <a:off x="9070950" y="0"/>
            <a:ext cx="3236275" cy="5876642"/>
            <a:chOff x="4225871" y="-1065779"/>
            <a:chExt cx="5206047" cy="7970700"/>
          </a:xfrm>
        </p:grpSpPr>
        <p:pic>
          <p:nvPicPr>
            <p:cNvPr id="21" name="Image 20">
              <a:extLst>
                <a:ext uri="{FF2B5EF4-FFF2-40B4-BE49-F238E27FC236}">
                  <a16:creationId xmlns:a16="http://schemas.microsoft.com/office/drawing/2014/main" id="{65C45151-EA9D-4FE7-92C8-8A218C8E18B7}"/>
                </a:ext>
              </a:extLst>
            </p:cNvPr>
            <p:cNvPicPr>
              <a:picLocks noChangeAspect="1"/>
            </p:cNvPicPr>
            <p:nvPr/>
          </p:nvPicPr>
          <p:blipFill>
            <a:blip r:embed="rId5"/>
            <a:stretch>
              <a:fillRect/>
            </a:stretch>
          </p:blipFill>
          <p:spPr>
            <a:xfrm>
              <a:off x="4225871" y="-1065779"/>
              <a:ext cx="5206047" cy="7923780"/>
            </a:xfrm>
            <a:prstGeom prst="rect">
              <a:avLst/>
            </a:prstGeom>
          </p:spPr>
        </p:pic>
        <p:sp>
          <p:nvSpPr>
            <p:cNvPr id="22" name="Rectangle 21">
              <a:extLst>
                <a:ext uri="{FF2B5EF4-FFF2-40B4-BE49-F238E27FC236}">
                  <a16:creationId xmlns:a16="http://schemas.microsoft.com/office/drawing/2014/main" id="{B703BFC9-48AE-4763-AFE8-E698AA0E05FC}"/>
                </a:ext>
              </a:extLst>
            </p:cNvPr>
            <p:cNvSpPr/>
            <p:nvPr/>
          </p:nvSpPr>
          <p:spPr>
            <a:xfrm>
              <a:off x="6206592" y="-170435"/>
              <a:ext cx="2767043" cy="500938"/>
            </a:xfrm>
            <a:prstGeom prst="rect">
              <a:avLst/>
            </a:prstGeom>
            <a:solidFill>
              <a:schemeClr val="bg1"/>
            </a:solidFill>
          </p:spPr>
          <p:txBody>
            <a:bodyPr wrap="square">
              <a:spAutoFit/>
            </a:bodyPr>
            <a:lstStyle/>
            <a:p>
              <a:r>
                <a:rPr lang="fr-FR" dirty="0">
                  <a:solidFill>
                    <a:srgbClr val="FF0000"/>
                  </a:solidFill>
                  <a:highlight>
                    <a:srgbClr val="FFFF00"/>
                  </a:highlight>
                </a:rPr>
                <a:t>Dernier relevé</a:t>
              </a:r>
            </a:p>
          </p:txBody>
        </p:sp>
        <p:sp>
          <p:nvSpPr>
            <p:cNvPr id="23" name="Rectangle 22">
              <a:extLst>
                <a:ext uri="{FF2B5EF4-FFF2-40B4-BE49-F238E27FC236}">
                  <a16:creationId xmlns:a16="http://schemas.microsoft.com/office/drawing/2014/main" id="{6B1BD92B-4037-431F-87D2-967C1181C2F5}"/>
                </a:ext>
              </a:extLst>
            </p:cNvPr>
            <p:cNvSpPr/>
            <p:nvPr/>
          </p:nvSpPr>
          <p:spPr>
            <a:xfrm>
              <a:off x="6482144" y="6305031"/>
              <a:ext cx="1016945" cy="599890"/>
            </a:xfrm>
            <a:prstGeom prst="rect">
              <a:avLst/>
            </a:prstGeom>
          </p:spPr>
          <p:txBody>
            <a:bodyPr wrap="square">
              <a:spAutoFit/>
            </a:bodyPr>
            <a:lstStyle/>
            <a:p>
              <a:pPr lvl="0"/>
              <a:endParaRPr lang="fr-FR" sz="2400" dirty="0">
                <a:solidFill>
                  <a:srgbClr val="FF0000"/>
                </a:solidFill>
              </a:endParaRPr>
            </a:p>
          </p:txBody>
        </p:sp>
        <p:sp>
          <p:nvSpPr>
            <p:cNvPr id="24" name="Rectangle 23">
              <a:extLst>
                <a:ext uri="{FF2B5EF4-FFF2-40B4-BE49-F238E27FC236}">
                  <a16:creationId xmlns:a16="http://schemas.microsoft.com/office/drawing/2014/main" id="{DBFF0A44-F53B-4763-B45C-27FEF1648145}"/>
                </a:ext>
              </a:extLst>
            </p:cNvPr>
            <p:cNvSpPr/>
            <p:nvPr/>
          </p:nvSpPr>
          <p:spPr>
            <a:xfrm>
              <a:off x="7284113" y="6305030"/>
              <a:ext cx="742421" cy="599890"/>
            </a:xfrm>
            <a:prstGeom prst="rect">
              <a:avLst/>
            </a:prstGeom>
          </p:spPr>
          <p:txBody>
            <a:bodyPr wrap="square">
              <a:spAutoFit/>
            </a:bodyPr>
            <a:lstStyle/>
            <a:p>
              <a:pPr lvl="0"/>
              <a:endParaRPr lang="fr-FR" sz="2400" dirty="0">
                <a:solidFill>
                  <a:srgbClr val="FF0000"/>
                </a:solidFill>
              </a:endParaRPr>
            </a:p>
          </p:txBody>
        </p:sp>
      </p:grpSp>
      <p:grpSp>
        <p:nvGrpSpPr>
          <p:cNvPr id="15" name="Groupe 14">
            <a:extLst>
              <a:ext uri="{FF2B5EF4-FFF2-40B4-BE49-F238E27FC236}">
                <a16:creationId xmlns:a16="http://schemas.microsoft.com/office/drawing/2014/main" id="{64660EA7-07B8-4055-9999-541D82D3C6E5}"/>
              </a:ext>
            </a:extLst>
          </p:cNvPr>
          <p:cNvGrpSpPr/>
          <p:nvPr/>
        </p:nvGrpSpPr>
        <p:grpSpPr>
          <a:xfrm>
            <a:off x="6475334" y="1432541"/>
            <a:ext cx="2872250" cy="4321307"/>
            <a:chOff x="48306" y="1897485"/>
            <a:chExt cx="3622348" cy="4842801"/>
          </a:xfrm>
        </p:grpSpPr>
        <p:pic>
          <p:nvPicPr>
            <p:cNvPr id="16" name="Image 15">
              <a:extLst>
                <a:ext uri="{FF2B5EF4-FFF2-40B4-BE49-F238E27FC236}">
                  <a16:creationId xmlns:a16="http://schemas.microsoft.com/office/drawing/2014/main" id="{1DAB3B74-1672-4678-9A39-CBB1D33DD88D}"/>
                </a:ext>
              </a:extLst>
            </p:cNvPr>
            <p:cNvPicPr>
              <a:picLocks noChangeAspect="1"/>
            </p:cNvPicPr>
            <p:nvPr/>
          </p:nvPicPr>
          <p:blipFill rotWithShape="1">
            <a:blip r:embed="rId6"/>
            <a:srcRect l="5586"/>
            <a:stretch/>
          </p:blipFill>
          <p:spPr>
            <a:xfrm>
              <a:off x="48306" y="1897485"/>
              <a:ext cx="3622348" cy="4842801"/>
            </a:xfrm>
            <a:prstGeom prst="rect">
              <a:avLst/>
            </a:prstGeom>
          </p:spPr>
        </p:pic>
        <p:sp>
          <p:nvSpPr>
            <p:cNvPr id="17" name="ZoneTexte 16">
              <a:extLst>
                <a:ext uri="{FF2B5EF4-FFF2-40B4-BE49-F238E27FC236}">
                  <a16:creationId xmlns:a16="http://schemas.microsoft.com/office/drawing/2014/main" id="{39DD728F-8CAC-4010-B177-6E1D731BE933}"/>
                </a:ext>
              </a:extLst>
            </p:cNvPr>
            <p:cNvSpPr txBox="1"/>
            <p:nvPr/>
          </p:nvSpPr>
          <p:spPr>
            <a:xfrm>
              <a:off x="577148" y="3074982"/>
              <a:ext cx="2442100" cy="413903"/>
            </a:xfrm>
            <a:prstGeom prst="rect">
              <a:avLst/>
            </a:prstGeom>
            <a:solidFill>
              <a:schemeClr val="bg1"/>
            </a:solidFill>
          </p:spPr>
          <p:txBody>
            <a:bodyPr wrap="square" rtlCol="0">
              <a:spAutoFit/>
            </a:bodyPr>
            <a:lstStyle/>
            <a:p>
              <a:r>
                <a:rPr lang="fr-FR" dirty="0">
                  <a:solidFill>
                    <a:srgbClr val="FF0000"/>
                  </a:solidFill>
                  <a:highlight>
                    <a:srgbClr val="FFFF00"/>
                  </a:highlight>
                </a:rPr>
                <a:t>Avant le vaccin</a:t>
              </a:r>
            </a:p>
          </p:txBody>
        </p:sp>
        <p:sp>
          <p:nvSpPr>
            <p:cNvPr id="18" name="Rectangle 17">
              <a:extLst>
                <a:ext uri="{FF2B5EF4-FFF2-40B4-BE49-F238E27FC236}">
                  <a16:creationId xmlns:a16="http://schemas.microsoft.com/office/drawing/2014/main" id="{3D16F966-5AFF-4B90-8668-A04298C3C07B}"/>
                </a:ext>
              </a:extLst>
            </p:cNvPr>
            <p:cNvSpPr/>
            <p:nvPr/>
          </p:nvSpPr>
          <p:spPr>
            <a:xfrm>
              <a:off x="2244427" y="6284388"/>
              <a:ext cx="641851" cy="310427"/>
            </a:xfrm>
            <a:prstGeom prst="rect">
              <a:avLst/>
            </a:prstGeom>
          </p:spPr>
          <p:txBody>
            <a:bodyPr wrap="square">
              <a:spAutoFit/>
            </a:bodyPr>
            <a:lstStyle/>
            <a:p>
              <a:pPr lvl="0"/>
              <a:r>
                <a:rPr lang="fr-FR" sz="1200" dirty="0">
                  <a:solidFill>
                    <a:srgbClr val="FF0000"/>
                  </a:solidFill>
                </a:rPr>
                <a:t>13</a:t>
              </a:r>
            </a:p>
          </p:txBody>
        </p:sp>
      </p:grpSp>
      <p:cxnSp>
        <p:nvCxnSpPr>
          <p:cNvPr id="10" name="Connecteur droit avec flèche 9">
            <a:extLst>
              <a:ext uri="{FF2B5EF4-FFF2-40B4-BE49-F238E27FC236}">
                <a16:creationId xmlns:a16="http://schemas.microsoft.com/office/drawing/2014/main" id="{CA90F64B-EC8D-48DB-8D6F-34A45A650DF0}"/>
              </a:ext>
            </a:extLst>
          </p:cNvPr>
          <p:cNvCxnSpPr/>
          <p:nvPr/>
        </p:nvCxnSpPr>
        <p:spPr>
          <a:xfrm flipV="1">
            <a:off x="8622648" y="1178772"/>
            <a:ext cx="2951559" cy="1552159"/>
          </a:xfrm>
          <a:prstGeom prst="straightConnector1">
            <a:avLst/>
          </a:prstGeom>
          <a:ln w="571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8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6AB59CB0-B601-48CB-B74B-B0CFA8BDD70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280"/>
          <a:stretch/>
        </p:blipFill>
        <p:spPr>
          <a:xfrm>
            <a:off x="568452" y="571500"/>
            <a:ext cx="11055096" cy="5715000"/>
          </a:xfrm>
          <a:prstGeom prst="rect">
            <a:avLst/>
          </a:prstGeom>
        </p:spPr>
      </p:pic>
    </p:spTree>
    <p:extLst>
      <p:ext uri="{BB962C8B-B14F-4D97-AF65-F5344CB8AC3E}">
        <p14:creationId xmlns:p14="http://schemas.microsoft.com/office/powerpoint/2010/main" val="1174308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ADD36F-7924-47CD-B51A-61FD08AEEC20}"/>
              </a:ext>
            </a:extLst>
          </p:cNvPr>
          <p:cNvPicPr>
            <a:picLocks noChangeAspect="1"/>
          </p:cNvPicPr>
          <p:nvPr/>
        </p:nvPicPr>
        <p:blipFill rotWithShape="1">
          <a:blip r:embed="rId3"/>
          <a:srcRect t="10599" r="2913"/>
          <a:stretch/>
        </p:blipFill>
        <p:spPr>
          <a:xfrm>
            <a:off x="113014" y="69670"/>
            <a:ext cx="9118072" cy="6788332"/>
          </a:xfrm>
          <a:prstGeom prst="rect">
            <a:avLst/>
          </a:prstGeom>
        </p:spPr>
      </p:pic>
      <p:sp>
        <p:nvSpPr>
          <p:cNvPr id="2" name="Titre 1">
            <a:extLst>
              <a:ext uri="{FF2B5EF4-FFF2-40B4-BE49-F238E27FC236}">
                <a16:creationId xmlns:a16="http://schemas.microsoft.com/office/drawing/2014/main" id="{2594AACD-15C2-499E-84E4-39190E4E717C}"/>
              </a:ext>
            </a:extLst>
          </p:cNvPr>
          <p:cNvSpPr>
            <a:spLocks noGrp="1"/>
          </p:cNvSpPr>
          <p:nvPr>
            <p:ph type="title"/>
          </p:nvPr>
        </p:nvSpPr>
        <p:spPr>
          <a:xfrm>
            <a:off x="9161418" y="550817"/>
            <a:ext cx="3135086" cy="5756365"/>
          </a:xfrm>
        </p:spPr>
        <p:txBody>
          <a:bodyPr>
            <a:normAutofit/>
          </a:bodyPr>
          <a:lstStyle/>
          <a:p>
            <a:r>
              <a:rPr lang="fr-FR" dirty="0">
                <a:solidFill>
                  <a:schemeClr val="tx1"/>
                </a:solidFill>
              </a:rPr>
              <a:t>L’analyse « break point » montre que l’</a:t>
            </a:r>
            <a:br>
              <a:rPr lang="fr-FR" dirty="0">
                <a:solidFill>
                  <a:schemeClr val="tx1"/>
                </a:solidFill>
              </a:rPr>
            </a:br>
            <a:r>
              <a:rPr lang="fr-FR" dirty="0">
                <a:solidFill>
                  <a:schemeClr val="tx1"/>
                </a:solidFill>
              </a:rPr>
              <a:t>augmentation du risque </a:t>
            </a:r>
            <a:br>
              <a:rPr lang="fr-FR" dirty="0">
                <a:solidFill>
                  <a:schemeClr val="tx1"/>
                </a:solidFill>
              </a:rPr>
            </a:br>
            <a:r>
              <a:rPr lang="fr-FR" dirty="0">
                <a:solidFill>
                  <a:schemeClr val="tx1"/>
                </a:solidFill>
              </a:rPr>
              <a:t>date de  2011</a:t>
            </a:r>
          </a:p>
        </p:txBody>
      </p:sp>
      <p:graphicFrame>
        <p:nvGraphicFramePr>
          <p:cNvPr id="4" name="Tableau 3">
            <a:extLst>
              <a:ext uri="{FF2B5EF4-FFF2-40B4-BE49-F238E27FC236}">
                <a16:creationId xmlns:a16="http://schemas.microsoft.com/office/drawing/2014/main" id="{71117F3F-3C90-4342-AF02-17FB160916E1}"/>
              </a:ext>
            </a:extLst>
          </p:cNvPr>
          <p:cNvGraphicFramePr>
            <a:graphicFrameLocks noGrp="1"/>
          </p:cNvGraphicFramePr>
          <p:nvPr>
            <p:extLst>
              <p:ext uri="{D42A27DB-BD31-4B8C-83A1-F6EECF244321}">
                <p14:modId xmlns:p14="http://schemas.microsoft.com/office/powerpoint/2010/main" val="3840677882"/>
              </p:ext>
            </p:extLst>
          </p:nvPr>
        </p:nvGraphicFramePr>
        <p:xfrm>
          <a:off x="1039416" y="2930887"/>
          <a:ext cx="4993472" cy="2901261"/>
        </p:xfrm>
        <a:graphic>
          <a:graphicData uri="http://schemas.openxmlformats.org/drawingml/2006/table">
            <a:tbl>
              <a:tblPr firstRow="1" firstCol="1" bandRow="1"/>
              <a:tblGrid>
                <a:gridCol w="1248368">
                  <a:extLst>
                    <a:ext uri="{9D8B030D-6E8A-4147-A177-3AD203B41FA5}">
                      <a16:colId xmlns:a16="http://schemas.microsoft.com/office/drawing/2014/main" val="2103310453"/>
                    </a:ext>
                  </a:extLst>
                </a:gridCol>
                <a:gridCol w="168718">
                  <a:extLst>
                    <a:ext uri="{9D8B030D-6E8A-4147-A177-3AD203B41FA5}">
                      <a16:colId xmlns:a16="http://schemas.microsoft.com/office/drawing/2014/main" val="3244814406"/>
                    </a:ext>
                  </a:extLst>
                </a:gridCol>
                <a:gridCol w="1079650">
                  <a:extLst>
                    <a:ext uri="{9D8B030D-6E8A-4147-A177-3AD203B41FA5}">
                      <a16:colId xmlns:a16="http://schemas.microsoft.com/office/drawing/2014/main" val="1591803843"/>
                    </a:ext>
                  </a:extLst>
                </a:gridCol>
                <a:gridCol w="1248368">
                  <a:extLst>
                    <a:ext uri="{9D8B030D-6E8A-4147-A177-3AD203B41FA5}">
                      <a16:colId xmlns:a16="http://schemas.microsoft.com/office/drawing/2014/main" val="454571518"/>
                    </a:ext>
                  </a:extLst>
                </a:gridCol>
                <a:gridCol w="1248368">
                  <a:extLst>
                    <a:ext uri="{9D8B030D-6E8A-4147-A177-3AD203B41FA5}">
                      <a16:colId xmlns:a16="http://schemas.microsoft.com/office/drawing/2014/main" val="4048868698"/>
                    </a:ext>
                  </a:extLst>
                </a:gridCol>
              </a:tblGrid>
              <a:tr h="327282">
                <a:tc gridSpan="2">
                  <a:txBody>
                    <a:bodyPr/>
                    <a:lstStyle/>
                    <a:p>
                      <a:pP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Breakpoint</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hMerge="1">
                  <a:txBody>
                    <a:bodyPr/>
                    <a:lstStyle/>
                    <a:p>
                      <a:pPr algn="ct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a:txBody>
                    <a:bodyPr/>
                    <a:lstStyle/>
                    <a:p>
                      <a:pPr algn="ctr" fontAlgn="auto">
                        <a:lnSpc>
                          <a:spcPct val="106000"/>
                        </a:lnSpc>
                        <a:spcAft>
                          <a:spcPts val="0"/>
                        </a:spcAft>
                      </a:pPr>
                      <a:r>
                        <a:rPr lang="fr-FR"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Year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a:txBody>
                    <a:bodyPr/>
                    <a:lstStyle/>
                    <a:p>
                      <a:pPr algn="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Standard error</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a:txBody>
                    <a:bodyPr/>
                    <a:lstStyle/>
                    <a:p>
                      <a:pPr algn="ct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95% CI</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extLst>
                  <a:ext uri="{0D108BD9-81ED-4DB2-BD59-A6C34878D82A}">
                    <a16:rowId xmlns:a16="http://schemas.microsoft.com/office/drawing/2014/main" val="448971566"/>
                  </a:ext>
                </a:extLst>
              </a:tr>
              <a:tr h="327282">
                <a:tc gridSpan="2">
                  <a:txBody>
                    <a:bodyPr/>
                    <a:lstStyle/>
                    <a:p>
                      <a:pP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hMerge="1">
                  <a:txBody>
                    <a:bodyPr/>
                    <a:lstStyle/>
                    <a:p>
                      <a:pPr algn="ct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9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2011</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0.85</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[2009;2012]</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516474854"/>
                  </a:ext>
                </a:extLst>
              </a:tr>
              <a:tr h="327282">
                <a:tc gridSpan="5">
                  <a:txBody>
                    <a:bodyPr/>
                    <a:lstStyle/>
                    <a:p>
                      <a:pPr fontAlgn="auto">
                        <a:lnSpc>
                          <a:spcPct val="106000"/>
                        </a:lnSpc>
                        <a:spcAft>
                          <a:spcPts val="0"/>
                        </a:spcAft>
                      </a:pPr>
                      <a:r>
                        <a:rPr lang="fr-FR" sz="9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Slope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070407182"/>
                  </a:ext>
                </a:extLst>
              </a:tr>
              <a:tr h="327282">
                <a:tc>
                  <a:txBody>
                    <a:bodyPr/>
                    <a:lstStyle/>
                    <a:p>
                      <a:pP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Before (1997-2011)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gridSpan="2">
                  <a:txBody>
                    <a:bodyPr/>
                    <a:lstStyle/>
                    <a:p>
                      <a:pPr algn="r" fontAlgn="auto">
                        <a:lnSpc>
                          <a:spcPct val="106000"/>
                        </a:lnSpc>
                        <a:spcAft>
                          <a:spcPts val="0"/>
                        </a:spcAft>
                      </a:pPr>
                      <a:r>
                        <a:rPr lang="fr-FR"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-1.18</a:t>
                      </a: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hMerge="1">
                  <a:txBody>
                    <a:bodyPr/>
                    <a:lstStyle/>
                    <a:p>
                      <a:pPr algn="r" fontAlgn="auto">
                        <a:lnSpc>
                          <a:spcPct val="106000"/>
                        </a:lnSpc>
                        <a:spcAft>
                          <a:spcPts val="0"/>
                        </a:spcAft>
                      </a:pP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r" fontAlgn="auto">
                        <a:lnSpc>
                          <a:spcPct val="106000"/>
                        </a:lnSpc>
                        <a:spcAft>
                          <a:spcPts val="0"/>
                        </a:spcAft>
                      </a:pPr>
                      <a:r>
                        <a:rPr lang="fr-FR"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1.64</a:t>
                      </a: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[-4.65;2.30]</a:t>
                      </a: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801868574"/>
                  </a:ext>
                </a:extLst>
              </a:tr>
              <a:tr h="327282">
                <a:tc>
                  <a:txBody>
                    <a:bodyPr/>
                    <a:lstStyle/>
                    <a:p>
                      <a:pP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After (2011-2016)</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gridSpan="2">
                  <a:txBody>
                    <a:bodyPr/>
                    <a:lstStyle/>
                    <a:p>
                      <a:pPr algn="r" fontAlgn="auto">
                        <a:lnSpc>
                          <a:spcPct val="106000"/>
                        </a:lnSpc>
                        <a:spcAft>
                          <a:spcPts val="0"/>
                        </a:spcAft>
                      </a:pPr>
                      <a:r>
                        <a:rPr lang="fr-FR" sz="9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25.94</a:t>
                      </a: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hMerge="1">
                  <a:txBody>
                    <a:bodyPr/>
                    <a:lstStyle/>
                    <a:p>
                      <a:pPr algn="r" fontAlgn="auto">
                        <a:lnSpc>
                          <a:spcPct val="106000"/>
                        </a:lnSpc>
                        <a:spcAft>
                          <a:spcPts val="0"/>
                        </a:spcAft>
                      </a:pPr>
                      <a:endParaRPr lang="fr-FR" sz="9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r" fontAlgn="auto">
                        <a:lnSpc>
                          <a:spcPct val="106000"/>
                        </a:lnSpc>
                        <a:spcAft>
                          <a:spcPts val="0"/>
                        </a:spcAft>
                      </a:pPr>
                      <a:r>
                        <a:rPr lang="fr-FR"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5.91</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9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[13.42;38.47]</a:t>
                      </a:r>
                      <a:endParaRPr lang="fr-FR" sz="9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3979135485"/>
                  </a:ext>
                </a:extLst>
              </a:tr>
              <a:tr h="327282">
                <a:tc gridSpan="5">
                  <a:txBody>
                    <a:bodyPr/>
                    <a:lstStyle/>
                    <a:p>
                      <a:pPr fontAlgn="auto">
                        <a:lnSpc>
                          <a:spcPct val="106000"/>
                        </a:lnSpc>
                        <a:spcAft>
                          <a:spcPts val="0"/>
                        </a:spcAft>
                      </a:pPr>
                      <a:r>
                        <a:rPr lang="fr-FR"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Estimated annual percent change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5F5F5"/>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75390689"/>
                  </a:ext>
                </a:extLst>
              </a:tr>
              <a:tr h="413587">
                <a:tc>
                  <a:txBody>
                    <a:bodyPr/>
                    <a:lstStyle/>
                    <a:p>
                      <a:pPr fontAlgn="auto">
                        <a:lnSpc>
                          <a:spcPct val="106000"/>
                        </a:lnSpc>
                        <a:spcAft>
                          <a:spcPts val="0"/>
                        </a:spcAft>
                      </a:pPr>
                      <a:r>
                        <a:rPr lang="fr-FR" sz="11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Before</a:t>
                      </a:r>
                      <a:r>
                        <a:rPr lang="fr-FR" sz="11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(1997-2011)</a:t>
                      </a:r>
                      <a:endParaRPr lang="fr-FR"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gridSpan="2">
                  <a:txBody>
                    <a:bodyPr/>
                    <a:lstStyle/>
                    <a:p>
                      <a:pPr algn="r" fontAlgn="auto">
                        <a:lnSpc>
                          <a:spcPct val="106000"/>
                        </a:lnSpc>
                        <a:spcAft>
                          <a:spcPts val="0"/>
                        </a:spcAft>
                      </a:pPr>
                      <a:r>
                        <a:rPr lang="fr-FR" sz="16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-0.34</a:t>
                      </a:r>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hMerge="1">
                  <a:txBody>
                    <a:bodyPr/>
                    <a:lstStyle/>
                    <a:p>
                      <a:pPr algn="r" fontAlgn="auto">
                        <a:lnSpc>
                          <a:spcPct val="106000"/>
                        </a:lnSpc>
                        <a:spcAft>
                          <a:spcPts val="0"/>
                        </a:spcAft>
                      </a:pPr>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6000"/>
                        </a:lnSpc>
                      </a:pPr>
                      <a:endParaRPr lang="fr-FR" sz="2400" dirty="0">
                        <a:solidFill>
                          <a:srgbClr val="FF0000"/>
                        </a:solidFill>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[-0.88;0.20]</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845746446"/>
                  </a:ext>
                </a:extLst>
              </a:tr>
              <a:tr h="523982">
                <a:tc>
                  <a:txBody>
                    <a:bodyPr/>
                    <a:lstStyle/>
                    <a:p>
                      <a:pPr fontAlgn="auto">
                        <a:lnSpc>
                          <a:spcPct val="106000"/>
                        </a:lnSpc>
                        <a:spcAft>
                          <a:spcPts val="0"/>
                        </a:spcAft>
                      </a:pPr>
                      <a:r>
                        <a:rPr lang="fr-FR" sz="1200" dirty="0" err="1">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After</a:t>
                      </a:r>
                      <a:r>
                        <a:rPr lang="fr-FR" sz="1200"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 (2011-2016)</a:t>
                      </a:r>
                      <a:endParaRPr lang="fr-FR"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gridSpan="2">
                  <a:txBody>
                    <a:bodyPr/>
                    <a:lstStyle/>
                    <a:p>
                      <a:pPr algn="r" fontAlgn="auto">
                        <a:lnSpc>
                          <a:spcPct val="106000"/>
                        </a:lnSpc>
                        <a:spcAft>
                          <a:spcPts val="0"/>
                        </a:spcAft>
                      </a:pPr>
                      <a:r>
                        <a:rPr lang="fr-FR" sz="160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rPr>
                        <a:t>5.35</a:t>
                      </a:r>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hMerge="1">
                  <a:txBody>
                    <a:bodyPr/>
                    <a:lstStyle/>
                    <a:p>
                      <a:pPr algn="r" fontAlgn="auto">
                        <a:lnSpc>
                          <a:spcPct val="106000"/>
                        </a:lnSpc>
                        <a:spcAft>
                          <a:spcPts val="0"/>
                        </a:spcAft>
                      </a:pPr>
                      <a:endParaRPr lang="fr-FR" sz="240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nSpc>
                          <a:spcPct val="106000"/>
                        </a:lnSpc>
                      </a:pPr>
                      <a:endParaRPr lang="fr-FR" sz="2400" dirty="0">
                        <a:solidFill>
                          <a:srgbClr val="FF0000"/>
                        </a:solidFill>
                        <a:effectLst/>
                        <a:latin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tc>
                  <a:txBody>
                    <a:bodyPr/>
                    <a:lstStyle/>
                    <a:p>
                      <a:pPr algn="ctr" fontAlgn="auto">
                        <a:lnSpc>
                          <a:spcPct val="106000"/>
                        </a:lnSpc>
                        <a:spcAft>
                          <a:spcPts val="0"/>
                        </a:spcAft>
                      </a:pPr>
                      <a:r>
                        <a:rPr lang="fr-FR" sz="11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[2.25;8.54]</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2037440043"/>
                  </a:ext>
                </a:extLst>
              </a:tr>
            </a:tbl>
          </a:graphicData>
        </a:graphic>
      </p:graphicFrame>
      <p:graphicFrame>
        <p:nvGraphicFramePr>
          <p:cNvPr id="5" name="Tableau 4">
            <a:extLst>
              <a:ext uri="{FF2B5EF4-FFF2-40B4-BE49-F238E27FC236}">
                <a16:creationId xmlns:a16="http://schemas.microsoft.com/office/drawing/2014/main" id="{48925A6C-27A3-475A-B9B9-FA078C8C3145}"/>
              </a:ext>
            </a:extLst>
          </p:cNvPr>
          <p:cNvGraphicFramePr>
            <a:graphicFrameLocks noGrp="1"/>
          </p:cNvGraphicFramePr>
          <p:nvPr>
            <p:extLst>
              <p:ext uri="{D42A27DB-BD31-4B8C-83A1-F6EECF244321}">
                <p14:modId xmlns:p14="http://schemas.microsoft.com/office/powerpoint/2010/main" val="628079428"/>
              </p:ext>
            </p:extLst>
          </p:nvPr>
        </p:nvGraphicFramePr>
        <p:xfrm>
          <a:off x="1159266" y="5682415"/>
          <a:ext cx="4674742" cy="149733"/>
        </p:xfrm>
        <a:graphic>
          <a:graphicData uri="http://schemas.openxmlformats.org/drawingml/2006/table">
            <a:tbl>
              <a:tblPr firstRow="1" firstCol="1" bandRow="1"/>
              <a:tblGrid>
                <a:gridCol w="4674742">
                  <a:extLst>
                    <a:ext uri="{9D8B030D-6E8A-4147-A177-3AD203B41FA5}">
                      <a16:colId xmlns:a16="http://schemas.microsoft.com/office/drawing/2014/main" val="1002161485"/>
                    </a:ext>
                  </a:extLst>
                </a:gridCol>
              </a:tblGrid>
              <a:tr h="0">
                <a:tc>
                  <a:txBody>
                    <a:bodyPr/>
                    <a:lstStyle/>
                    <a:p>
                      <a:pPr algn="ctr" fontAlgn="auto">
                        <a:lnSpc>
                          <a:spcPct val="106000"/>
                        </a:lnSpc>
                        <a:spcAft>
                          <a:spcPts val="0"/>
                        </a:spcAft>
                      </a:pPr>
                      <a:r>
                        <a:rPr lang="fr-FR" sz="8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NORDCAN © 2012 Association of the Nordic Cancer </a:t>
                      </a:r>
                      <a:r>
                        <a:rPr lang="fr-FR" sz="85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Registries</a:t>
                      </a:r>
                      <a:r>
                        <a:rPr lang="fr-FR" sz="8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All </a:t>
                      </a:r>
                      <a:r>
                        <a:rPr lang="fr-FR" sz="85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Rights</a:t>
                      </a:r>
                      <a:r>
                        <a:rPr lang="fr-FR" sz="8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fr-FR" sz="85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Reserved</a:t>
                      </a:r>
                      <a:r>
                        <a:rPr lang="fr-FR" sz="85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FFFFFF"/>
                    </a:solidFill>
                  </a:tcPr>
                </a:tc>
                <a:extLst>
                  <a:ext uri="{0D108BD9-81ED-4DB2-BD59-A6C34878D82A}">
                    <a16:rowId xmlns:a16="http://schemas.microsoft.com/office/drawing/2014/main" val="2152039937"/>
                  </a:ext>
                </a:extLst>
              </a:tr>
            </a:tbl>
          </a:graphicData>
        </a:graphic>
      </p:graphicFrame>
      <p:sp>
        <p:nvSpPr>
          <p:cNvPr id="6" name="Rectangle 1">
            <a:extLst>
              <a:ext uri="{FF2B5EF4-FFF2-40B4-BE49-F238E27FC236}">
                <a16:creationId xmlns:a16="http://schemas.microsoft.com/office/drawing/2014/main" id="{4969C0B2-0B77-4FCE-8CD1-0D34C57AEF88}"/>
              </a:ext>
            </a:extLst>
          </p:cNvPr>
          <p:cNvSpPr>
            <a:spLocks noChangeArrowheads="1"/>
          </p:cNvSpPr>
          <p:nvPr/>
        </p:nvSpPr>
        <p:spPr bwMode="auto">
          <a:xfrm>
            <a:off x="677863" y="40259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155388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938F74-4646-4946-BEB0-6AF129CC368D}"/>
              </a:ext>
            </a:extLst>
          </p:cNvPr>
          <p:cNvSpPr>
            <a:spLocks noGrp="1"/>
          </p:cNvSpPr>
          <p:nvPr>
            <p:ph type="title"/>
          </p:nvPr>
        </p:nvSpPr>
        <p:spPr>
          <a:xfrm>
            <a:off x="-4771" y="47687"/>
            <a:ext cx="6100772" cy="788336"/>
          </a:xfrm>
        </p:spPr>
        <p:txBody>
          <a:bodyPr>
            <a:normAutofit/>
          </a:bodyPr>
          <a:lstStyle/>
          <a:p>
            <a:pPr algn="ctr"/>
            <a:r>
              <a:rPr lang="fr-FR" dirty="0"/>
              <a:t> Suédoises de 20 à 24 ans</a:t>
            </a:r>
          </a:p>
        </p:txBody>
      </p:sp>
      <p:sp>
        <p:nvSpPr>
          <p:cNvPr id="3" name="Espace réservé du texte 2">
            <a:extLst>
              <a:ext uri="{FF2B5EF4-FFF2-40B4-BE49-F238E27FC236}">
                <a16:creationId xmlns:a16="http://schemas.microsoft.com/office/drawing/2014/main" id="{ACBA245A-4152-44DE-B3B2-852B66E0E6CE}"/>
              </a:ext>
            </a:extLst>
          </p:cNvPr>
          <p:cNvSpPr>
            <a:spLocks noGrp="1"/>
          </p:cNvSpPr>
          <p:nvPr>
            <p:ph type="body" idx="1"/>
          </p:nvPr>
        </p:nvSpPr>
        <p:spPr>
          <a:xfrm>
            <a:off x="6015285" y="3851073"/>
            <a:ext cx="867392" cy="432062"/>
          </a:xfrm>
          <a:solidFill>
            <a:schemeClr val="bg1"/>
          </a:solidFill>
        </p:spPr>
        <p:txBody>
          <a:bodyPr/>
          <a:lstStyle/>
          <a:p>
            <a:r>
              <a:rPr lang="fr-FR" sz="2000" dirty="0">
                <a:solidFill>
                  <a:srgbClr val="FF0000"/>
                </a:solidFill>
              </a:rPr>
              <a:t>1,49</a:t>
            </a:r>
          </a:p>
        </p:txBody>
      </p:sp>
      <p:sp>
        <p:nvSpPr>
          <p:cNvPr id="5" name="Espace réservé du texte 4">
            <a:extLst>
              <a:ext uri="{FF2B5EF4-FFF2-40B4-BE49-F238E27FC236}">
                <a16:creationId xmlns:a16="http://schemas.microsoft.com/office/drawing/2014/main" id="{414850E0-AABF-4B52-A09E-D59DFDDCA47E}"/>
              </a:ext>
            </a:extLst>
          </p:cNvPr>
          <p:cNvSpPr>
            <a:spLocks noGrp="1"/>
          </p:cNvSpPr>
          <p:nvPr>
            <p:ph type="body" sz="quarter" idx="3"/>
          </p:nvPr>
        </p:nvSpPr>
        <p:spPr>
          <a:xfrm>
            <a:off x="320162" y="836023"/>
            <a:ext cx="5727005" cy="5504601"/>
          </a:xfrm>
        </p:spPr>
        <p:txBody>
          <a:bodyPr/>
          <a:lstStyle/>
          <a:p>
            <a:r>
              <a:rPr lang="fr-FR" sz="3200" dirty="0">
                <a:solidFill>
                  <a:srgbClr val="FF0000"/>
                </a:solidFill>
              </a:rPr>
              <a:t>L’incidence lissée sur 3 ans a été multipliée par 2,5 </a:t>
            </a:r>
            <a:r>
              <a:rPr lang="fr-FR" sz="3200" dirty="0">
                <a:solidFill>
                  <a:schemeClr val="tx1"/>
                </a:solidFill>
              </a:rPr>
              <a:t>dans ce groupe de filles vaccinées quand elles avaient entre </a:t>
            </a:r>
            <a:r>
              <a:rPr lang="fr-FR" sz="3200" dirty="0"/>
              <a:t>12 et 16 ans</a:t>
            </a:r>
          </a:p>
          <a:p>
            <a:r>
              <a:rPr lang="fr-FR" sz="3200" dirty="0"/>
              <a:t>(Taux de couverture vaccinal anti HPV &gt;80%)</a:t>
            </a:r>
          </a:p>
          <a:p>
            <a:endParaRPr lang="fr-FR" sz="3200" dirty="0"/>
          </a:p>
          <a:p>
            <a:r>
              <a:rPr lang="fr-FR" sz="3200" dirty="0">
                <a:solidFill>
                  <a:srgbClr val="FFFF00"/>
                </a:solidFill>
              </a:rPr>
              <a:t>Cette augmentation est très significative P&lt;0,001</a:t>
            </a:r>
          </a:p>
        </p:txBody>
      </p:sp>
      <p:pic>
        <p:nvPicPr>
          <p:cNvPr id="8" name="Image 7">
            <a:extLst>
              <a:ext uri="{FF2B5EF4-FFF2-40B4-BE49-F238E27FC236}">
                <a16:creationId xmlns:a16="http://schemas.microsoft.com/office/drawing/2014/main" id="{DCF7C99F-5B0D-4A09-8293-334D83CA453D}"/>
              </a:ext>
            </a:extLst>
          </p:cNvPr>
          <p:cNvPicPr>
            <a:picLocks noChangeAspect="1"/>
          </p:cNvPicPr>
          <p:nvPr/>
        </p:nvPicPr>
        <p:blipFill rotWithShape="1">
          <a:blip r:embed="rId3"/>
          <a:srcRect b="13570"/>
          <a:stretch/>
        </p:blipFill>
        <p:spPr>
          <a:xfrm>
            <a:off x="6372099" y="47687"/>
            <a:ext cx="4531031" cy="6810313"/>
          </a:xfrm>
          <a:prstGeom prst="rect">
            <a:avLst/>
          </a:prstGeom>
        </p:spPr>
      </p:pic>
      <p:pic>
        <p:nvPicPr>
          <p:cNvPr id="4" name="Image 3">
            <a:extLst>
              <a:ext uri="{FF2B5EF4-FFF2-40B4-BE49-F238E27FC236}">
                <a16:creationId xmlns:a16="http://schemas.microsoft.com/office/drawing/2014/main" id="{2BF0E6D5-988B-4B13-857E-52C750EF767B}"/>
              </a:ext>
            </a:extLst>
          </p:cNvPr>
          <p:cNvPicPr>
            <a:picLocks noChangeAspect="1"/>
          </p:cNvPicPr>
          <p:nvPr/>
        </p:nvPicPr>
        <p:blipFill>
          <a:blip r:embed="rId4"/>
          <a:stretch>
            <a:fillRect/>
          </a:stretch>
        </p:blipFill>
        <p:spPr>
          <a:xfrm>
            <a:off x="6372099" y="766916"/>
            <a:ext cx="4040777" cy="547868"/>
          </a:xfrm>
          <a:prstGeom prst="rect">
            <a:avLst/>
          </a:prstGeom>
        </p:spPr>
      </p:pic>
      <p:sp>
        <p:nvSpPr>
          <p:cNvPr id="9" name="ZoneTexte 8">
            <a:extLst>
              <a:ext uri="{FF2B5EF4-FFF2-40B4-BE49-F238E27FC236}">
                <a16:creationId xmlns:a16="http://schemas.microsoft.com/office/drawing/2014/main" id="{B127C2CA-934B-4A48-880C-58CD1475E0E2}"/>
              </a:ext>
            </a:extLst>
          </p:cNvPr>
          <p:cNvSpPr txBox="1"/>
          <p:nvPr/>
        </p:nvSpPr>
        <p:spPr>
          <a:xfrm>
            <a:off x="9008336" y="1314784"/>
            <a:ext cx="893763" cy="369332"/>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00"/>
                </a:solidFill>
                <a:effectLst/>
                <a:uLnTx/>
                <a:uFillTx/>
                <a:latin typeface="Trebuchet MS" panose="020B0603020202020204"/>
                <a:ea typeface="+mn-ea"/>
                <a:cs typeface="+mn-cs"/>
              </a:rPr>
              <a:t>3,73</a:t>
            </a:r>
          </a:p>
        </p:txBody>
      </p:sp>
    </p:spTree>
    <p:extLst>
      <p:ext uri="{BB962C8B-B14F-4D97-AF65-F5344CB8AC3E}">
        <p14:creationId xmlns:p14="http://schemas.microsoft.com/office/powerpoint/2010/main" val="3438023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B41171-B9AC-4695-AA4F-33213457E37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91200" y="52286"/>
            <a:ext cx="5765074" cy="6238993"/>
          </a:xfrm>
          <a:prstGeom prst="rect">
            <a:avLst/>
          </a:prstGeom>
        </p:spPr>
      </p:pic>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1" y="606787"/>
            <a:ext cx="5555064" cy="1539694"/>
          </a:xfrm>
        </p:spPr>
        <p:txBody>
          <a:bodyPr>
            <a:normAutofit fontScale="90000"/>
          </a:bodyPr>
          <a:lstStyle/>
          <a:p>
            <a:r>
              <a:rPr lang="fr-FR" dirty="0"/>
              <a:t>Suède </a:t>
            </a:r>
            <a:br>
              <a:rPr lang="fr-FR" dirty="0"/>
            </a:br>
            <a:r>
              <a:rPr lang="fr-FR" dirty="0"/>
              <a:t>évolution chez les suédoises non  vaccinées</a:t>
            </a: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a:off x="390418" y="2871814"/>
            <a:ext cx="5017809" cy="1539694"/>
          </a:xfrm>
        </p:spPr>
        <p:txBody>
          <a:bodyPr>
            <a:normAutofit/>
          </a:bodyPr>
          <a:lstStyle/>
          <a:p>
            <a:pPr marL="0" indent="0">
              <a:buNone/>
            </a:pPr>
            <a:r>
              <a:rPr lang="fr-FR" sz="2800" dirty="0"/>
              <a:t>L’incidence a </a:t>
            </a:r>
            <a:r>
              <a:rPr lang="fr-FR" sz="2800" dirty="0">
                <a:solidFill>
                  <a:srgbClr val="FF0000"/>
                </a:solidFill>
              </a:rPr>
              <a:t>diminué de  </a:t>
            </a:r>
            <a:r>
              <a:rPr lang="fr-FR" sz="3200" dirty="0">
                <a:solidFill>
                  <a:srgbClr val="FF0000"/>
                </a:solidFill>
              </a:rPr>
              <a:t>6%</a:t>
            </a:r>
            <a:r>
              <a:rPr lang="fr-FR" sz="2800" dirty="0"/>
              <a:t> dans le groupe des femmes âgées de 50 à 74 ans</a:t>
            </a:r>
          </a:p>
        </p:txBody>
      </p:sp>
      <p:sp>
        <p:nvSpPr>
          <p:cNvPr id="9" name="Rectangle 8">
            <a:extLst>
              <a:ext uri="{FF2B5EF4-FFF2-40B4-BE49-F238E27FC236}">
                <a16:creationId xmlns:a16="http://schemas.microsoft.com/office/drawing/2014/main" id="{0ED7E3D7-3B55-418B-BA3E-6B3F7676B448}"/>
              </a:ext>
            </a:extLst>
          </p:cNvPr>
          <p:cNvSpPr/>
          <p:nvPr/>
        </p:nvSpPr>
        <p:spPr>
          <a:xfrm>
            <a:off x="6284066" y="3750565"/>
            <a:ext cx="4268113" cy="1384995"/>
          </a:xfrm>
          <a:prstGeom prst="rect">
            <a:avLst/>
          </a:prstGeom>
        </p:spPr>
        <p:txBody>
          <a:bodyPr wrap="square">
            <a:spAutoFit/>
          </a:bodyPr>
          <a:lstStyle/>
          <a:p>
            <a:r>
              <a:rPr lang="fr-FR" sz="2800" dirty="0">
                <a:solidFill>
                  <a:srgbClr val="FF0000"/>
                </a:solidFill>
              </a:rPr>
              <a:t>les femmes âgées, non vaccinées ne subissent pas de surrisque</a:t>
            </a:r>
          </a:p>
        </p:txBody>
      </p:sp>
      <p:sp>
        <p:nvSpPr>
          <p:cNvPr id="5" name="ZoneTexte 4">
            <a:extLst>
              <a:ext uri="{FF2B5EF4-FFF2-40B4-BE49-F238E27FC236}">
                <a16:creationId xmlns:a16="http://schemas.microsoft.com/office/drawing/2014/main" id="{63CFC211-0A83-4AF5-8445-403B9141AA63}"/>
              </a:ext>
            </a:extLst>
          </p:cNvPr>
          <p:cNvSpPr txBox="1"/>
          <p:nvPr/>
        </p:nvSpPr>
        <p:spPr>
          <a:xfrm>
            <a:off x="9411540" y="2471704"/>
            <a:ext cx="880534" cy="400110"/>
          </a:xfrm>
          <a:prstGeom prst="rect">
            <a:avLst/>
          </a:prstGeom>
          <a:solidFill>
            <a:schemeClr val="bg1"/>
          </a:solidFill>
        </p:spPr>
        <p:txBody>
          <a:bodyPr wrap="square" rtlCol="0">
            <a:spAutoFit/>
          </a:bodyPr>
          <a:lstStyle/>
          <a:p>
            <a:r>
              <a:rPr lang="fr-FR" sz="2000" b="1" dirty="0">
                <a:solidFill>
                  <a:srgbClr val="FF0000"/>
                </a:solidFill>
              </a:rPr>
              <a:t>12,34</a:t>
            </a:r>
          </a:p>
        </p:txBody>
      </p:sp>
      <p:sp>
        <p:nvSpPr>
          <p:cNvPr id="6" name="Rectangle 5">
            <a:extLst>
              <a:ext uri="{FF2B5EF4-FFF2-40B4-BE49-F238E27FC236}">
                <a16:creationId xmlns:a16="http://schemas.microsoft.com/office/drawing/2014/main" id="{DCDBDA03-5BFA-418F-8EF1-927645363CE7}"/>
              </a:ext>
            </a:extLst>
          </p:cNvPr>
          <p:cNvSpPr/>
          <p:nvPr/>
        </p:nvSpPr>
        <p:spPr>
          <a:xfrm>
            <a:off x="5555066" y="1267187"/>
            <a:ext cx="1139780" cy="400110"/>
          </a:xfrm>
          <a:prstGeom prst="rect">
            <a:avLst/>
          </a:prstGeom>
          <a:solidFill>
            <a:schemeClr val="bg1"/>
          </a:solidFill>
        </p:spPr>
        <p:txBody>
          <a:bodyPr wrap="square">
            <a:spAutoFit/>
          </a:bodyPr>
          <a:lstStyle/>
          <a:p>
            <a:r>
              <a:rPr lang="fr-FR" sz="2000" b="1" dirty="0">
                <a:solidFill>
                  <a:srgbClr val="FF0000"/>
                </a:solidFill>
              </a:rPr>
              <a:t>13,24</a:t>
            </a:r>
          </a:p>
        </p:txBody>
      </p:sp>
      <p:pic>
        <p:nvPicPr>
          <p:cNvPr id="2" name="Image 1">
            <a:extLst>
              <a:ext uri="{FF2B5EF4-FFF2-40B4-BE49-F238E27FC236}">
                <a16:creationId xmlns:a16="http://schemas.microsoft.com/office/drawing/2014/main" id="{D09D92E6-10BF-465A-A3E4-F2DEFE2BA98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4315" y="6014312"/>
            <a:ext cx="4567759" cy="453626"/>
          </a:xfrm>
          <a:prstGeom prst="rect">
            <a:avLst/>
          </a:prstGeom>
        </p:spPr>
      </p:pic>
    </p:spTree>
    <p:extLst>
      <p:ext uri="{BB962C8B-B14F-4D97-AF65-F5344CB8AC3E}">
        <p14:creationId xmlns:p14="http://schemas.microsoft.com/office/powerpoint/2010/main" val="667364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1" y="167812"/>
            <a:ext cx="8324192" cy="916405"/>
          </a:xfrm>
        </p:spPr>
        <p:txBody>
          <a:bodyPr>
            <a:normAutofit/>
          </a:bodyPr>
          <a:lstStyle/>
          <a:p>
            <a:r>
              <a:rPr lang="fr-FR" dirty="0"/>
              <a:t>Norvège évolution d’incidence globale</a:t>
            </a: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a:off x="378373" y="5409661"/>
            <a:ext cx="4414343" cy="1280527"/>
          </a:xfrm>
          <a:solidFill>
            <a:schemeClr val="bg1"/>
          </a:solidFill>
          <a:ln>
            <a:solidFill>
              <a:schemeClr val="bg1"/>
            </a:solidFill>
          </a:ln>
        </p:spPr>
        <p:txBody>
          <a:bodyPr>
            <a:normAutofit lnSpcReduction="10000"/>
          </a:bodyPr>
          <a:lstStyle/>
          <a:p>
            <a:r>
              <a:rPr lang="fr-FR" sz="2800" dirty="0"/>
              <a:t>Depuis la vaccination l’incidence globale a augmenté de 15%</a:t>
            </a:r>
          </a:p>
        </p:txBody>
      </p:sp>
      <p:pic>
        <p:nvPicPr>
          <p:cNvPr id="3" name="Image 2">
            <a:extLst>
              <a:ext uri="{FF2B5EF4-FFF2-40B4-BE49-F238E27FC236}">
                <a16:creationId xmlns:a16="http://schemas.microsoft.com/office/drawing/2014/main" id="{4AE655A6-81C4-4FDA-BEFB-A23FFB0D93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004" y="1253536"/>
            <a:ext cx="2544256" cy="3687911"/>
          </a:xfrm>
          <a:prstGeom prst="rect">
            <a:avLst/>
          </a:prstGeom>
        </p:spPr>
      </p:pic>
      <p:pic>
        <p:nvPicPr>
          <p:cNvPr id="11" name="Image 10">
            <a:extLst>
              <a:ext uri="{FF2B5EF4-FFF2-40B4-BE49-F238E27FC236}">
                <a16:creationId xmlns:a16="http://schemas.microsoft.com/office/drawing/2014/main" id="{3E9FDB65-4524-43E9-97F7-D5ABFE87DDF8}"/>
              </a:ext>
            </a:extLst>
          </p:cNvPr>
          <p:cNvPicPr>
            <a:picLocks noChangeAspect="1"/>
          </p:cNvPicPr>
          <p:nvPr/>
        </p:nvPicPr>
        <p:blipFill rotWithShape="1">
          <a:blip r:embed="rId4"/>
          <a:srcRect l="2337" t="69" r="7394" b="19919"/>
          <a:stretch/>
        </p:blipFill>
        <p:spPr>
          <a:xfrm>
            <a:off x="6457395" y="735724"/>
            <a:ext cx="5441960" cy="6122276"/>
          </a:xfrm>
          <a:prstGeom prst="rect">
            <a:avLst/>
          </a:prstGeom>
        </p:spPr>
      </p:pic>
      <p:pic>
        <p:nvPicPr>
          <p:cNvPr id="2" name="Image 1">
            <a:extLst>
              <a:ext uri="{FF2B5EF4-FFF2-40B4-BE49-F238E27FC236}">
                <a16:creationId xmlns:a16="http://schemas.microsoft.com/office/drawing/2014/main" id="{34997AC9-3190-4E60-9626-9B91AF07D2D9}"/>
              </a:ext>
            </a:extLst>
          </p:cNvPr>
          <p:cNvPicPr>
            <a:picLocks noChangeAspect="1"/>
          </p:cNvPicPr>
          <p:nvPr/>
        </p:nvPicPr>
        <p:blipFill>
          <a:blip r:embed="rId5"/>
          <a:stretch>
            <a:fillRect/>
          </a:stretch>
        </p:blipFill>
        <p:spPr>
          <a:xfrm>
            <a:off x="4792716" y="3910855"/>
            <a:ext cx="4885953" cy="502111"/>
          </a:xfrm>
          <a:prstGeom prst="rect">
            <a:avLst/>
          </a:prstGeom>
        </p:spPr>
      </p:pic>
    </p:spTree>
    <p:extLst>
      <p:ext uri="{BB962C8B-B14F-4D97-AF65-F5344CB8AC3E}">
        <p14:creationId xmlns:p14="http://schemas.microsoft.com/office/powerpoint/2010/main" val="3669246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1" y="167812"/>
            <a:ext cx="6290630" cy="916405"/>
          </a:xfrm>
        </p:spPr>
        <p:txBody>
          <a:bodyPr>
            <a:normAutofit fontScale="90000"/>
          </a:bodyPr>
          <a:lstStyle/>
          <a:p>
            <a:pPr algn="ctr"/>
            <a:r>
              <a:rPr lang="fr-FR" dirty="0"/>
              <a:t>Norvège évolution d’incidence chez les 15-24</a:t>
            </a: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a:off x="0" y="5805666"/>
            <a:ext cx="6510969" cy="1052334"/>
          </a:xfrm>
          <a:solidFill>
            <a:schemeClr val="bg1"/>
          </a:solidFill>
          <a:ln>
            <a:solidFill>
              <a:schemeClr val="bg1"/>
            </a:solidFill>
          </a:ln>
        </p:spPr>
        <p:txBody>
          <a:bodyPr>
            <a:normAutofit fontScale="92500"/>
          </a:bodyPr>
          <a:lstStyle/>
          <a:p>
            <a:r>
              <a:rPr lang="fr-FR" sz="2800" dirty="0">
                <a:solidFill>
                  <a:srgbClr val="FFFF00"/>
                </a:solidFill>
              </a:rPr>
              <a:t>Depuis la vaccination l’incidence moyenne sur 3 ans a augmenté de 50 %</a:t>
            </a:r>
          </a:p>
        </p:txBody>
      </p:sp>
      <p:graphicFrame>
        <p:nvGraphicFramePr>
          <p:cNvPr id="6" name="Tableau 5">
            <a:extLst>
              <a:ext uri="{FF2B5EF4-FFF2-40B4-BE49-F238E27FC236}">
                <a16:creationId xmlns:a16="http://schemas.microsoft.com/office/drawing/2014/main" id="{F8A7CCF9-1181-4A5B-A031-23481E452EFF}"/>
              </a:ext>
            </a:extLst>
          </p:cNvPr>
          <p:cNvGraphicFramePr>
            <a:graphicFrameLocks noGrp="1"/>
          </p:cNvGraphicFramePr>
          <p:nvPr>
            <p:extLst>
              <p:ext uri="{D42A27DB-BD31-4B8C-83A1-F6EECF244321}">
                <p14:modId xmlns:p14="http://schemas.microsoft.com/office/powerpoint/2010/main" val="4143262359"/>
              </p:ext>
            </p:extLst>
          </p:nvPr>
        </p:nvGraphicFramePr>
        <p:xfrm>
          <a:off x="1268969" y="1369550"/>
          <a:ext cx="3536285" cy="4338315"/>
        </p:xfrm>
        <a:graphic>
          <a:graphicData uri="http://schemas.openxmlformats.org/drawingml/2006/table">
            <a:tbl>
              <a:tblPr/>
              <a:tblGrid>
                <a:gridCol w="1374520">
                  <a:extLst>
                    <a:ext uri="{9D8B030D-6E8A-4147-A177-3AD203B41FA5}">
                      <a16:colId xmlns:a16="http://schemas.microsoft.com/office/drawing/2014/main" val="1303553382"/>
                    </a:ext>
                  </a:extLst>
                </a:gridCol>
                <a:gridCol w="2161765">
                  <a:extLst>
                    <a:ext uri="{9D8B030D-6E8A-4147-A177-3AD203B41FA5}">
                      <a16:colId xmlns:a16="http://schemas.microsoft.com/office/drawing/2014/main" val="2991514901"/>
                    </a:ext>
                  </a:extLst>
                </a:gridCol>
              </a:tblGrid>
              <a:tr h="430735">
                <a:tc>
                  <a:txBody>
                    <a:bodyPr/>
                    <a:lstStyle/>
                    <a:p>
                      <a:pPr algn="ctr"/>
                      <a:r>
                        <a:rPr lang="fr-FR" b="1">
                          <a:solidFill>
                            <a:srgbClr val="000000"/>
                          </a:solidFill>
                          <a:effectLst/>
                          <a:latin typeface="arial" panose="020B0604020202020204" pitchFamily="34" charset="0"/>
                        </a:rPr>
                        <a:t>Year</a:t>
                      </a:r>
                      <a:endParaRPr lang="fr-FR">
                        <a:solidFill>
                          <a:srgbClr val="000000"/>
                        </a:solidFill>
                        <a:effectLst/>
                        <a:latin typeface="arial" panose="020B0604020202020204" pitchFamily="34" charset="0"/>
                      </a:endParaRPr>
                    </a:p>
                  </a:txBody>
                  <a:tcPr anchor="ctr">
                    <a:lnL>
                      <a:noFill/>
                    </a:lnL>
                    <a:lnR>
                      <a:noFill/>
                    </a:lnR>
                    <a:lnT>
                      <a:noFill/>
                    </a:lnT>
                    <a:lnB>
                      <a:noFill/>
                    </a:lnB>
                    <a:solidFill>
                      <a:srgbClr val="B0C4DE"/>
                    </a:solidFill>
                  </a:tcPr>
                </a:tc>
                <a:tc>
                  <a:txBody>
                    <a:bodyPr/>
                    <a:lstStyle/>
                    <a:p>
                      <a:pPr algn="ctr"/>
                      <a:endParaRPr lang="fr-FR" dirty="0">
                        <a:solidFill>
                          <a:srgbClr val="000000"/>
                        </a:solidFill>
                        <a:effectLst/>
                        <a:latin typeface="arial" panose="020B0604020202020204" pitchFamily="34" charset="0"/>
                      </a:endParaRPr>
                    </a:p>
                  </a:txBody>
                  <a:tcPr anchor="ctr">
                    <a:lnL>
                      <a:noFill/>
                    </a:lnL>
                    <a:lnR>
                      <a:noFill/>
                    </a:lnR>
                    <a:lnT>
                      <a:noFill/>
                    </a:lnT>
                    <a:lnB>
                      <a:noFill/>
                    </a:lnB>
                    <a:solidFill>
                      <a:srgbClr val="B0C4DE"/>
                    </a:solidFill>
                  </a:tcPr>
                </a:tc>
                <a:extLst>
                  <a:ext uri="{0D108BD9-81ED-4DB2-BD59-A6C34878D82A}">
                    <a16:rowId xmlns:a16="http://schemas.microsoft.com/office/drawing/2014/main" val="1469138863"/>
                  </a:ext>
                </a:extLst>
              </a:tr>
              <a:tr h="634359">
                <a:tc>
                  <a:txBody>
                    <a:bodyPr/>
                    <a:lstStyle/>
                    <a:p>
                      <a:pPr algn="ctr"/>
                      <a:r>
                        <a:rPr lang="fr-FR" dirty="0">
                          <a:solidFill>
                            <a:srgbClr val="000000"/>
                          </a:solidFill>
                          <a:effectLst/>
                          <a:latin typeface="arial" panose="020B0604020202020204" pitchFamily="34" charset="0"/>
                        </a:rPr>
                        <a:t>2009</a:t>
                      </a:r>
                    </a:p>
                  </a:txBody>
                  <a:tcPr anchor="ctr">
                    <a:lnL>
                      <a:noFill/>
                    </a:lnL>
                    <a:lnR>
                      <a:noFill/>
                    </a:lnR>
                    <a:lnT>
                      <a:noFill/>
                    </a:lnT>
                    <a:lnB>
                      <a:noFill/>
                    </a:lnB>
                    <a:solidFill>
                      <a:srgbClr val="FFFFFF"/>
                    </a:solidFill>
                  </a:tcPr>
                </a:tc>
                <a:tc>
                  <a:txBody>
                    <a:bodyPr/>
                    <a:lstStyle/>
                    <a:p>
                      <a:pPr algn="r"/>
                      <a:r>
                        <a:rPr lang="fr-FR" dirty="0">
                          <a:solidFill>
                            <a:srgbClr val="000000"/>
                          </a:solidFill>
                          <a:effectLst/>
                          <a:latin typeface="arial" panose="020B0604020202020204" pitchFamily="34" charset="0"/>
                        </a:rPr>
                        <a:t>1.60</a:t>
                      </a:r>
                    </a:p>
                  </a:txBody>
                  <a:tcPr anchor="ctr">
                    <a:lnL>
                      <a:noFill/>
                    </a:lnL>
                    <a:lnR>
                      <a:noFill/>
                    </a:lnR>
                    <a:lnT>
                      <a:noFill/>
                    </a:lnT>
                    <a:lnB>
                      <a:noFill/>
                    </a:lnB>
                    <a:solidFill>
                      <a:srgbClr val="FFFFFF"/>
                    </a:solidFill>
                  </a:tcPr>
                </a:tc>
                <a:extLst>
                  <a:ext uri="{0D108BD9-81ED-4DB2-BD59-A6C34878D82A}">
                    <a16:rowId xmlns:a16="http://schemas.microsoft.com/office/drawing/2014/main" val="3115763378"/>
                  </a:ext>
                </a:extLst>
              </a:tr>
              <a:tr h="430735">
                <a:tc>
                  <a:txBody>
                    <a:bodyPr/>
                    <a:lstStyle/>
                    <a:p>
                      <a:pPr algn="ctr"/>
                      <a:r>
                        <a:rPr lang="fr-FR">
                          <a:solidFill>
                            <a:srgbClr val="000000"/>
                          </a:solidFill>
                          <a:effectLst/>
                          <a:latin typeface="arial" panose="020B0604020202020204" pitchFamily="34" charset="0"/>
                        </a:rPr>
                        <a:t>2010</a:t>
                      </a:r>
                    </a:p>
                  </a:txBody>
                  <a:tcPr anchor="ctr">
                    <a:lnL>
                      <a:noFill/>
                    </a:lnL>
                    <a:lnR>
                      <a:noFill/>
                    </a:lnR>
                    <a:lnT>
                      <a:noFill/>
                    </a:lnT>
                    <a:lnB>
                      <a:noFill/>
                    </a:lnB>
                    <a:solidFill>
                      <a:srgbClr val="FFFFFF"/>
                    </a:solidFill>
                  </a:tcPr>
                </a:tc>
                <a:tc>
                  <a:txBody>
                    <a:bodyPr/>
                    <a:lstStyle/>
                    <a:p>
                      <a:pPr algn="r"/>
                      <a:r>
                        <a:rPr lang="fr-FR" dirty="0">
                          <a:solidFill>
                            <a:srgbClr val="000000"/>
                          </a:solidFill>
                          <a:effectLst/>
                          <a:latin typeface="arial" panose="020B0604020202020204" pitchFamily="34" charset="0"/>
                        </a:rPr>
                        <a:t>1.33</a:t>
                      </a:r>
                    </a:p>
                  </a:txBody>
                  <a:tcPr anchor="ctr">
                    <a:lnL>
                      <a:noFill/>
                    </a:lnL>
                    <a:lnR>
                      <a:noFill/>
                    </a:lnR>
                    <a:lnT>
                      <a:noFill/>
                    </a:lnT>
                    <a:lnB>
                      <a:noFill/>
                    </a:lnB>
                    <a:solidFill>
                      <a:srgbClr val="FFFFFF"/>
                    </a:solidFill>
                  </a:tcPr>
                </a:tc>
                <a:extLst>
                  <a:ext uri="{0D108BD9-81ED-4DB2-BD59-A6C34878D82A}">
                    <a16:rowId xmlns:a16="http://schemas.microsoft.com/office/drawing/2014/main" val="177459365"/>
                  </a:ext>
                </a:extLst>
              </a:tr>
              <a:tr h="430735">
                <a:tc>
                  <a:txBody>
                    <a:bodyPr/>
                    <a:lstStyle/>
                    <a:p>
                      <a:pPr algn="ctr"/>
                      <a:r>
                        <a:rPr lang="fr-FR">
                          <a:solidFill>
                            <a:srgbClr val="000000"/>
                          </a:solidFill>
                          <a:effectLst/>
                          <a:latin typeface="arial" panose="020B0604020202020204" pitchFamily="34" charset="0"/>
                        </a:rPr>
                        <a:t>2011</a:t>
                      </a:r>
                    </a:p>
                  </a:txBody>
                  <a:tcPr anchor="ctr">
                    <a:lnL>
                      <a:noFill/>
                    </a:lnL>
                    <a:lnR>
                      <a:noFill/>
                    </a:lnR>
                    <a:lnT>
                      <a:noFill/>
                    </a:lnT>
                    <a:lnB>
                      <a:noFill/>
                    </a:lnB>
                    <a:solidFill>
                      <a:srgbClr val="FFFFFF"/>
                    </a:solidFill>
                  </a:tcPr>
                </a:tc>
                <a:tc>
                  <a:txBody>
                    <a:bodyPr/>
                    <a:lstStyle/>
                    <a:p>
                      <a:pPr algn="r"/>
                      <a:r>
                        <a:rPr lang="fr-FR">
                          <a:solidFill>
                            <a:srgbClr val="000000"/>
                          </a:solidFill>
                          <a:effectLst/>
                          <a:latin typeface="arial" panose="020B0604020202020204" pitchFamily="34" charset="0"/>
                        </a:rPr>
                        <a:t>0.79</a:t>
                      </a:r>
                    </a:p>
                  </a:txBody>
                  <a:tcPr anchor="ctr">
                    <a:lnL>
                      <a:noFill/>
                    </a:lnL>
                    <a:lnR>
                      <a:noFill/>
                    </a:lnR>
                    <a:lnT>
                      <a:noFill/>
                    </a:lnT>
                    <a:lnB>
                      <a:noFill/>
                    </a:lnB>
                    <a:solidFill>
                      <a:srgbClr val="FFFFFF"/>
                    </a:solidFill>
                  </a:tcPr>
                </a:tc>
                <a:extLst>
                  <a:ext uri="{0D108BD9-81ED-4DB2-BD59-A6C34878D82A}">
                    <a16:rowId xmlns:a16="http://schemas.microsoft.com/office/drawing/2014/main" val="889750940"/>
                  </a:ext>
                </a:extLst>
              </a:tr>
              <a:tr h="339452">
                <a:tc>
                  <a:txBody>
                    <a:bodyPr/>
                    <a:lstStyle/>
                    <a:p>
                      <a:pPr algn="ctr"/>
                      <a:r>
                        <a:rPr lang="fr-FR" dirty="0">
                          <a:solidFill>
                            <a:srgbClr val="000000"/>
                          </a:solidFill>
                          <a:effectLst/>
                          <a:latin typeface="arial" panose="020B0604020202020204" pitchFamily="34" charset="0"/>
                        </a:rPr>
                        <a:t>2012</a:t>
                      </a:r>
                    </a:p>
                  </a:txBody>
                  <a:tcPr anchor="ctr">
                    <a:lnL>
                      <a:noFill/>
                    </a:lnL>
                    <a:lnR>
                      <a:noFill/>
                    </a:lnR>
                    <a:lnT>
                      <a:noFill/>
                    </a:lnT>
                    <a:lnB>
                      <a:noFill/>
                    </a:lnB>
                    <a:solidFill>
                      <a:srgbClr val="FFFFFF"/>
                    </a:solidFill>
                  </a:tcPr>
                </a:tc>
                <a:tc>
                  <a:txBody>
                    <a:bodyPr/>
                    <a:lstStyle/>
                    <a:p>
                      <a:pPr algn="r"/>
                      <a:r>
                        <a:rPr lang="fr-FR">
                          <a:solidFill>
                            <a:srgbClr val="000000"/>
                          </a:solidFill>
                          <a:effectLst/>
                          <a:latin typeface="arial" panose="020B0604020202020204" pitchFamily="34" charset="0"/>
                        </a:rPr>
                        <a:t>0.96</a:t>
                      </a:r>
                    </a:p>
                  </a:txBody>
                  <a:tcPr anchor="ctr">
                    <a:lnL>
                      <a:noFill/>
                    </a:lnL>
                    <a:lnR>
                      <a:noFill/>
                    </a:lnR>
                    <a:lnT>
                      <a:noFill/>
                    </a:lnT>
                    <a:lnB>
                      <a:noFill/>
                    </a:lnB>
                    <a:solidFill>
                      <a:srgbClr val="FFFFFF"/>
                    </a:solidFill>
                  </a:tcPr>
                </a:tc>
                <a:extLst>
                  <a:ext uri="{0D108BD9-81ED-4DB2-BD59-A6C34878D82A}">
                    <a16:rowId xmlns:a16="http://schemas.microsoft.com/office/drawing/2014/main" val="2610858979"/>
                  </a:ext>
                </a:extLst>
              </a:tr>
              <a:tr h="430735">
                <a:tc>
                  <a:txBody>
                    <a:bodyPr/>
                    <a:lstStyle/>
                    <a:p>
                      <a:pPr algn="ctr"/>
                      <a:r>
                        <a:rPr lang="fr-FR">
                          <a:solidFill>
                            <a:srgbClr val="000000"/>
                          </a:solidFill>
                          <a:effectLst/>
                          <a:latin typeface="arial" panose="020B0604020202020204" pitchFamily="34" charset="0"/>
                        </a:rPr>
                        <a:t>2013</a:t>
                      </a:r>
                    </a:p>
                  </a:txBody>
                  <a:tcPr anchor="ctr">
                    <a:lnL>
                      <a:noFill/>
                    </a:lnL>
                    <a:lnR>
                      <a:noFill/>
                    </a:lnR>
                    <a:lnT>
                      <a:noFill/>
                    </a:lnT>
                    <a:lnB>
                      <a:noFill/>
                    </a:lnB>
                    <a:solidFill>
                      <a:srgbClr val="FFFFFF"/>
                    </a:solidFill>
                  </a:tcPr>
                </a:tc>
                <a:tc>
                  <a:txBody>
                    <a:bodyPr/>
                    <a:lstStyle/>
                    <a:p>
                      <a:pPr algn="r"/>
                      <a:r>
                        <a:rPr lang="fr-FR" dirty="0">
                          <a:solidFill>
                            <a:srgbClr val="000000"/>
                          </a:solidFill>
                          <a:effectLst/>
                          <a:latin typeface="arial" panose="020B0604020202020204" pitchFamily="34" charset="0"/>
                        </a:rPr>
                        <a:t>1.23</a:t>
                      </a:r>
                    </a:p>
                  </a:txBody>
                  <a:tcPr anchor="ctr">
                    <a:lnL>
                      <a:noFill/>
                    </a:lnL>
                    <a:lnR>
                      <a:noFill/>
                    </a:lnR>
                    <a:lnT>
                      <a:noFill/>
                    </a:lnT>
                    <a:lnB>
                      <a:noFill/>
                    </a:lnB>
                    <a:solidFill>
                      <a:srgbClr val="FFFFFF"/>
                    </a:solidFill>
                  </a:tcPr>
                </a:tc>
                <a:extLst>
                  <a:ext uri="{0D108BD9-81ED-4DB2-BD59-A6C34878D82A}">
                    <a16:rowId xmlns:a16="http://schemas.microsoft.com/office/drawing/2014/main" val="404899786"/>
                  </a:ext>
                </a:extLst>
              </a:tr>
              <a:tr h="430735">
                <a:tc>
                  <a:txBody>
                    <a:bodyPr/>
                    <a:lstStyle/>
                    <a:p>
                      <a:pPr algn="ctr"/>
                      <a:r>
                        <a:rPr lang="fr-FR">
                          <a:solidFill>
                            <a:srgbClr val="000000"/>
                          </a:solidFill>
                          <a:effectLst/>
                          <a:latin typeface="arial" panose="020B0604020202020204" pitchFamily="34" charset="0"/>
                        </a:rPr>
                        <a:t>2014</a:t>
                      </a:r>
                    </a:p>
                  </a:txBody>
                  <a:tcPr anchor="ctr">
                    <a:lnL>
                      <a:noFill/>
                    </a:lnL>
                    <a:lnR>
                      <a:noFill/>
                    </a:lnR>
                    <a:lnT>
                      <a:noFill/>
                    </a:lnT>
                    <a:lnB>
                      <a:noFill/>
                    </a:lnB>
                    <a:solidFill>
                      <a:srgbClr val="FFFFFF"/>
                    </a:solidFill>
                  </a:tcPr>
                </a:tc>
                <a:tc>
                  <a:txBody>
                    <a:bodyPr/>
                    <a:lstStyle/>
                    <a:p>
                      <a:pPr algn="r"/>
                      <a:r>
                        <a:rPr lang="fr-FR" dirty="0">
                          <a:solidFill>
                            <a:srgbClr val="000000"/>
                          </a:solidFill>
                          <a:effectLst/>
                          <a:latin typeface="arial" panose="020B0604020202020204" pitchFamily="34" charset="0"/>
                        </a:rPr>
                        <a:t>1.62</a:t>
                      </a:r>
                    </a:p>
                  </a:txBody>
                  <a:tcPr anchor="ctr">
                    <a:lnL>
                      <a:noFill/>
                    </a:lnL>
                    <a:lnR>
                      <a:noFill/>
                    </a:lnR>
                    <a:lnT>
                      <a:noFill/>
                    </a:lnT>
                    <a:lnB>
                      <a:noFill/>
                    </a:lnB>
                    <a:solidFill>
                      <a:srgbClr val="FFFFFF"/>
                    </a:solidFill>
                  </a:tcPr>
                </a:tc>
                <a:extLst>
                  <a:ext uri="{0D108BD9-81ED-4DB2-BD59-A6C34878D82A}">
                    <a16:rowId xmlns:a16="http://schemas.microsoft.com/office/drawing/2014/main" val="2745443610"/>
                  </a:ext>
                </a:extLst>
              </a:tr>
              <a:tr h="430735">
                <a:tc>
                  <a:txBody>
                    <a:bodyPr/>
                    <a:lstStyle/>
                    <a:p>
                      <a:pPr algn="ctr"/>
                      <a:r>
                        <a:rPr lang="fr-FR">
                          <a:solidFill>
                            <a:srgbClr val="000000"/>
                          </a:solidFill>
                          <a:effectLst/>
                          <a:latin typeface="arial" panose="020B0604020202020204" pitchFamily="34" charset="0"/>
                        </a:rPr>
                        <a:t>2015</a:t>
                      </a:r>
                    </a:p>
                  </a:txBody>
                  <a:tcPr anchor="ctr">
                    <a:lnL>
                      <a:noFill/>
                    </a:lnL>
                    <a:lnR>
                      <a:noFill/>
                    </a:lnR>
                    <a:lnT>
                      <a:noFill/>
                    </a:lnT>
                    <a:lnB>
                      <a:noFill/>
                    </a:lnB>
                    <a:solidFill>
                      <a:srgbClr val="FFFFFF"/>
                    </a:solidFill>
                  </a:tcPr>
                </a:tc>
                <a:tc>
                  <a:txBody>
                    <a:bodyPr/>
                    <a:lstStyle/>
                    <a:p>
                      <a:pPr algn="r"/>
                      <a:r>
                        <a:rPr lang="fr-FR" dirty="0">
                          <a:solidFill>
                            <a:srgbClr val="000000"/>
                          </a:solidFill>
                          <a:effectLst/>
                          <a:latin typeface="arial" panose="020B0604020202020204" pitchFamily="34" charset="0"/>
                        </a:rPr>
                        <a:t>2.28</a:t>
                      </a:r>
                    </a:p>
                  </a:txBody>
                  <a:tcPr anchor="ctr">
                    <a:lnL>
                      <a:noFill/>
                    </a:lnL>
                    <a:lnR>
                      <a:noFill/>
                    </a:lnR>
                    <a:lnT>
                      <a:noFill/>
                    </a:lnT>
                    <a:lnB>
                      <a:noFill/>
                    </a:lnB>
                    <a:solidFill>
                      <a:srgbClr val="FFFFFF"/>
                    </a:solidFill>
                  </a:tcPr>
                </a:tc>
                <a:extLst>
                  <a:ext uri="{0D108BD9-81ED-4DB2-BD59-A6C34878D82A}">
                    <a16:rowId xmlns:a16="http://schemas.microsoft.com/office/drawing/2014/main" val="1939499757"/>
                  </a:ext>
                </a:extLst>
              </a:tr>
              <a:tr h="753786">
                <a:tc gridSpan="2">
                  <a:txBody>
                    <a:bodyPr/>
                    <a:lstStyle/>
                    <a:p>
                      <a:pPr algn="ctr"/>
                      <a:r>
                        <a:rPr lang="en-US" dirty="0">
                          <a:solidFill>
                            <a:srgbClr val="000000"/>
                          </a:solidFill>
                          <a:effectLst/>
                          <a:latin typeface="arial" panose="020B0604020202020204" pitchFamily="34" charset="0"/>
                        </a:rPr>
                        <a:t>Rates have been smoothed using 3 years average</a:t>
                      </a:r>
                    </a:p>
                  </a:txBody>
                  <a:tcPr anchor="ctr">
                    <a:lnL>
                      <a:noFill/>
                    </a:lnL>
                    <a:lnR>
                      <a:noFill/>
                    </a:lnR>
                    <a:lnT>
                      <a:noFill/>
                    </a:lnT>
                    <a:lnB>
                      <a:noFill/>
                    </a:lnB>
                  </a:tcPr>
                </a:tc>
                <a:tc hMerge="1">
                  <a:txBody>
                    <a:bodyPr/>
                    <a:lstStyle/>
                    <a:p>
                      <a:endParaRPr lang="fr-FR"/>
                    </a:p>
                  </a:txBody>
                  <a:tcPr/>
                </a:tc>
                <a:extLst>
                  <a:ext uri="{0D108BD9-81ED-4DB2-BD59-A6C34878D82A}">
                    <a16:rowId xmlns:a16="http://schemas.microsoft.com/office/drawing/2014/main" val="3820697745"/>
                  </a:ext>
                </a:extLst>
              </a:tr>
            </a:tbl>
          </a:graphicData>
        </a:graphic>
      </p:graphicFrame>
      <p:pic>
        <p:nvPicPr>
          <p:cNvPr id="2049" name="Picture 1" descr="http://www-dep.iarc.fr/data/NORDCAN_G4_17407508a.png">
            <a:extLst>
              <a:ext uri="{FF2B5EF4-FFF2-40B4-BE49-F238E27FC236}">
                <a16:creationId xmlns:a16="http://schemas.microsoft.com/office/drawing/2014/main" id="{E761C0D1-360D-4460-8039-1E8B345874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077" r="7596" b="20601"/>
          <a:stretch/>
        </p:blipFill>
        <p:spPr bwMode="auto">
          <a:xfrm>
            <a:off x="6244166" y="167812"/>
            <a:ext cx="5947833" cy="66901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011E59AC-776D-4FC1-8513-AE595C9B7448}"/>
              </a:ext>
            </a:extLst>
          </p:cNvPr>
          <p:cNvSpPr>
            <a:spLocks noChangeArrowheads="1"/>
          </p:cNvSpPr>
          <p:nvPr/>
        </p:nvSpPr>
        <p:spPr bwMode="auto">
          <a:xfrm>
            <a:off x="677863" y="2271713"/>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 name="Image 1">
            <a:extLst>
              <a:ext uri="{FF2B5EF4-FFF2-40B4-BE49-F238E27FC236}">
                <a16:creationId xmlns:a16="http://schemas.microsoft.com/office/drawing/2014/main" id="{34997AC9-3190-4E60-9626-9B91AF07D2D9}"/>
              </a:ext>
            </a:extLst>
          </p:cNvPr>
          <p:cNvPicPr>
            <a:picLocks noChangeAspect="1"/>
          </p:cNvPicPr>
          <p:nvPr/>
        </p:nvPicPr>
        <p:blipFill>
          <a:blip r:embed="rId4"/>
          <a:stretch>
            <a:fillRect/>
          </a:stretch>
        </p:blipFill>
        <p:spPr>
          <a:xfrm>
            <a:off x="6773863" y="4959048"/>
            <a:ext cx="4885953" cy="502111"/>
          </a:xfrm>
          <a:prstGeom prst="rect">
            <a:avLst/>
          </a:prstGeom>
        </p:spPr>
      </p:pic>
    </p:spTree>
    <p:extLst>
      <p:ext uri="{BB962C8B-B14F-4D97-AF65-F5344CB8AC3E}">
        <p14:creationId xmlns:p14="http://schemas.microsoft.com/office/powerpoint/2010/main" val="3955326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19841A88-9188-4982-BDFA-EDA23622183A}"/>
              </a:ext>
            </a:extLst>
          </p:cNvPr>
          <p:cNvSpPr>
            <a:spLocks noGrp="1"/>
          </p:cNvSpPr>
          <p:nvPr>
            <p:ph type="title"/>
          </p:nvPr>
        </p:nvSpPr>
        <p:spPr>
          <a:xfrm>
            <a:off x="19185" y="607067"/>
            <a:ext cx="5982788" cy="916405"/>
          </a:xfrm>
        </p:spPr>
        <p:txBody>
          <a:bodyPr>
            <a:normAutofit fontScale="90000"/>
          </a:bodyPr>
          <a:lstStyle/>
          <a:p>
            <a:r>
              <a:rPr lang="fr-FR" dirty="0"/>
              <a:t>Norvège évolution d’incidence chez les femmes non vaccinées</a:t>
            </a:r>
          </a:p>
        </p:txBody>
      </p:sp>
      <p:sp>
        <p:nvSpPr>
          <p:cNvPr id="4" name="Espace réservé du contenu 3">
            <a:extLst>
              <a:ext uri="{FF2B5EF4-FFF2-40B4-BE49-F238E27FC236}">
                <a16:creationId xmlns:a16="http://schemas.microsoft.com/office/drawing/2014/main" id="{7368C603-9054-4955-A2E0-11BD97DE1256}"/>
              </a:ext>
            </a:extLst>
          </p:cNvPr>
          <p:cNvSpPr>
            <a:spLocks noGrp="1"/>
          </p:cNvSpPr>
          <p:nvPr>
            <p:ph idx="1"/>
          </p:nvPr>
        </p:nvSpPr>
        <p:spPr>
          <a:xfrm>
            <a:off x="192089" y="2369798"/>
            <a:ext cx="5466796" cy="2296743"/>
          </a:xfrm>
        </p:spPr>
        <p:txBody>
          <a:bodyPr>
            <a:normAutofit/>
          </a:bodyPr>
          <a:lstStyle/>
          <a:p>
            <a:r>
              <a:rPr lang="fr-FR" sz="2800" dirty="0"/>
              <a:t>L’incidence a </a:t>
            </a:r>
            <a:r>
              <a:rPr lang="fr-FR" sz="2800" dirty="0">
                <a:solidFill>
                  <a:srgbClr val="FF0000"/>
                </a:solidFill>
              </a:rPr>
              <a:t>diminué de  </a:t>
            </a:r>
            <a:r>
              <a:rPr lang="fr-FR" sz="3200" dirty="0">
                <a:solidFill>
                  <a:srgbClr val="FF0000"/>
                </a:solidFill>
              </a:rPr>
              <a:t>11%</a:t>
            </a:r>
            <a:r>
              <a:rPr lang="fr-FR" sz="2800" dirty="0"/>
              <a:t> dans le groupe des femmes de 50 à 74 ans trop âgées pour être vaccinées</a:t>
            </a:r>
          </a:p>
        </p:txBody>
      </p:sp>
      <p:pic>
        <p:nvPicPr>
          <p:cNvPr id="8" name="Image 7">
            <a:extLst>
              <a:ext uri="{FF2B5EF4-FFF2-40B4-BE49-F238E27FC236}">
                <a16:creationId xmlns:a16="http://schemas.microsoft.com/office/drawing/2014/main" id="{8D5BB8A1-3454-4827-90BB-57AE8D7645C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1973" y="0"/>
            <a:ext cx="5049016" cy="6858000"/>
          </a:xfrm>
          <a:prstGeom prst="rect">
            <a:avLst/>
          </a:prstGeom>
        </p:spPr>
      </p:pic>
      <p:sp>
        <p:nvSpPr>
          <p:cNvPr id="6" name="Rectangle 5">
            <a:extLst>
              <a:ext uri="{FF2B5EF4-FFF2-40B4-BE49-F238E27FC236}">
                <a16:creationId xmlns:a16="http://schemas.microsoft.com/office/drawing/2014/main" id="{DCDBDA03-5BFA-418F-8EF1-927645363CE7}"/>
              </a:ext>
            </a:extLst>
          </p:cNvPr>
          <p:cNvSpPr/>
          <p:nvPr/>
        </p:nvSpPr>
        <p:spPr>
          <a:xfrm>
            <a:off x="6478657" y="701852"/>
            <a:ext cx="1139780" cy="400110"/>
          </a:xfrm>
          <a:prstGeom prst="rect">
            <a:avLst/>
          </a:prstGeom>
          <a:solidFill>
            <a:schemeClr val="bg1"/>
          </a:solidFill>
        </p:spPr>
        <p:txBody>
          <a:bodyPr wrap="square">
            <a:spAutoFit/>
          </a:bodyPr>
          <a:lstStyle/>
          <a:p>
            <a:r>
              <a:rPr lang="fr-FR" sz="2000" b="1" dirty="0"/>
              <a:t>16,85</a:t>
            </a:r>
          </a:p>
        </p:txBody>
      </p:sp>
      <p:sp>
        <p:nvSpPr>
          <p:cNvPr id="5" name="ZoneTexte 4">
            <a:extLst>
              <a:ext uri="{FF2B5EF4-FFF2-40B4-BE49-F238E27FC236}">
                <a16:creationId xmlns:a16="http://schemas.microsoft.com/office/drawing/2014/main" id="{63CFC211-0A83-4AF5-8445-403B9141AA63}"/>
              </a:ext>
            </a:extLst>
          </p:cNvPr>
          <p:cNvSpPr txBox="1"/>
          <p:nvPr/>
        </p:nvSpPr>
        <p:spPr>
          <a:xfrm>
            <a:off x="10614714" y="1625473"/>
            <a:ext cx="980120" cy="400110"/>
          </a:xfrm>
          <a:prstGeom prst="rect">
            <a:avLst/>
          </a:prstGeom>
          <a:solidFill>
            <a:schemeClr val="bg1"/>
          </a:solidFill>
        </p:spPr>
        <p:txBody>
          <a:bodyPr wrap="square" rtlCol="0">
            <a:spAutoFit/>
          </a:bodyPr>
          <a:lstStyle/>
          <a:p>
            <a:r>
              <a:rPr lang="fr-FR" sz="2000" b="1" dirty="0"/>
              <a:t>14,94</a:t>
            </a:r>
          </a:p>
        </p:txBody>
      </p:sp>
      <p:sp>
        <p:nvSpPr>
          <p:cNvPr id="9" name="Rectangle 8">
            <a:extLst>
              <a:ext uri="{FF2B5EF4-FFF2-40B4-BE49-F238E27FC236}">
                <a16:creationId xmlns:a16="http://schemas.microsoft.com/office/drawing/2014/main" id="{0ED7E3D7-3B55-418B-BA3E-6B3F7676B448}"/>
              </a:ext>
            </a:extLst>
          </p:cNvPr>
          <p:cNvSpPr/>
          <p:nvPr/>
        </p:nvSpPr>
        <p:spPr>
          <a:xfrm>
            <a:off x="6688150" y="2871839"/>
            <a:ext cx="4362839" cy="646331"/>
          </a:xfrm>
          <a:prstGeom prst="rect">
            <a:avLst/>
          </a:prstGeom>
        </p:spPr>
        <p:txBody>
          <a:bodyPr wrap="square">
            <a:spAutoFit/>
          </a:bodyPr>
          <a:lstStyle/>
          <a:p>
            <a:r>
              <a:rPr lang="fr-FR" dirty="0">
                <a:solidFill>
                  <a:schemeClr val="accent2"/>
                </a:solidFill>
              </a:rPr>
              <a:t>les femmes âgées, non vaccinées ne subissent pas ce surrisque</a:t>
            </a:r>
          </a:p>
        </p:txBody>
      </p:sp>
      <p:pic>
        <p:nvPicPr>
          <p:cNvPr id="2" name="Image 1">
            <a:extLst>
              <a:ext uri="{FF2B5EF4-FFF2-40B4-BE49-F238E27FC236}">
                <a16:creationId xmlns:a16="http://schemas.microsoft.com/office/drawing/2014/main" id="{34997AC9-3190-4E60-9626-9B91AF07D2D9}"/>
              </a:ext>
            </a:extLst>
          </p:cNvPr>
          <p:cNvPicPr>
            <a:picLocks noChangeAspect="1"/>
          </p:cNvPicPr>
          <p:nvPr/>
        </p:nvPicPr>
        <p:blipFill>
          <a:blip r:embed="rId3"/>
          <a:stretch>
            <a:fillRect/>
          </a:stretch>
        </p:blipFill>
        <p:spPr>
          <a:xfrm>
            <a:off x="5863383" y="4832417"/>
            <a:ext cx="5049016" cy="502111"/>
          </a:xfrm>
          <a:prstGeom prst="rect">
            <a:avLst/>
          </a:prstGeom>
        </p:spPr>
      </p:pic>
    </p:spTree>
    <p:extLst>
      <p:ext uri="{BB962C8B-B14F-4D97-AF65-F5344CB8AC3E}">
        <p14:creationId xmlns:p14="http://schemas.microsoft.com/office/powerpoint/2010/main" val="3541847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0383989A-0247-4E0B-B10B-87D6AEB6848B}"/>
              </a:ext>
            </a:extLst>
          </p:cNvPr>
          <p:cNvPicPr/>
          <p:nvPr/>
        </p:nvPicPr>
        <p:blipFill rotWithShape="1">
          <a:blip r:embed="rId2" cstate="screen">
            <a:extLst>
              <a:ext uri="{28A0092B-C50C-407E-A947-70E740481C1C}">
                <a14:useLocalDpi xmlns:a14="http://schemas.microsoft.com/office/drawing/2010/main"/>
              </a:ext>
            </a:extLst>
          </a:blip>
          <a:srcRect/>
          <a:stretch/>
        </p:blipFill>
        <p:spPr bwMode="auto">
          <a:xfrm>
            <a:off x="984068" y="609917"/>
            <a:ext cx="9335386" cy="4916621"/>
          </a:xfrm>
          <a:prstGeom prst="rect">
            <a:avLst/>
          </a:prstGeom>
          <a:ln>
            <a:noFill/>
          </a:ln>
          <a:extLst>
            <a:ext uri="{53640926-AAD7-44D8-BBD7-CCE9431645EC}">
              <a14:shadowObscured xmlns:a14="http://schemas.microsoft.com/office/drawing/2010/main"/>
            </a:ext>
          </a:extLst>
        </p:spPr>
      </p:pic>
      <p:sp>
        <p:nvSpPr>
          <p:cNvPr id="3" name="Rectangle 2">
            <a:extLst>
              <a:ext uri="{FF2B5EF4-FFF2-40B4-BE49-F238E27FC236}">
                <a16:creationId xmlns:a16="http://schemas.microsoft.com/office/drawing/2014/main" id="{F02383D5-6419-49B2-8FBF-5C378F4B796B}"/>
              </a:ext>
            </a:extLst>
          </p:cNvPr>
          <p:cNvSpPr/>
          <p:nvPr/>
        </p:nvSpPr>
        <p:spPr>
          <a:xfrm>
            <a:off x="0" y="5445656"/>
            <a:ext cx="11887200" cy="1200329"/>
          </a:xfrm>
          <a:prstGeom prst="rect">
            <a:avLst/>
          </a:prstGeom>
        </p:spPr>
        <p:txBody>
          <a:bodyPr wrap="square">
            <a:spAutoFit/>
          </a:bodyPr>
          <a:lstStyle/>
          <a:p>
            <a:pPr algn="ctr"/>
            <a:r>
              <a:rPr lang="fr-FR" sz="2400" dirty="0">
                <a:solidFill>
                  <a:srgbClr val="FFFF00"/>
                </a:solidFill>
              </a:rPr>
              <a:t>En France la couverture vaccinale est faible (&lt;15%).</a:t>
            </a:r>
          </a:p>
          <a:p>
            <a:pPr algn="ctr"/>
            <a:r>
              <a:rPr lang="fr-FR" sz="2400" dirty="0">
                <a:solidFill>
                  <a:srgbClr val="FFFF00"/>
                </a:solidFill>
              </a:rPr>
              <a:t> L’incidence du cancer du col de l’utérus a diminué régulièrement passant de 15 en 1995 à 6 en 2017 </a:t>
            </a:r>
            <a:r>
              <a:rPr lang="fr-FR" sz="1600" dirty="0">
                <a:solidFill>
                  <a:srgbClr val="FFFF00"/>
                </a:solidFill>
              </a:rPr>
              <a:t>avec diminution de la mortalité de 5 en 1980 à 1,7 en 2017.</a:t>
            </a:r>
            <a:endParaRPr lang="fr-FR" sz="2400" dirty="0">
              <a:solidFill>
                <a:srgbClr val="FFFF00"/>
              </a:solidFill>
            </a:endParaRPr>
          </a:p>
        </p:txBody>
      </p:sp>
      <p:sp>
        <p:nvSpPr>
          <p:cNvPr id="4" name="Rectangle 3">
            <a:extLst>
              <a:ext uri="{FF2B5EF4-FFF2-40B4-BE49-F238E27FC236}">
                <a16:creationId xmlns:a16="http://schemas.microsoft.com/office/drawing/2014/main" id="{33BAB37B-AFCA-4CE5-A330-D2700F90C54B}"/>
              </a:ext>
            </a:extLst>
          </p:cNvPr>
          <p:cNvSpPr/>
          <p:nvPr/>
        </p:nvSpPr>
        <p:spPr>
          <a:xfrm>
            <a:off x="495299" y="167579"/>
            <a:ext cx="11191603" cy="523220"/>
          </a:xfrm>
          <a:prstGeom prst="rect">
            <a:avLst/>
          </a:prstGeom>
        </p:spPr>
        <p:txBody>
          <a:bodyPr wrap="square">
            <a:spAutoFit/>
          </a:bodyPr>
          <a:lstStyle/>
          <a:p>
            <a:r>
              <a:rPr lang="fr-FR" sz="2800" b="1" dirty="0">
                <a:solidFill>
                  <a:srgbClr val="FF0000"/>
                </a:solidFill>
              </a:rPr>
              <a:t>France: incidence et mortalité de 1997 à 2017</a:t>
            </a:r>
          </a:p>
        </p:txBody>
      </p:sp>
      <p:sp>
        <p:nvSpPr>
          <p:cNvPr id="6" name="ZoneTexte 5">
            <a:extLst>
              <a:ext uri="{FF2B5EF4-FFF2-40B4-BE49-F238E27FC236}">
                <a16:creationId xmlns:a16="http://schemas.microsoft.com/office/drawing/2014/main" id="{DF647E17-717A-4D06-BFF4-74646E524386}"/>
              </a:ext>
            </a:extLst>
          </p:cNvPr>
          <p:cNvSpPr txBox="1"/>
          <p:nvPr/>
        </p:nvSpPr>
        <p:spPr>
          <a:xfrm>
            <a:off x="3725159" y="1792729"/>
            <a:ext cx="716692" cy="523220"/>
          </a:xfrm>
          <a:prstGeom prst="rect">
            <a:avLst/>
          </a:prstGeom>
          <a:noFill/>
        </p:spPr>
        <p:txBody>
          <a:bodyPr wrap="square" rtlCol="0">
            <a:spAutoFit/>
          </a:bodyPr>
          <a:lstStyle/>
          <a:p>
            <a:r>
              <a:rPr lang="fr-FR" sz="2800" b="1" dirty="0">
                <a:solidFill>
                  <a:srgbClr val="FF0000"/>
                </a:solidFill>
              </a:rPr>
              <a:t>6</a:t>
            </a:r>
          </a:p>
        </p:txBody>
      </p:sp>
      <p:sp>
        <p:nvSpPr>
          <p:cNvPr id="7" name="Rectangle 6">
            <a:extLst>
              <a:ext uri="{FF2B5EF4-FFF2-40B4-BE49-F238E27FC236}">
                <a16:creationId xmlns:a16="http://schemas.microsoft.com/office/drawing/2014/main" id="{8DC080F0-DA9A-47D5-BE87-2D7AC2282D4B}"/>
              </a:ext>
            </a:extLst>
          </p:cNvPr>
          <p:cNvSpPr/>
          <p:nvPr/>
        </p:nvSpPr>
        <p:spPr>
          <a:xfrm>
            <a:off x="8080831" y="3429000"/>
            <a:ext cx="572593" cy="461665"/>
          </a:xfrm>
          <a:prstGeom prst="rect">
            <a:avLst/>
          </a:prstGeom>
        </p:spPr>
        <p:txBody>
          <a:bodyPr wrap="none">
            <a:spAutoFit/>
          </a:bodyPr>
          <a:lstStyle/>
          <a:p>
            <a:r>
              <a:rPr lang="fr-FR" sz="2400" b="1" dirty="0">
                <a:solidFill>
                  <a:srgbClr val="7030A0"/>
                </a:solidFill>
              </a:rPr>
              <a:t>1,7</a:t>
            </a:r>
          </a:p>
        </p:txBody>
      </p:sp>
    </p:spTree>
    <p:extLst>
      <p:ext uri="{BB962C8B-B14F-4D97-AF65-F5344CB8AC3E}">
        <p14:creationId xmlns:p14="http://schemas.microsoft.com/office/powerpoint/2010/main" val="3166929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F1EC95-6913-4EA2-9238-7A6D8EB02F9A}"/>
              </a:ext>
            </a:extLst>
          </p:cNvPr>
          <p:cNvSpPr>
            <a:spLocks noGrp="1"/>
          </p:cNvSpPr>
          <p:nvPr>
            <p:ph type="title"/>
          </p:nvPr>
        </p:nvSpPr>
        <p:spPr>
          <a:xfrm>
            <a:off x="0" y="0"/>
            <a:ext cx="7861738" cy="1209234"/>
          </a:xfrm>
        </p:spPr>
        <p:txBody>
          <a:bodyPr>
            <a:normAutofit fontScale="90000"/>
          </a:bodyPr>
          <a:lstStyle/>
          <a:p>
            <a:pPr algn="ctr"/>
            <a:r>
              <a:rPr lang="fr-FR" dirty="0"/>
              <a:t>Taux de couverture vaccinale et risque de cancer du col de l’utérus</a:t>
            </a:r>
          </a:p>
        </p:txBody>
      </p:sp>
      <p:sp>
        <p:nvSpPr>
          <p:cNvPr id="3" name="Espace réservé du texte 2">
            <a:extLst>
              <a:ext uri="{FF2B5EF4-FFF2-40B4-BE49-F238E27FC236}">
                <a16:creationId xmlns:a16="http://schemas.microsoft.com/office/drawing/2014/main" id="{D0CE6E41-DEDE-44AB-9730-E8183AFA1B1E}"/>
              </a:ext>
            </a:extLst>
          </p:cNvPr>
          <p:cNvSpPr>
            <a:spLocks noGrp="1"/>
          </p:cNvSpPr>
          <p:nvPr>
            <p:ph type="body" idx="1"/>
          </p:nvPr>
        </p:nvSpPr>
        <p:spPr>
          <a:xfrm>
            <a:off x="8319325" y="1623738"/>
            <a:ext cx="3825271" cy="5140676"/>
          </a:xfrm>
          <a:solidFill>
            <a:schemeClr val="bg1"/>
          </a:solidFill>
        </p:spPr>
        <p:txBody>
          <a:bodyPr>
            <a:normAutofit/>
          </a:bodyPr>
          <a:lstStyle/>
          <a:p>
            <a:r>
              <a:rPr lang="fr-FR" sz="2800" dirty="0">
                <a:solidFill>
                  <a:srgbClr val="FFFF00"/>
                </a:solidFill>
              </a:rPr>
              <a:t>Les pays à forts taux de couverture vaccinale souffrent d’une incidence standardisée monde plus élevée de cancer du col de l’utérus (moyenne 8.5)  </a:t>
            </a:r>
          </a:p>
          <a:p>
            <a:r>
              <a:rPr lang="fr-FR" sz="2800" dirty="0">
                <a:solidFill>
                  <a:srgbClr val="FFFF00"/>
                </a:solidFill>
              </a:rPr>
              <a:t>que la France peu vaccinée(6/100000</a:t>
            </a:r>
            <a:r>
              <a:rPr lang="fr-FR" sz="2800" dirty="0">
                <a:solidFill>
                  <a:srgbClr val="FF0000"/>
                </a:solidFill>
              </a:rPr>
              <a:t>)</a:t>
            </a:r>
          </a:p>
        </p:txBody>
      </p:sp>
      <p:graphicFrame>
        <p:nvGraphicFramePr>
          <p:cNvPr id="6" name="Graphique 5">
            <a:extLst>
              <a:ext uri="{FF2B5EF4-FFF2-40B4-BE49-F238E27FC236}">
                <a16:creationId xmlns:a16="http://schemas.microsoft.com/office/drawing/2014/main" id="{B83C7662-7526-4F7E-BEE5-7A5379A0717B}"/>
              </a:ext>
            </a:extLst>
          </p:cNvPr>
          <p:cNvGraphicFramePr/>
          <p:nvPr>
            <p:extLst>
              <p:ext uri="{D42A27DB-BD31-4B8C-83A1-F6EECF244321}">
                <p14:modId xmlns:p14="http://schemas.microsoft.com/office/powerpoint/2010/main" val="2849792730"/>
              </p:ext>
            </p:extLst>
          </p:nvPr>
        </p:nvGraphicFramePr>
        <p:xfrm>
          <a:off x="321039" y="1429544"/>
          <a:ext cx="8147512" cy="5428456"/>
        </p:xfrm>
        <a:graphic>
          <a:graphicData uri="http://schemas.openxmlformats.org/drawingml/2006/chart">
            <c:chart xmlns:c="http://schemas.openxmlformats.org/drawingml/2006/chart" xmlns:r="http://schemas.openxmlformats.org/officeDocument/2006/relationships" r:id="rId3"/>
          </a:graphicData>
        </a:graphic>
      </p:graphicFrame>
      <p:sp>
        <p:nvSpPr>
          <p:cNvPr id="7" name="ZoneTexte 6">
            <a:extLst>
              <a:ext uri="{FF2B5EF4-FFF2-40B4-BE49-F238E27FC236}">
                <a16:creationId xmlns:a16="http://schemas.microsoft.com/office/drawing/2014/main" id="{87E11C97-588A-43B1-8C51-72F39F378D43}"/>
              </a:ext>
            </a:extLst>
          </p:cNvPr>
          <p:cNvSpPr txBox="1"/>
          <p:nvPr/>
        </p:nvSpPr>
        <p:spPr>
          <a:xfrm>
            <a:off x="1015595" y="4759639"/>
            <a:ext cx="1054797" cy="369332"/>
          </a:xfrm>
          <a:prstGeom prst="rect">
            <a:avLst/>
          </a:prstGeom>
          <a:noFill/>
        </p:spPr>
        <p:txBody>
          <a:bodyPr wrap="square" rtlCol="0">
            <a:spAutoFit/>
          </a:bodyPr>
          <a:lstStyle/>
          <a:p>
            <a:r>
              <a:rPr lang="fr-FR" dirty="0"/>
              <a:t>France</a:t>
            </a:r>
          </a:p>
        </p:txBody>
      </p:sp>
      <p:sp>
        <p:nvSpPr>
          <p:cNvPr id="8" name="ZoneTexte 7">
            <a:extLst>
              <a:ext uri="{FF2B5EF4-FFF2-40B4-BE49-F238E27FC236}">
                <a16:creationId xmlns:a16="http://schemas.microsoft.com/office/drawing/2014/main" id="{5E4B9DA8-B161-47F4-9472-0C8F4FFFCC03}"/>
              </a:ext>
            </a:extLst>
          </p:cNvPr>
          <p:cNvSpPr txBox="1"/>
          <p:nvPr/>
        </p:nvSpPr>
        <p:spPr>
          <a:xfrm>
            <a:off x="2422617" y="4414016"/>
            <a:ext cx="737952" cy="369332"/>
          </a:xfrm>
          <a:prstGeom prst="rect">
            <a:avLst/>
          </a:prstGeom>
          <a:noFill/>
        </p:spPr>
        <p:txBody>
          <a:bodyPr wrap="square" rtlCol="0">
            <a:spAutoFit/>
          </a:bodyPr>
          <a:lstStyle/>
          <a:p>
            <a:r>
              <a:rPr lang="fr-FR" dirty="0"/>
              <a:t>USA</a:t>
            </a:r>
          </a:p>
        </p:txBody>
      </p:sp>
      <p:sp>
        <p:nvSpPr>
          <p:cNvPr id="4" name="ZoneTexte 3">
            <a:extLst>
              <a:ext uri="{FF2B5EF4-FFF2-40B4-BE49-F238E27FC236}">
                <a16:creationId xmlns:a16="http://schemas.microsoft.com/office/drawing/2014/main" id="{CCD4A5FE-5A50-4EFE-93A1-B2A86280879C}"/>
              </a:ext>
            </a:extLst>
          </p:cNvPr>
          <p:cNvSpPr txBox="1"/>
          <p:nvPr/>
        </p:nvSpPr>
        <p:spPr>
          <a:xfrm>
            <a:off x="7092191" y="4194076"/>
            <a:ext cx="1251284" cy="369332"/>
          </a:xfrm>
          <a:prstGeom prst="rect">
            <a:avLst/>
          </a:prstGeom>
          <a:noFill/>
        </p:spPr>
        <p:txBody>
          <a:bodyPr wrap="square" rtlCol="0">
            <a:spAutoFit/>
          </a:bodyPr>
          <a:lstStyle/>
          <a:p>
            <a:r>
              <a:rPr lang="fr-FR" dirty="0"/>
              <a:t>Australie</a:t>
            </a:r>
          </a:p>
        </p:txBody>
      </p:sp>
      <p:sp>
        <p:nvSpPr>
          <p:cNvPr id="5" name="ZoneTexte 4">
            <a:extLst>
              <a:ext uri="{FF2B5EF4-FFF2-40B4-BE49-F238E27FC236}">
                <a16:creationId xmlns:a16="http://schemas.microsoft.com/office/drawing/2014/main" id="{720086B8-67E7-44AE-ACD5-CCB31DE46B44}"/>
              </a:ext>
            </a:extLst>
          </p:cNvPr>
          <p:cNvSpPr txBox="1"/>
          <p:nvPr/>
        </p:nvSpPr>
        <p:spPr>
          <a:xfrm>
            <a:off x="4588747" y="3917077"/>
            <a:ext cx="1528409" cy="646331"/>
          </a:xfrm>
          <a:prstGeom prst="rect">
            <a:avLst/>
          </a:prstGeom>
          <a:noFill/>
        </p:spPr>
        <p:txBody>
          <a:bodyPr wrap="square" rtlCol="0">
            <a:spAutoFit/>
          </a:bodyPr>
          <a:lstStyle/>
          <a:p>
            <a:r>
              <a:rPr lang="fr-FR" dirty="0"/>
              <a:t>Grande Bretagne</a:t>
            </a:r>
          </a:p>
        </p:txBody>
      </p:sp>
      <p:sp>
        <p:nvSpPr>
          <p:cNvPr id="9" name="ZoneTexte 8">
            <a:extLst>
              <a:ext uri="{FF2B5EF4-FFF2-40B4-BE49-F238E27FC236}">
                <a16:creationId xmlns:a16="http://schemas.microsoft.com/office/drawing/2014/main" id="{B0BCDF7E-DD92-4275-9CFA-9647E3EAEDC7}"/>
              </a:ext>
            </a:extLst>
          </p:cNvPr>
          <p:cNvSpPr txBox="1"/>
          <p:nvPr/>
        </p:nvSpPr>
        <p:spPr>
          <a:xfrm>
            <a:off x="3136463" y="5539258"/>
            <a:ext cx="3401965" cy="400110"/>
          </a:xfrm>
          <a:prstGeom prst="rect">
            <a:avLst/>
          </a:prstGeom>
          <a:solidFill>
            <a:schemeClr val="bg1"/>
          </a:solidFill>
        </p:spPr>
        <p:txBody>
          <a:bodyPr wrap="square" rtlCol="0">
            <a:spAutoFit/>
          </a:bodyPr>
          <a:lstStyle/>
          <a:p>
            <a:r>
              <a:rPr lang="fr-FR" sz="2000" b="1" dirty="0"/>
              <a:t>% de couverture vaccinale</a:t>
            </a:r>
          </a:p>
        </p:txBody>
      </p:sp>
      <p:sp>
        <p:nvSpPr>
          <p:cNvPr id="10" name="ZoneTexte 9">
            <a:extLst>
              <a:ext uri="{FF2B5EF4-FFF2-40B4-BE49-F238E27FC236}">
                <a16:creationId xmlns:a16="http://schemas.microsoft.com/office/drawing/2014/main" id="{04E2EB77-5DA2-4A83-BAB9-BEAB2DA6305A}"/>
              </a:ext>
            </a:extLst>
          </p:cNvPr>
          <p:cNvSpPr txBox="1"/>
          <p:nvPr/>
        </p:nvSpPr>
        <p:spPr>
          <a:xfrm>
            <a:off x="5904037" y="3402177"/>
            <a:ext cx="1188154" cy="369332"/>
          </a:xfrm>
          <a:prstGeom prst="rect">
            <a:avLst/>
          </a:prstGeom>
          <a:noFill/>
        </p:spPr>
        <p:txBody>
          <a:bodyPr wrap="square" rtlCol="0">
            <a:spAutoFit/>
          </a:bodyPr>
          <a:lstStyle/>
          <a:p>
            <a:r>
              <a:rPr lang="fr-FR" dirty="0"/>
              <a:t>Norvège</a:t>
            </a:r>
          </a:p>
        </p:txBody>
      </p:sp>
      <p:sp>
        <p:nvSpPr>
          <p:cNvPr id="11" name="ZoneTexte 10">
            <a:extLst>
              <a:ext uri="{FF2B5EF4-FFF2-40B4-BE49-F238E27FC236}">
                <a16:creationId xmlns:a16="http://schemas.microsoft.com/office/drawing/2014/main" id="{21AAE56B-CD3F-411A-A48E-21AC21E0ACF0}"/>
              </a:ext>
            </a:extLst>
          </p:cNvPr>
          <p:cNvSpPr txBox="1"/>
          <p:nvPr/>
        </p:nvSpPr>
        <p:spPr>
          <a:xfrm>
            <a:off x="3586161" y="2898168"/>
            <a:ext cx="1251284" cy="369332"/>
          </a:xfrm>
          <a:prstGeom prst="rect">
            <a:avLst/>
          </a:prstGeom>
          <a:noFill/>
        </p:spPr>
        <p:txBody>
          <a:bodyPr wrap="square" rtlCol="0">
            <a:spAutoFit/>
          </a:bodyPr>
          <a:lstStyle/>
          <a:p>
            <a:r>
              <a:rPr lang="fr-FR" dirty="0"/>
              <a:t>Suède</a:t>
            </a:r>
          </a:p>
        </p:txBody>
      </p:sp>
    </p:spTree>
    <p:extLst>
      <p:ext uri="{BB962C8B-B14F-4D97-AF65-F5344CB8AC3E}">
        <p14:creationId xmlns:p14="http://schemas.microsoft.com/office/powerpoint/2010/main" val="1873421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2F597-F796-4E38-A08B-66C04CF9B30D}"/>
              </a:ext>
            </a:extLst>
          </p:cNvPr>
          <p:cNvSpPr>
            <a:spLocks noGrp="1"/>
          </p:cNvSpPr>
          <p:nvPr>
            <p:ph type="title"/>
          </p:nvPr>
        </p:nvSpPr>
        <p:spPr>
          <a:xfrm>
            <a:off x="804334" y="317500"/>
            <a:ext cx="7882466" cy="1320800"/>
          </a:xfrm>
        </p:spPr>
        <p:txBody>
          <a:bodyPr/>
          <a:lstStyle/>
          <a:p>
            <a:pPr algn="ctr"/>
            <a:r>
              <a:rPr lang="fr-FR" dirty="0"/>
              <a:t>Remarques sur les résultats actuels des vaccinations précoces</a:t>
            </a:r>
          </a:p>
        </p:txBody>
      </p:sp>
      <p:sp>
        <p:nvSpPr>
          <p:cNvPr id="3" name="Espace réservé du contenu 2">
            <a:extLst>
              <a:ext uri="{FF2B5EF4-FFF2-40B4-BE49-F238E27FC236}">
                <a16:creationId xmlns:a16="http://schemas.microsoft.com/office/drawing/2014/main" id="{324A0AB4-A78D-4719-AF64-39656EC1BBC8}"/>
              </a:ext>
            </a:extLst>
          </p:cNvPr>
          <p:cNvSpPr>
            <a:spLocks noGrp="1"/>
          </p:cNvSpPr>
          <p:nvPr>
            <p:ph idx="1"/>
          </p:nvPr>
        </p:nvSpPr>
        <p:spPr>
          <a:xfrm>
            <a:off x="804334" y="1881189"/>
            <a:ext cx="8596668" cy="4659311"/>
          </a:xfrm>
        </p:spPr>
        <p:txBody>
          <a:bodyPr>
            <a:normAutofit/>
          </a:bodyPr>
          <a:lstStyle/>
          <a:p>
            <a:r>
              <a:rPr lang="fr-FR" sz="2800" dirty="0"/>
              <a:t>Autour de 20 ans le cancer du col est naturellement exceptionnel.</a:t>
            </a:r>
          </a:p>
          <a:p>
            <a:r>
              <a:rPr lang="fr-FR" sz="2800" dirty="0"/>
              <a:t>Les augmentations constatées depuis les campagnes de vaccination sont importantes en pourcentages mais les chiffres en cause sont petits et pour cette raison les tendances prises isolément ne sont pas statistiquement significatives</a:t>
            </a:r>
          </a:p>
          <a:p>
            <a:r>
              <a:rPr lang="fr-FR" sz="2800" dirty="0"/>
              <a:t> </a:t>
            </a:r>
            <a:r>
              <a:rPr lang="fr-FR" sz="2800" dirty="0">
                <a:solidFill>
                  <a:srgbClr val="FF0000"/>
                </a:solidFill>
              </a:rPr>
              <a:t>Leur similitude dans</a:t>
            </a:r>
            <a:r>
              <a:rPr lang="fr-FR" sz="2800" b="1" dirty="0">
                <a:solidFill>
                  <a:srgbClr val="FF0000"/>
                </a:solidFill>
              </a:rPr>
              <a:t> les quatre pays </a:t>
            </a:r>
            <a:r>
              <a:rPr lang="fr-FR" sz="2800" dirty="0">
                <a:solidFill>
                  <a:srgbClr val="FF0000"/>
                </a:solidFill>
              </a:rPr>
              <a:t>concernés constitue </a:t>
            </a:r>
            <a:r>
              <a:rPr lang="fr-FR" sz="2800" b="1" dirty="0">
                <a:solidFill>
                  <a:srgbClr val="FF0000"/>
                </a:solidFill>
              </a:rPr>
              <a:t>un signal d’alarme fort </a:t>
            </a:r>
          </a:p>
        </p:txBody>
      </p:sp>
    </p:spTree>
    <p:extLst>
      <p:ext uri="{BB962C8B-B14F-4D97-AF65-F5344CB8AC3E}">
        <p14:creationId xmlns:p14="http://schemas.microsoft.com/office/powerpoint/2010/main" val="277378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1AF716-7D3E-4B95-A4CC-AD80A29F4BE0}"/>
              </a:ext>
            </a:extLst>
          </p:cNvPr>
          <p:cNvSpPr>
            <a:spLocks noGrp="1"/>
          </p:cNvSpPr>
          <p:nvPr>
            <p:ph type="title"/>
          </p:nvPr>
        </p:nvSpPr>
        <p:spPr>
          <a:xfrm>
            <a:off x="50730" y="367871"/>
            <a:ext cx="9812139" cy="860401"/>
          </a:xfrm>
        </p:spPr>
        <p:txBody>
          <a:bodyPr>
            <a:normAutofit/>
          </a:bodyPr>
          <a:lstStyle/>
          <a:p>
            <a:r>
              <a:rPr lang="fr-FR" dirty="0"/>
              <a:t>Evolution après vaccination de rattrapage</a:t>
            </a:r>
          </a:p>
        </p:txBody>
      </p:sp>
      <p:sp>
        <p:nvSpPr>
          <p:cNvPr id="3" name="Espace réservé du texte 2">
            <a:extLst>
              <a:ext uri="{FF2B5EF4-FFF2-40B4-BE49-F238E27FC236}">
                <a16:creationId xmlns:a16="http://schemas.microsoft.com/office/drawing/2014/main" id="{B2284F77-0FB5-4C66-B6EB-468913313EF0}"/>
              </a:ext>
            </a:extLst>
          </p:cNvPr>
          <p:cNvSpPr>
            <a:spLocks noGrp="1"/>
          </p:cNvSpPr>
          <p:nvPr>
            <p:ph type="body" idx="1"/>
          </p:nvPr>
        </p:nvSpPr>
        <p:spPr>
          <a:xfrm>
            <a:off x="658465" y="1600965"/>
            <a:ext cx="8596668" cy="4761735"/>
          </a:xfrm>
        </p:spPr>
        <p:txBody>
          <a:bodyPr>
            <a:normAutofit/>
          </a:bodyPr>
          <a:lstStyle/>
          <a:p>
            <a:pPr marL="457200" indent="-457200">
              <a:buFont typeface="Wingdings" panose="05000000000000000000" pitchFamily="2" charset="2"/>
              <a:buChar char="Ø"/>
            </a:pPr>
            <a:r>
              <a:rPr lang="fr-FR" sz="2800" dirty="0"/>
              <a:t>Après 20 ans le cancer du col est naturellement moins rare.</a:t>
            </a:r>
          </a:p>
          <a:p>
            <a:pPr marL="457200" indent="-457200">
              <a:buFont typeface="Wingdings" panose="05000000000000000000" pitchFamily="2" charset="2"/>
              <a:buChar char="Ø"/>
            </a:pPr>
            <a:r>
              <a:rPr lang="fr-FR" sz="2800" dirty="0">
                <a:solidFill>
                  <a:schemeClr val="tx1"/>
                </a:solidFill>
              </a:rPr>
              <a:t>Les augmentations constatées depuis les campagnes de vaccination de rattrapage sont importantes en pourcentages et statistiquement significatives pour  l’Australie, la Grande Bretagne et la Suède</a:t>
            </a:r>
          </a:p>
          <a:p>
            <a:pPr marL="457200" indent="-457200">
              <a:buFont typeface="Wingdings" panose="05000000000000000000" pitchFamily="2" charset="2"/>
              <a:buChar char="Ø"/>
            </a:pPr>
            <a:r>
              <a:rPr lang="fr-FR" sz="3200" dirty="0">
                <a:solidFill>
                  <a:srgbClr val="FF0000"/>
                </a:solidFill>
              </a:rPr>
              <a:t>Ces vaccinations tardives sont donc indiscutablement délétères</a:t>
            </a:r>
          </a:p>
        </p:txBody>
      </p:sp>
    </p:spTree>
    <p:extLst>
      <p:ext uri="{BB962C8B-B14F-4D97-AF65-F5344CB8AC3E}">
        <p14:creationId xmlns:p14="http://schemas.microsoft.com/office/powerpoint/2010/main" val="1261139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AAB41D-5D7E-4DC2-B7C5-F69DFA67B61B}"/>
              </a:ext>
            </a:extLst>
          </p:cNvPr>
          <p:cNvSpPr>
            <a:spLocks noGrp="1"/>
          </p:cNvSpPr>
          <p:nvPr>
            <p:ph type="title"/>
          </p:nvPr>
        </p:nvSpPr>
        <p:spPr>
          <a:xfrm>
            <a:off x="2015965" y="185864"/>
            <a:ext cx="5762654" cy="1271451"/>
          </a:xfrm>
        </p:spPr>
        <p:txBody>
          <a:bodyPr/>
          <a:lstStyle/>
          <a:p>
            <a:r>
              <a:rPr lang="fr-FR" dirty="0"/>
              <a:t>But de cette étude</a:t>
            </a:r>
          </a:p>
        </p:txBody>
      </p:sp>
      <p:sp>
        <p:nvSpPr>
          <p:cNvPr id="3" name="Espace réservé du texte 2">
            <a:extLst>
              <a:ext uri="{FF2B5EF4-FFF2-40B4-BE49-F238E27FC236}">
                <a16:creationId xmlns:a16="http://schemas.microsoft.com/office/drawing/2014/main" id="{23B25EF0-B72C-423F-A365-724491380471}"/>
              </a:ext>
            </a:extLst>
          </p:cNvPr>
          <p:cNvSpPr>
            <a:spLocks noGrp="1"/>
          </p:cNvSpPr>
          <p:nvPr>
            <p:ph type="body" idx="1"/>
          </p:nvPr>
        </p:nvSpPr>
        <p:spPr>
          <a:xfrm>
            <a:off x="598958" y="1580606"/>
            <a:ext cx="8596668" cy="4999488"/>
          </a:xfrm>
        </p:spPr>
        <p:txBody>
          <a:bodyPr>
            <a:normAutofit/>
          </a:bodyPr>
          <a:lstStyle/>
          <a:p>
            <a:r>
              <a:rPr lang="fr-FR" sz="2800" b="1" dirty="0"/>
              <a:t>Evaluer les résultats cancérologiques précoces de la vaccination anti HPV </a:t>
            </a:r>
            <a:r>
              <a:rPr lang="fr-FR" sz="2800" dirty="0"/>
              <a:t>sur l’incidence du cancer invasif du col de l’utérus </a:t>
            </a:r>
          </a:p>
          <a:p>
            <a:endParaRPr lang="fr-FR" sz="2800" dirty="0"/>
          </a:p>
          <a:p>
            <a:r>
              <a:rPr lang="fr-FR" sz="2800" dirty="0"/>
              <a:t>Dans les pays qui pratiquaient le dépistage par frottis </a:t>
            </a:r>
          </a:p>
          <a:p>
            <a:r>
              <a:rPr lang="fr-FR" sz="2800" dirty="0"/>
              <a:t> </a:t>
            </a:r>
          </a:p>
          <a:p>
            <a:r>
              <a:rPr lang="fr-FR" sz="2800" dirty="0"/>
              <a:t>Et qui ont été les premiers à réaliser des campagnes de vaccination massive</a:t>
            </a:r>
          </a:p>
        </p:txBody>
      </p:sp>
    </p:spTree>
    <p:extLst>
      <p:ext uri="{BB962C8B-B14F-4D97-AF65-F5344CB8AC3E}">
        <p14:creationId xmlns:p14="http://schemas.microsoft.com/office/powerpoint/2010/main" val="3660480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21ACE-146A-40FF-AFB1-31F09BE2965F}"/>
              </a:ext>
            </a:extLst>
          </p:cNvPr>
          <p:cNvSpPr>
            <a:spLocks noGrp="1"/>
          </p:cNvSpPr>
          <p:nvPr>
            <p:ph type="title"/>
          </p:nvPr>
        </p:nvSpPr>
        <p:spPr>
          <a:xfrm>
            <a:off x="-205483" y="19607"/>
            <a:ext cx="10007029" cy="1098448"/>
          </a:xfrm>
        </p:spPr>
        <p:txBody>
          <a:bodyPr>
            <a:normAutofit fontScale="90000"/>
          </a:bodyPr>
          <a:lstStyle/>
          <a:p>
            <a:pPr algn="ctr"/>
            <a:r>
              <a:rPr lang="fr-FR" dirty="0"/>
              <a:t>Chez les femmes de plus de 50 ans l’incidence des cancers invasifs a globalement baissé </a:t>
            </a:r>
          </a:p>
        </p:txBody>
      </p:sp>
      <p:pic>
        <p:nvPicPr>
          <p:cNvPr id="4" name="Image 3">
            <a:extLst>
              <a:ext uri="{FF2B5EF4-FFF2-40B4-BE49-F238E27FC236}">
                <a16:creationId xmlns:a16="http://schemas.microsoft.com/office/drawing/2014/main" id="{0AF3E148-A4FD-4B22-9A6B-D2C7E6C2750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00244" y="1124107"/>
            <a:ext cx="2825791" cy="3732503"/>
          </a:xfrm>
          <a:prstGeom prst="rect">
            <a:avLst/>
          </a:prstGeom>
        </p:spPr>
      </p:pic>
      <p:pic>
        <p:nvPicPr>
          <p:cNvPr id="5" name="Image 4">
            <a:extLst>
              <a:ext uri="{FF2B5EF4-FFF2-40B4-BE49-F238E27FC236}">
                <a16:creationId xmlns:a16="http://schemas.microsoft.com/office/drawing/2014/main" id="{A9B68275-DFDE-48D2-A188-38DBCC0CEA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57044" y="1222481"/>
            <a:ext cx="2743200" cy="3727174"/>
          </a:xfrm>
          <a:prstGeom prst="rect">
            <a:avLst/>
          </a:prstGeom>
        </p:spPr>
      </p:pic>
      <p:pic>
        <p:nvPicPr>
          <p:cNvPr id="6" name="Image 5">
            <a:extLst>
              <a:ext uri="{FF2B5EF4-FFF2-40B4-BE49-F238E27FC236}">
                <a16:creationId xmlns:a16="http://schemas.microsoft.com/office/drawing/2014/main" id="{8AD823BD-5F84-4D7F-8A2F-F573777A98E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121" y="1192582"/>
            <a:ext cx="3006605" cy="3786971"/>
          </a:xfrm>
          <a:prstGeom prst="rect">
            <a:avLst/>
          </a:prstGeom>
        </p:spPr>
      </p:pic>
      <p:pic>
        <p:nvPicPr>
          <p:cNvPr id="9" name="Image 8">
            <a:extLst>
              <a:ext uri="{FF2B5EF4-FFF2-40B4-BE49-F238E27FC236}">
                <a16:creationId xmlns:a16="http://schemas.microsoft.com/office/drawing/2014/main" id="{B2554716-7A4F-4828-868A-9A36FA11DC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34256" y="5048029"/>
            <a:ext cx="8476179" cy="1644810"/>
          </a:xfrm>
          <a:prstGeom prst="rect">
            <a:avLst/>
          </a:prstGeom>
        </p:spPr>
      </p:pic>
      <p:sp>
        <p:nvSpPr>
          <p:cNvPr id="11" name="ZoneTexte 10">
            <a:extLst>
              <a:ext uri="{FF2B5EF4-FFF2-40B4-BE49-F238E27FC236}">
                <a16:creationId xmlns:a16="http://schemas.microsoft.com/office/drawing/2014/main" id="{004BC387-FC39-45C4-8565-95618B28C9F4}"/>
              </a:ext>
            </a:extLst>
          </p:cNvPr>
          <p:cNvSpPr txBox="1"/>
          <p:nvPr/>
        </p:nvSpPr>
        <p:spPr>
          <a:xfrm>
            <a:off x="2087293" y="2178121"/>
            <a:ext cx="1315092" cy="369332"/>
          </a:xfrm>
          <a:prstGeom prst="rect">
            <a:avLst/>
          </a:prstGeom>
          <a:noFill/>
        </p:spPr>
        <p:txBody>
          <a:bodyPr wrap="square" rtlCol="0">
            <a:spAutoFit/>
          </a:bodyPr>
          <a:lstStyle/>
          <a:p>
            <a:r>
              <a:rPr lang="fr-FR" dirty="0"/>
              <a:t>GB</a:t>
            </a:r>
          </a:p>
        </p:txBody>
      </p:sp>
      <p:sp>
        <p:nvSpPr>
          <p:cNvPr id="12" name="ZoneTexte 11">
            <a:extLst>
              <a:ext uri="{FF2B5EF4-FFF2-40B4-BE49-F238E27FC236}">
                <a16:creationId xmlns:a16="http://schemas.microsoft.com/office/drawing/2014/main" id="{FB99039A-9601-4F14-9C1B-262EB6E7BE40}"/>
              </a:ext>
            </a:extLst>
          </p:cNvPr>
          <p:cNvSpPr txBox="1"/>
          <p:nvPr/>
        </p:nvSpPr>
        <p:spPr>
          <a:xfrm>
            <a:off x="4440621" y="2732925"/>
            <a:ext cx="1282085" cy="369332"/>
          </a:xfrm>
          <a:prstGeom prst="rect">
            <a:avLst/>
          </a:prstGeom>
          <a:solidFill>
            <a:schemeClr val="bg1"/>
          </a:solidFill>
        </p:spPr>
        <p:txBody>
          <a:bodyPr wrap="square" rtlCol="0">
            <a:spAutoFit/>
          </a:bodyPr>
          <a:lstStyle/>
          <a:p>
            <a:r>
              <a:rPr lang="fr-FR" dirty="0"/>
              <a:t>Norvège</a:t>
            </a:r>
          </a:p>
        </p:txBody>
      </p:sp>
      <p:sp>
        <p:nvSpPr>
          <p:cNvPr id="13" name="ZoneTexte 12">
            <a:extLst>
              <a:ext uri="{FF2B5EF4-FFF2-40B4-BE49-F238E27FC236}">
                <a16:creationId xmlns:a16="http://schemas.microsoft.com/office/drawing/2014/main" id="{95A9A033-8923-4C6D-A6D0-040EEF5BFA04}"/>
              </a:ext>
            </a:extLst>
          </p:cNvPr>
          <p:cNvSpPr txBox="1"/>
          <p:nvPr/>
        </p:nvSpPr>
        <p:spPr>
          <a:xfrm>
            <a:off x="7249143" y="2713710"/>
            <a:ext cx="1541124" cy="369332"/>
          </a:xfrm>
          <a:prstGeom prst="rect">
            <a:avLst/>
          </a:prstGeom>
          <a:noFill/>
        </p:spPr>
        <p:txBody>
          <a:bodyPr wrap="square" rtlCol="0">
            <a:spAutoFit/>
          </a:bodyPr>
          <a:lstStyle/>
          <a:p>
            <a:r>
              <a:rPr lang="fr-FR" dirty="0"/>
              <a:t>Suède</a:t>
            </a:r>
          </a:p>
        </p:txBody>
      </p:sp>
    </p:spTree>
    <p:extLst>
      <p:ext uri="{BB962C8B-B14F-4D97-AF65-F5344CB8AC3E}">
        <p14:creationId xmlns:p14="http://schemas.microsoft.com/office/powerpoint/2010/main" val="360360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28D5E2-6646-4F17-B4E5-A534EC4A3C78}"/>
              </a:ext>
            </a:extLst>
          </p:cNvPr>
          <p:cNvSpPr>
            <a:spLocks noGrp="1"/>
          </p:cNvSpPr>
          <p:nvPr>
            <p:ph type="title"/>
          </p:nvPr>
        </p:nvSpPr>
        <p:spPr>
          <a:xfrm>
            <a:off x="3322562" y="58057"/>
            <a:ext cx="5847564" cy="736600"/>
          </a:xfrm>
        </p:spPr>
        <p:txBody>
          <a:bodyPr/>
          <a:lstStyle/>
          <a:p>
            <a:r>
              <a:rPr lang="fr-FR" dirty="0"/>
              <a:t>Commentaires</a:t>
            </a:r>
          </a:p>
        </p:txBody>
      </p:sp>
      <p:sp>
        <p:nvSpPr>
          <p:cNvPr id="3" name="Espace réservé du contenu 2">
            <a:extLst>
              <a:ext uri="{FF2B5EF4-FFF2-40B4-BE49-F238E27FC236}">
                <a16:creationId xmlns:a16="http://schemas.microsoft.com/office/drawing/2014/main" id="{DBB11457-C80A-4A32-96F0-6F0FE8B61705}"/>
              </a:ext>
            </a:extLst>
          </p:cNvPr>
          <p:cNvSpPr>
            <a:spLocks noGrp="1"/>
          </p:cNvSpPr>
          <p:nvPr>
            <p:ph idx="1"/>
          </p:nvPr>
        </p:nvSpPr>
        <p:spPr>
          <a:xfrm>
            <a:off x="287383" y="794657"/>
            <a:ext cx="11617234" cy="5892800"/>
          </a:xfrm>
        </p:spPr>
        <p:txBody>
          <a:bodyPr>
            <a:normAutofit lnSpcReduction="10000"/>
          </a:bodyPr>
          <a:lstStyle/>
          <a:p>
            <a:r>
              <a:rPr lang="fr-FR" sz="2400" dirty="0"/>
              <a:t>Cette </a:t>
            </a:r>
            <a:r>
              <a:rPr lang="fr-FR" sz="2400" b="1" dirty="0"/>
              <a:t>augmentation du risque de cancer est d’autant significative que l’incidence des cancers invasifs a continué à baisser chez les femmes âgées </a:t>
            </a:r>
            <a:r>
              <a:rPr lang="fr-FR" sz="2400" dirty="0"/>
              <a:t>de ces mêmes pays sur la même période</a:t>
            </a:r>
          </a:p>
          <a:p>
            <a:pPr marL="0" indent="0">
              <a:buNone/>
            </a:pPr>
            <a:r>
              <a:rPr lang="fr-FR" sz="2400" dirty="0"/>
              <a:t>	</a:t>
            </a:r>
          </a:p>
          <a:p>
            <a:pPr marL="0" indent="0">
              <a:buNone/>
            </a:pPr>
            <a:r>
              <a:rPr lang="fr-FR" sz="2400" b="1" dirty="0"/>
              <a:t>	et </a:t>
            </a:r>
            <a:r>
              <a:rPr lang="fr-FR" sz="2400" dirty="0"/>
              <a:t>qu’</a:t>
            </a:r>
            <a:r>
              <a:rPr lang="fr-FR" sz="2400" b="1" dirty="0"/>
              <a:t>en France </a:t>
            </a:r>
            <a:r>
              <a:rPr lang="fr-FR" sz="2400" dirty="0"/>
              <a:t>pays à faible taux de couverture vaccinale, ou </a:t>
            </a:r>
            <a:r>
              <a:rPr lang="fr-FR" sz="2400" b="1" dirty="0"/>
              <a:t>l’incidence du 	cancer du col a continué de décroitre</a:t>
            </a:r>
          </a:p>
          <a:p>
            <a:pPr marL="0" indent="0">
              <a:buNone/>
            </a:pPr>
            <a:r>
              <a:rPr lang="fr-FR" sz="2400" dirty="0"/>
              <a:t>	Cette catastrophe sanitaire souligne </a:t>
            </a:r>
            <a:r>
              <a:rPr lang="fr-FR" sz="2400" b="1" dirty="0"/>
              <a:t>la responsabilité des agences sanitaires 	et les risques qu’elles font courir aux populations en délivrant des 	autorisations de mise sur le marché </a:t>
            </a:r>
          </a:p>
          <a:p>
            <a:pPr marL="0" indent="0">
              <a:buNone/>
            </a:pPr>
            <a:r>
              <a:rPr lang="fr-FR" sz="2400" b="1" dirty="0"/>
              <a:t>	selon des procédures accélérées</a:t>
            </a:r>
            <a:r>
              <a:rPr lang="fr-FR" sz="2400" dirty="0"/>
              <a:t> basées 	sur des critères substitutifs acceptés 	sans aucune preuve de fiabilité  malgré 	les mises en garde de nombreux 	médecins</a:t>
            </a:r>
          </a:p>
          <a:p>
            <a:pPr marL="0" indent="0">
              <a:buNone/>
            </a:pPr>
            <a:endParaRPr lang="fr-FR" sz="2400" dirty="0"/>
          </a:p>
          <a:p>
            <a:r>
              <a:rPr lang="fr-FR" sz="2400" b="1" dirty="0"/>
              <a:t>Les autorisations de mise sur le marché ne devraient être délivrées qu’après des preuves réelles d’utilité</a:t>
            </a:r>
          </a:p>
          <a:p>
            <a:endParaRPr lang="fr-FR" dirty="0"/>
          </a:p>
        </p:txBody>
      </p:sp>
    </p:spTree>
    <p:extLst>
      <p:ext uri="{BB962C8B-B14F-4D97-AF65-F5344CB8AC3E}">
        <p14:creationId xmlns:p14="http://schemas.microsoft.com/office/powerpoint/2010/main" val="3661347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47E7179-85E5-4C5E-9064-F0934ADB843A}"/>
              </a:ext>
            </a:extLst>
          </p:cNvPr>
          <p:cNvSpPr>
            <a:spLocks noGrp="1"/>
          </p:cNvSpPr>
          <p:nvPr>
            <p:ph type="title"/>
          </p:nvPr>
        </p:nvSpPr>
        <p:spPr>
          <a:xfrm>
            <a:off x="317740" y="368159"/>
            <a:ext cx="8596668" cy="972620"/>
          </a:xfrm>
        </p:spPr>
        <p:txBody>
          <a:bodyPr/>
          <a:lstStyle/>
          <a:p>
            <a:pPr algn="ctr"/>
            <a:r>
              <a:rPr lang="fr-FR" dirty="0"/>
              <a:t>conclusions</a:t>
            </a:r>
          </a:p>
        </p:txBody>
      </p:sp>
      <p:sp>
        <p:nvSpPr>
          <p:cNvPr id="3" name="Espace réservé du texte 2">
            <a:extLst>
              <a:ext uri="{FF2B5EF4-FFF2-40B4-BE49-F238E27FC236}">
                <a16:creationId xmlns:a16="http://schemas.microsoft.com/office/drawing/2014/main" id="{00EDA1C8-B2F4-4543-97F4-D8A8520AF1B6}"/>
              </a:ext>
            </a:extLst>
          </p:cNvPr>
          <p:cNvSpPr>
            <a:spLocks noGrp="1"/>
          </p:cNvSpPr>
          <p:nvPr>
            <p:ph type="body" idx="1"/>
          </p:nvPr>
        </p:nvSpPr>
        <p:spPr>
          <a:xfrm>
            <a:off x="523223" y="1380527"/>
            <a:ext cx="7467301" cy="4910920"/>
          </a:xfrm>
        </p:spPr>
        <p:txBody>
          <a:bodyPr>
            <a:normAutofit/>
          </a:bodyPr>
          <a:lstStyle/>
          <a:p>
            <a:r>
              <a:rPr lang="fr-FR" sz="2400" b="1" dirty="0"/>
              <a:t>Ces résultats cancérologiques paradoxaux inattendus, et angoissants </a:t>
            </a:r>
            <a:r>
              <a:rPr lang="fr-FR" sz="2400" dirty="0"/>
              <a:t>pour les femmes vaccinées, </a:t>
            </a:r>
            <a:r>
              <a:rPr lang="fr-FR" sz="2400" b="1" dirty="0"/>
              <a:t>imposent des études complémentaires</a:t>
            </a:r>
            <a:r>
              <a:rPr lang="fr-FR" sz="2400" dirty="0"/>
              <a:t> visant à en déterminer le plus rapidement possible les causes </a:t>
            </a:r>
          </a:p>
          <a:p>
            <a:endParaRPr lang="fr-FR" sz="2400" dirty="0"/>
          </a:p>
          <a:p>
            <a:r>
              <a:rPr lang="fr-FR" sz="2400" dirty="0"/>
              <a:t>et justifie, en attendant, une information loyale de la population et une révision urgente des recommandations vaccinales avec en particulier </a:t>
            </a:r>
            <a:r>
              <a:rPr lang="fr-FR" sz="2400" b="1" dirty="0">
                <a:solidFill>
                  <a:srgbClr val="FFFF00"/>
                </a:solidFill>
              </a:rPr>
              <a:t>l’arrêt des vaccinations tardives dont la nocivité est statistiquement significative dans tous les pays qui les ont pratiquées</a:t>
            </a:r>
          </a:p>
        </p:txBody>
      </p:sp>
      <p:pic>
        <p:nvPicPr>
          <p:cNvPr id="4" name="Image 3">
            <a:extLst>
              <a:ext uri="{FF2B5EF4-FFF2-40B4-BE49-F238E27FC236}">
                <a16:creationId xmlns:a16="http://schemas.microsoft.com/office/drawing/2014/main" id="{6421CA79-A5DD-4DB1-80B9-F590FDC83DCD}"/>
              </a:ext>
            </a:extLst>
          </p:cNvPr>
          <p:cNvPicPr>
            <a:picLocks noChangeAspect="1"/>
          </p:cNvPicPr>
          <p:nvPr/>
        </p:nvPicPr>
        <p:blipFill>
          <a:blip r:embed="rId2"/>
          <a:stretch>
            <a:fillRect/>
          </a:stretch>
        </p:blipFill>
        <p:spPr>
          <a:xfrm>
            <a:off x="8196007" y="292335"/>
            <a:ext cx="3913971" cy="6273328"/>
          </a:xfrm>
          <a:prstGeom prst="rect">
            <a:avLst/>
          </a:prstGeom>
        </p:spPr>
      </p:pic>
    </p:spTree>
    <p:extLst>
      <p:ext uri="{BB962C8B-B14F-4D97-AF65-F5344CB8AC3E}">
        <p14:creationId xmlns:p14="http://schemas.microsoft.com/office/powerpoint/2010/main" val="1414876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58F7BA4-B6D7-4093-BC9D-BA2CF918AE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A1490F55-F54C-467C-B8A6-A31153CC5A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B2F2A405-ED68-4CB8-9732-67DA21F2A1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A7D2B90-65E1-48B0-8CA7-52D5474063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E924D5FD-FDCC-4B58-A2A3-D540DA620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5E193FF4-6DE7-4427-8CA6-6391CF05F2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53557E8-484E-4039-B233-EBFF43A3B9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45E1412B-7A92-4620-B822-2510023D4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D21DAC8F-94C8-4EBC-8454-1525B0F593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A34D249F-4969-44EA-A390-4FCDA5EB91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3AB39E86-A756-4CA8-B71D-0AF734B31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14D16F1A-5D78-4402-81FF-31A98AFD6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17295D3-4463-412E-A189-441AA1F88D9B}"/>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a:t>Méthode</a:t>
            </a:r>
          </a:p>
        </p:txBody>
      </p:sp>
      <p:sp>
        <p:nvSpPr>
          <p:cNvPr id="24" name="Isosceles Triangle 23">
            <a:extLst>
              <a:ext uri="{FF2B5EF4-FFF2-40B4-BE49-F238E27FC236}">
                <a16:creationId xmlns:a16="http://schemas.microsoft.com/office/drawing/2014/main" id="{1B2FB7F0-6A45-43E8-88A7-48E46E6D48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6BA9C607-662B-4FBB-A3F3-CF593AD736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Espace réservé du texte 2">
            <a:extLst>
              <a:ext uri="{FF2B5EF4-FFF2-40B4-BE49-F238E27FC236}">
                <a16:creationId xmlns:a16="http://schemas.microsoft.com/office/drawing/2014/main" id="{45DF1261-B8F0-4121-9645-BA157380B1E0}"/>
              </a:ext>
            </a:extLst>
          </p:cNvPr>
          <p:cNvGraphicFramePr/>
          <p:nvPr>
            <p:extLst>
              <p:ext uri="{D42A27DB-BD31-4B8C-83A1-F6EECF244321}">
                <p14:modId xmlns:p14="http://schemas.microsoft.com/office/powerpoint/2010/main" val="2966179372"/>
              </p:ext>
            </p:extLst>
          </p:nvPr>
        </p:nvGraphicFramePr>
        <p:xfrm>
          <a:off x="893069" y="1246094"/>
          <a:ext cx="10591358" cy="52712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281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9C12C5-DDA9-4497-9C2C-A226635B6424}"/>
              </a:ext>
            </a:extLst>
          </p:cNvPr>
          <p:cNvSpPr>
            <a:spLocks noGrp="1"/>
          </p:cNvSpPr>
          <p:nvPr>
            <p:ph type="title"/>
          </p:nvPr>
        </p:nvSpPr>
        <p:spPr>
          <a:xfrm>
            <a:off x="636237" y="157537"/>
            <a:ext cx="7069381" cy="859604"/>
          </a:xfrm>
        </p:spPr>
        <p:txBody>
          <a:bodyPr/>
          <a:lstStyle/>
          <a:p>
            <a:r>
              <a:rPr lang="fr-FR" dirty="0"/>
              <a:t>Critères d’inclusion dans l’étude</a:t>
            </a:r>
          </a:p>
        </p:txBody>
      </p:sp>
      <p:sp>
        <p:nvSpPr>
          <p:cNvPr id="3" name="Espace réservé du contenu 2">
            <a:extLst>
              <a:ext uri="{FF2B5EF4-FFF2-40B4-BE49-F238E27FC236}">
                <a16:creationId xmlns:a16="http://schemas.microsoft.com/office/drawing/2014/main" id="{85B8BD5B-8DFE-4F07-8B59-E85F3F21D091}"/>
              </a:ext>
            </a:extLst>
          </p:cNvPr>
          <p:cNvSpPr>
            <a:spLocks noGrp="1"/>
          </p:cNvSpPr>
          <p:nvPr>
            <p:ph idx="1"/>
          </p:nvPr>
        </p:nvSpPr>
        <p:spPr>
          <a:xfrm>
            <a:off x="386870" y="958589"/>
            <a:ext cx="9740662" cy="2706099"/>
          </a:xfrm>
        </p:spPr>
        <p:txBody>
          <a:bodyPr>
            <a:normAutofit lnSpcReduction="10000"/>
          </a:bodyPr>
          <a:lstStyle/>
          <a:p>
            <a:r>
              <a:rPr lang="fr-FR" sz="2400" dirty="0"/>
              <a:t>Pays pratiquant le dépistage par frottis</a:t>
            </a:r>
          </a:p>
          <a:p>
            <a:r>
              <a:rPr lang="fr-FR" sz="2400" dirty="0"/>
              <a:t>Disposant d’un registre national du cancer</a:t>
            </a:r>
          </a:p>
          <a:p>
            <a:r>
              <a:rPr lang="fr-FR" sz="2400" dirty="0"/>
              <a:t>Ayant organisé des campagnes larges de vaccination</a:t>
            </a:r>
          </a:p>
          <a:p>
            <a:r>
              <a:rPr lang="fr-FR" sz="2400" dirty="0"/>
              <a:t>Couverture vaccinale supérieure à 80%, stable et ancienne</a:t>
            </a:r>
          </a:p>
          <a:p>
            <a:r>
              <a:rPr lang="fr-FR" sz="2400" b="1" dirty="0"/>
              <a:t>4 pays remplissent ces critères : Australie, Grande Bretagne, Suède, Norvège</a:t>
            </a:r>
          </a:p>
          <a:p>
            <a:endParaRPr lang="fr-FR" sz="2400" dirty="0"/>
          </a:p>
        </p:txBody>
      </p:sp>
      <p:sp>
        <p:nvSpPr>
          <p:cNvPr id="4" name="ZoneTexte 3">
            <a:extLst>
              <a:ext uri="{FF2B5EF4-FFF2-40B4-BE49-F238E27FC236}">
                <a16:creationId xmlns:a16="http://schemas.microsoft.com/office/drawing/2014/main" id="{0B413D30-1BDE-4233-908F-7A5C608D4814}"/>
              </a:ext>
            </a:extLst>
          </p:cNvPr>
          <p:cNvSpPr txBox="1"/>
          <p:nvPr/>
        </p:nvSpPr>
        <p:spPr>
          <a:xfrm>
            <a:off x="554181" y="3664688"/>
            <a:ext cx="10363201" cy="2739211"/>
          </a:xfrm>
          <a:prstGeom prst="rect">
            <a:avLst/>
          </a:prstGeom>
          <a:noFill/>
        </p:spPr>
        <p:txBody>
          <a:bodyPr wrap="square" rtlCol="0">
            <a:spAutoFit/>
          </a:bodyPr>
          <a:lstStyle/>
          <a:p>
            <a:endParaRPr lang="fr-FR" sz="2400" dirty="0"/>
          </a:p>
          <a:p>
            <a:r>
              <a:rPr lang="fr-FR" sz="2800" dirty="0">
                <a:solidFill>
                  <a:schemeClr val="accent2"/>
                </a:solidFill>
              </a:rPr>
              <a:t>Raisons des exclusions</a:t>
            </a:r>
          </a:p>
          <a:p>
            <a:r>
              <a:rPr lang="fr-FR" sz="2400" dirty="0"/>
              <a:t>Absence de registres nationaux du cancer : Italie, Portugal, Espagne</a:t>
            </a:r>
          </a:p>
          <a:p>
            <a:r>
              <a:rPr lang="fr-FR" sz="2400" dirty="0"/>
              <a:t>Couverture vaccinale insuffisante et/ou fluctuante : USA, Japon, Danemark, Autriche</a:t>
            </a:r>
          </a:p>
          <a:p>
            <a:r>
              <a:rPr lang="fr-FR" sz="2400" dirty="0"/>
              <a:t>Population trop réduite ne permettant pas d’estimation fiable : Nouvelle Zélande, Pays bas, Suisse, Islande, Belgique</a:t>
            </a:r>
          </a:p>
        </p:txBody>
      </p:sp>
    </p:spTree>
    <p:extLst>
      <p:ext uri="{BB962C8B-B14F-4D97-AF65-F5344CB8AC3E}">
        <p14:creationId xmlns:p14="http://schemas.microsoft.com/office/powerpoint/2010/main" val="21905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5F913-6464-413A-A6B8-C03CB2A0F936}"/>
              </a:ext>
            </a:extLst>
          </p:cNvPr>
          <p:cNvSpPr>
            <a:spLocks noGrp="1"/>
          </p:cNvSpPr>
          <p:nvPr>
            <p:ph type="title"/>
          </p:nvPr>
        </p:nvSpPr>
        <p:spPr>
          <a:xfrm>
            <a:off x="0" y="-91439"/>
            <a:ext cx="10023764" cy="950422"/>
          </a:xfrm>
        </p:spPr>
        <p:txBody>
          <a:bodyPr>
            <a:normAutofit fontScale="90000"/>
          </a:bodyPr>
          <a:lstStyle/>
          <a:p>
            <a:r>
              <a:rPr lang="fr-FR" dirty="0"/>
              <a:t>La période pré vaccinale de 1980 à 2007 </a:t>
            </a:r>
          </a:p>
        </p:txBody>
      </p:sp>
      <p:sp>
        <p:nvSpPr>
          <p:cNvPr id="3" name="Espace réservé du texte 2">
            <a:extLst>
              <a:ext uri="{FF2B5EF4-FFF2-40B4-BE49-F238E27FC236}">
                <a16:creationId xmlns:a16="http://schemas.microsoft.com/office/drawing/2014/main" id="{DA11C807-F68C-423F-B313-00A6BA9A12F4}"/>
              </a:ext>
            </a:extLst>
          </p:cNvPr>
          <p:cNvSpPr>
            <a:spLocks noGrp="1"/>
          </p:cNvSpPr>
          <p:nvPr>
            <p:ph type="body" idx="1"/>
          </p:nvPr>
        </p:nvSpPr>
        <p:spPr>
          <a:xfrm>
            <a:off x="256855" y="1445964"/>
            <a:ext cx="7520683" cy="4615789"/>
          </a:xfrm>
        </p:spPr>
        <p:txBody>
          <a:bodyPr>
            <a:noAutofit/>
          </a:bodyPr>
          <a:lstStyle/>
          <a:p>
            <a:r>
              <a:rPr lang="fr-FR" sz="2800" dirty="0"/>
              <a:t> marquée par une diminution très significative (p&lt;0.001) du taux standardisé d’incidence du cancer du col de l’utérus dans tous les pays étudiés</a:t>
            </a:r>
          </a:p>
          <a:p>
            <a:r>
              <a:rPr lang="fr-FR" sz="2800" dirty="0"/>
              <a:t>avec un taux moyen de décroissance de 2.5 % entre 1989 et 2000 et un ralentissement de cette baisse entre 2000 et 2007</a:t>
            </a:r>
          </a:p>
          <a:p>
            <a:endParaRPr lang="fr-FR" sz="2800" dirty="0"/>
          </a:p>
          <a:p>
            <a:r>
              <a:rPr lang="fr-FR" sz="2800" dirty="0"/>
              <a:t>Cette décroissance spectaculaire est unanimement attribuée au dépistage par frottis. </a:t>
            </a:r>
          </a:p>
        </p:txBody>
      </p:sp>
      <p:pic>
        <p:nvPicPr>
          <p:cNvPr id="4" name="Image 3">
            <a:extLst>
              <a:ext uri="{FF2B5EF4-FFF2-40B4-BE49-F238E27FC236}">
                <a16:creationId xmlns:a16="http://schemas.microsoft.com/office/drawing/2014/main" id="{F2E0CEA7-1571-4E75-84EC-0F8D68401E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85070" y="796247"/>
            <a:ext cx="4457700" cy="6061753"/>
          </a:xfrm>
          <a:prstGeom prst="rect">
            <a:avLst/>
          </a:prstGeom>
        </p:spPr>
      </p:pic>
    </p:spTree>
    <p:extLst>
      <p:ext uri="{BB962C8B-B14F-4D97-AF65-F5344CB8AC3E}">
        <p14:creationId xmlns:p14="http://schemas.microsoft.com/office/powerpoint/2010/main" val="3598377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A3D68-9F05-417E-B960-D0B65704DE9D}"/>
              </a:ext>
            </a:extLst>
          </p:cNvPr>
          <p:cNvSpPr>
            <a:spLocks noGrp="1"/>
          </p:cNvSpPr>
          <p:nvPr>
            <p:ph type="title"/>
          </p:nvPr>
        </p:nvSpPr>
        <p:spPr>
          <a:xfrm>
            <a:off x="0" y="0"/>
            <a:ext cx="9771017" cy="1232263"/>
          </a:xfrm>
        </p:spPr>
        <p:txBody>
          <a:bodyPr/>
          <a:lstStyle/>
          <a:p>
            <a:r>
              <a:rPr lang="fr-FR" dirty="0"/>
              <a:t>Depuis les vaccinations </a:t>
            </a:r>
          </a:p>
        </p:txBody>
      </p:sp>
      <p:sp>
        <p:nvSpPr>
          <p:cNvPr id="3" name="Espace réservé du texte 2">
            <a:extLst>
              <a:ext uri="{FF2B5EF4-FFF2-40B4-BE49-F238E27FC236}">
                <a16:creationId xmlns:a16="http://schemas.microsoft.com/office/drawing/2014/main" id="{F0C2E6F4-70E8-4122-96D2-9673D1E47733}"/>
              </a:ext>
            </a:extLst>
          </p:cNvPr>
          <p:cNvSpPr>
            <a:spLocks noGrp="1"/>
          </p:cNvSpPr>
          <p:nvPr>
            <p:ph type="body" idx="1"/>
          </p:nvPr>
        </p:nvSpPr>
        <p:spPr>
          <a:xfrm>
            <a:off x="149619" y="1104020"/>
            <a:ext cx="7765976" cy="5560016"/>
          </a:xfrm>
        </p:spPr>
        <p:txBody>
          <a:bodyPr>
            <a:normAutofit/>
          </a:bodyPr>
          <a:lstStyle/>
          <a:p>
            <a:r>
              <a:rPr lang="fr-FR" sz="2800" dirty="0"/>
              <a:t>les registres officiels du cancer enregistrent dans les groupes d’âge les plus vaccinés</a:t>
            </a:r>
          </a:p>
          <a:p>
            <a:endParaRPr lang="fr-FR" sz="2800" dirty="0"/>
          </a:p>
          <a:p>
            <a:r>
              <a:rPr lang="fr-FR" sz="2800" b="1" dirty="0"/>
              <a:t>une augmentation forte de l’incidence </a:t>
            </a:r>
            <a:r>
              <a:rPr lang="fr-FR" sz="2800" dirty="0"/>
              <a:t>des cancers invasifs du col de l’utérus qui apparaît 3 à 5 ans après le début de la campagne de vaccination</a:t>
            </a:r>
          </a:p>
          <a:p>
            <a:endParaRPr lang="fr-FR" sz="2800" dirty="0"/>
          </a:p>
          <a:p>
            <a:r>
              <a:rPr lang="fr-FR" sz="2800" dirty="0"/>
              <a:t>et qui affecte </a:t>
            </a:r>
            <a:r>
              <a:rPr lang="fr-FR" sz="2800" b="1" dirty="0"/>
              <a:t>tous les pays à forte couverture vaccinale</a:t>
            </a:r>
            <a:r>
              <a:rPr lang="fr-FR" sz="2800" dirty="0"/>
              <a:t> (Australie, Grande Bretagne, Norvège, Suède).</a:t>
            </a:r>
          </a:p>
        </p:txBody>
      </p:sp>
      <p:pic>
        <p:nvPicPr>
          <p:cNvPr id="7" name="Image 6">
            <a:extLst>
              <a:ext uri="{FF2B5EF4-FFF2-40B4-BE49-F238E27FC236}">
                <a16:creationId xmlns:a16="http://schemas.microsoft.com/office/drawing/2014/main" id="{9F7DE68A-4116-46E4-B09D-AC30DDFDB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94469" y="46436"/>
            <a:ext cx="4166308" cy="6811564"/>
          </a:xfrm>
          <a:prstGeom prst="rect">
            <a:avLst/>
          </a:prstGeom>
          <a:solidFill>
            <a:schemeClr val="bg1"/>
          </a:solidFill>
        </p:spPr>
      </p:pic>
      <p:sp>
        <p:nvSpPr>
          <p:cNvPr id="8" name="ZoneTexte 7">
            <a:extLst>
              <a:ext uri="{FF2B5EF4-FFF2-40B4-BE49-F238E27FC236}">
                <a16:creationId xmlns:a16="http://schemas.microsoft.com/office/drawing/2014/main" id="{55464638-C21F-48DB-A3ED-9AB07663F043}"/>
              </a:ext>
            </a:extLst>
          </p:cNvPr>
          <p:cNvSpPr txBox="1"/>
          <p:nvPr/>
        </p:nvSpPr>
        <p:spPr>
          <a:xfrm>
            <a:off x="9788293" y="1104020"/>
            <a:ext cx="1215329" cy="646331"/>
          </a:xfrm>
          <a:prstGeom prst="rect">
            <a:avLst/>
          </a:prstGeom>
          <a:solidFill>
            <a:schemeClr val="bg1"/>
          </a:solidFill>
        </p:spPr>
        <p:txBody>
          <a:bodyPr wrap="square" rtlCol="0">
            <a:spAutoFit/>
          </a:bodyPr>
          <a:lstStyle/>
          <a:p>
            <a:r>
              <a:rPr lang="fr-FR" dirty="0"/>
              <a:t>Grande Bretagne</a:t>
            </a:r>
          </a:p>
        </p:txBody>
      </p:sp>
      <p:sp>
        <p:nvSpPr>
          <p:cNvPr id="9" name="ZoneTexte 8">
            <a:extLst>
              <a:ext uri="{FF2B5EF4-FFF2-40B4-BE49-F238E27FC236}">
                <a16:creationId xmlns:a16="http://schemas.microsoft.com/office/drawing/2014/main" id="{888A8128-05EE-47D3-AD26-84DFCE0DC093}"/>
              </a:ext>
            </a:extLst>
          </p:cNvPr>
          <p:cNvSpPr txBox="1"/>
          <p:nvPr/>
        </p:nvSpPr>
        <p:spPr>
          <a:xfrm>
            <a:off x="9690243" y="2627494"/>
            <a:ext cx="1313380" cy="369332"/>
          </a:xfrm>
          <a:prstGeom prst="rect">
            <a:avLst/>
          </a:prstGeom>
          <a:solidFill>
            <a:schemeClr val="bg1"/>
          </a:solidFill>
        </p:spPr>
        <p:txBody>
          <a:bodyPr wrap="square" rtlCol="0">
            <a:spAutoFit/>
          </a:bodyPr>
          <a:lstStyle/>
          <a:p>
            <a:r>
              <a:rPr lang="fr-FR" dirty="0"/>
              <a:t>Norvège</a:t>
            </a:r>
          </a:p>
        </p:txBody>
      </p:sp>
      <p:sp>
        <p:nvSpPr>
          <p:cNvPr id="10" name="ZoneTexte 9">
            <a:extLst>
              <a:ext uri="{FF2B5EF4-FFF2-40B4-BE49-F238E27FC236}">
                <a16:creationId xmlns:a16="http://schemas.microsoft.com/office/drawing/2014/main" id="{8A8C0B3B-827F-49A3-BF4B-DA3BFB520F7C}"/>
              </a:ext>
            </a:extLst>
          </p:cNvPr>
          <p:cNvSpPr txBox="1"/>
          <p:nvPr/>
        </p:nvSpPr>
        <p:spPr>
          <a:xfrm>
            <a:off x="9863725" y="3699362"/>
            <a:ext cx="1139897" cy="369332"/>
          </a:xfrm>
          <a:prstGeom prst="rect">
            <a:avLst/>
          </a:prstGeom>
          <a:solidFill>
            <a:schemeClr val="bg1"/>
          </a:solidFill>
        </p:spPr>
        <p:txBody>
          <a:bodyPr wrap="square" rtlCol="0">
            <a:spAutoFit/>
          </a:bodyPr>
          <a:lstStyle/>
          <a:p>
            <a:r>
              <a:rPr lang="fr-FR" dirty="0">
                <a:solidFill>
                  <a:srgbClr val="B436B4"/>
                </a:solidFill>
                <a:highlight>
                  <a:srgbClr val="FFFF00"/>
                </a:highlight>
              </a:rPr>
              <a:t>Australie</a:t>
            </a:r>
          </a:p>
        </p:txBody>
      </p:sp>
      <p:sp>
        <p:nvSpPr>
          <p:cNvPr id="11" name="ZoneTexte 10">
            <a:extLst>
              <a:ext uri="{FF2B5EF4-FFF2-40B4-BE49-F238E27FC236}">
                <a16:creationId xmlns:a16="http://schemas.microsoft.com/office/drawing/2014/main" id="{AEC29B2B-23B9-4C40-B2AA-0DB8EC18532A}"/>
              </a:ext>
            </a:extLst>
          </p:cNvPr>
          <p:cNvSpPr txBox="1"/>
          <p:nvPr/>
        </p:nvSpPr>
        <p:spPr>
          <a:xfrm>
            <a:off x="9935555" y="6051625"/>
            <a:ext cx="1068067" cy="369332"/>
          </a:xfrm>
          <a:prstGeom prst="rect">
            <a:avLst/>
          </a:prstGeom>
          <a:solidFill>
            <a:schemeClr val="bg1"/>
          </a:solidFill>
        </p:spPr>
        <p:txBody>
          <a:bodyPr wrap="square" rtlCol="0">
            <a:spAutoFit/>
          </a:bodyPr>
          <a:lstStyle/>
          <a:p>
            <a:r>
              <a:rPr lang="fr-FR" b="1" dirty="0"/>
              <a:t>France</a:t>
            </a:r>
          </a:p>
        </p:txBody>
      </p:sp>
    </p:spTree>
    <p:extLst>
      <p:ext uri="{BB962C8B-B14F-4D97-AF65-F5344CB8AC3E}">
        <p14:creationId xmlns:p14="http://schemas.microsoft.com/office/powerpoint/2010/main" val="1613602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9A3D68-9F05-417E-B960-D0B65704DE9D}"/>
              </a:ext>
            </a:extLst>
          </p:cNvPr>
          <p:cNvSpPr>
            <a:spLocks noGrp="1"/>
          </p:cNvSpPr>
          <p:nvPr>
            <p:ph type="title"/>
          </p:nvPr>
        </p:nvSpPr>
        <p:spPr>
          <a:xfrm>
            <a:off x="1" y="0"/>
            <a:ext cx="3326674" cy="4258491"/>
          </a:xfrm>
        </p:spPr>
        <p:txBody>
          <a:bodyPr>
            <a:normAutofit/>
          </a:bodyPr>
          <a:lstStyle/>
          <a:p>
            <a:r>
              <a:rPr lang="fr-FR" dirty="0"/>
              <a:t>Depuis les vaccinations </a:t>
            </a:r>
          </a:p>
        </p:txBody>
      </p:sp>
      <p:pic>
        <p:nvPicPr>
          <p:cNvPr id="7" name="Image 6">
            <a:extLst>
              <a:ext uri="{FF2B5EF4-FFF2-40B4-BE49-F238E27FC236}">
                <a16:creationId xmlns:a16="http://schemas.microsoft.com/office/drawing/2014/main" id="{9F7DE68A-4116-46E4-B09D-AC30DDFDB3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23435" y="38805"/>
            <a:ext cx="8596668" cy="6811564"/>
          </a:xfrm>
          <a:prstGeom prst="rect">
            <a:avLst/>
          </a:prstGeom>
          <a:solidFill>
            <a:schemeClr val="bg1"/>
          </a:solidFill>
        </p:spPr>
      </p:pic>
      <p:sp>
        <p:nvSpPr>
          <p:cNvPr id="8" name="ZoneTexte 7">
            <a:extLst>
              <a:ext uri="{FF2B5EF4-FFF2-40B4-BE49-F238E27FC236}">
                <a16:creationId xmlns:a16="http://schemas.microsoft.com/office/drawing/2014/main" id="{55464638-C21F-48DB-A3ED-9AB07663F043}"/>
              </a:ext>
            </a:extLst>
          </p:cNvPr>
          <p:cNvSpPr txBox="1"/>
          <p:nvPr/>
        </p:nvSpPr>
        <p:spPr>
          <a:xfrm>
            <a:off x="9788293" y="1104020"/>
            <a:ext cx="1215329" cy="646331"/>
          </a:xfrm>
          <a:prstGeom prst="rect">
            <a:avLst/>
          </a:prstGeom>
          <a:solidFill>
            <a:schemeClr val="bg1"/>
          </a:solidFill>
        </p:spPr>
        <p:txBody>
          <a:bodyPr wrap="square" rtlCol="0">
            <a:spAutoFit/>
          </a:bodyPr>
          <a:lstStyle/>
          <a:p>
            <a:r>
              <a:rPr lang="fr-FR" dirty="0"/>
              <a:t>Grande Bretagne</a:t>
            </a:r>
          </a:p>
        </p:txBody>
      </p:sp>
      <p:sp>
        <p:nvSpPr>
          <p:cNvPr id="9" name="ZoneTexte 8">
            <a:extLst>
              <a:ext uri="{FF2B5EF4-FFF2-40B4-BE49-F238E27FC236}">
                <a16:creationId xmlns:a16="http://schemas.microsoft.com/office/drawing/2014/main" id="{888A8128-05EE-47D3-AD26-84DFCE0DC093}"/>
              </a:ext>
            </a:extLst>
          </p:cNvPr>
          <p:cNvSpPr txBox="1"/>
          <p:nvPr/>
        </p:nvSpPr>
        <p:spPr>
          <a:xfrm>
            <a:off x="9690243" y="2627494"/>
            <a:ext cx="1313380" cy="369332"/>
          </a:xfrm>
          <a:prstGeom prst="rect">
            <a:avLst/>
          </a:prstGeom>
          <a:solidFill>
            <a:schemeClr val="bg1"/>
          </a:solidFill>
        </p:spPr>
        <p:txBody>
          <a:bodyPr wrap="square" rtlCol="0">
            <a:spAutoFit/>
          </a:bodyPr>
          <a:lstStyle/>
          <a:p>
            <a:r>
              <a:rPr lang="fr-FR" dirty="0"/>
              <a:t>Norvège</a:t>
            </a:r>
          </a:p>
        </p:txBody>
      </p:sp>
      <p:sp>
        <p:nvSpPr>
          <p:cNvPr id="10" name="ZoneTexte 9">
            <a:extLst>
              <a:ext uri="{FF2B5EF4-FFF2-40B4-BE49-F238E27FC236}">
                <a16:creationId xmlns:a16="http://schemas.microsoft.com/office/drawing/2014/main" id="{8A8C0B3B-827F-49A3-BF4B-DA3BFB520F7C}"/>
              </a:ext>
            </a:extLst>
          </p:cNvPr>
          <p:cNvSpPr txBox="1"/>
          <p:nvPr/>
        </p:nvSpPr>
        <p:spPr>
          <a:xfrm>
            <a:off x="8438606" y="3553097"/>
            <a:ext cx="1251638" cy="369332"/>
          </a:xfrm>
          <a:prstGeom prst="rect">
            <a:avLst/>
          </a:prstGeom>
          <a:solidFill>
            <a:schemeClr val="bg1"/>
          </a:solidFill>
        </p:spPr>
        <p:txBody>
          <a:bodyPr wrap="square" rtlCol="0">
            <a:spAutoFit/>
          </a:bodyPr>
          <a:lstStyle/>
          <a:p>
            <a:r>
              <a:rPr lang="fr-FR" dirty="0">
                <a:solidFill>
                  <a:srgbClr val="B436B4"/>
                </a:solidFill>
                <a:highlight>
                  <a:srgbClr val="FFFF00"/>
                </a:highlight>
              </a:rPr>
              <a:t>Australie</a:t>
            </a:r>
          </a:p>
        </p:txBody>
      </p:sp>
      <p:sp>
        <p:nvSpPr>
          <p:cNvPr id="11" name="ZoneTexte 10">
            <a:extLst>
              <a:ext uri="{FF2B5EF4-FFF2-40B4-BE49-F238E27FC236}">
                <a16:creationId xmlns:a16="http://schemas.microsoft.com/office/drawing/2014/main" id="{AEC29B2B-23B9-4C40-B2AA-0DB8EC18532A}"/>
              </a:ext>
            </a:extLst>
          </p:cNvPr>
          <p:cNvSpPr txBox="1"/>
          <p:nvPr/>
        </p:nvSpPr>
        <p:spPr>
          <a:xfrm>
            <a:off x="9935555" y="6051625"/>
            <a:ext cx="1068067" cy="369332"/>
          </a:xfrm>
          <a:prstGeom prst="rect">
            <a:avLst/>
          </a:prstGeom>
          <a:solidFill>
            <a:schemeClr val="bg1"/>
          </a:solidFill>
        </p:spPr>
        <p:txBody>
          <a:bodyPr wrap="square" rtlCol="0">
            <a:spAutoFit/>
          </a:bodyPr>
          <a:lstStyle/>
          <a:p>
            <a:r>
              <a:rPr lang="fr-FR" b="1" dirty="0"/>
              <a:t>France</a:t>
            </a:r>
          </a:p>
        </p:txBody>
      </p:sp>
      <p:sp>
        <p:nvSpPr>
          <p:cNvPr id="5" name="Espace réservé du texte 4">
            <a:extLst>
              <a:ext uri="{FF2B5EF4-FFF2-40B4-BE49-F238E27FC236}">
                <a16:creationId xmlns:a16="http://schemas.microsoft.com/office/drawing/2014/main" id="{A5926185-91D8-4F4A-B5FA-581948578DDA}"/>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542683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B7890E-495E-400A-8CC5-D994904DADBD}"/>
              </a:ext>
            </a:extLst>
          </p:cNvPr>
          <p:cNvSpPr>
            <a:spLocks noGrp="1"/>
          </p:cNvSpPr>
          <p:nvPr>
            <p:ph type="title"/>
          </p:nvPr>
        </p:nvSpPr>
        <p:spPr>
          <a:xfrm>
            <a:off x="1828041" y="1877601"/>
            <a:ext cx="6596768" cy="2026579"/>
          </a:xfrm>
        </p:spPr>
        <p:txBody>
          <a:bodyPr>
            <a:normAutofit fontScale="90000"/>
          </a:bodyPr>
          <a:lstStyle/>
          <a:p>
            <a:pPr algn="ctr"/>
            <a:r>
              <a:rPr lang="fr-FR" dirty="0"/>
              <a:t>Résultats des registres du cancer par pays et par groupes d’âge</a:t>
            </a:r>
          </a:p>
        </p:txBody>
      </p:sp>
    </p:spTree>
    <p:extLst>
      <p:ext uri="{BB962C8B-B14F-4D97-AF65-F5344CB8AC3E}">
        <p14:creationId xmlns:p14="http://schemas.microsoft.com/office/powerpoint/2010/main" val="3727947173"/>
      </p:ext>
    </p:extLst>
  </p:cSld>
  <p:clrMapOvr>
    <a:masterClrMapping/>
  </p:clrMapOvr>
</p:sld>
</file>

<file path=ppt/theme/theme1.xml><?xml version="1.0" encoding="utf-8"?>
<a:theme xmlns:a="http://schemas.openxmlformats.org/drawingml/2006/main" name="Facette">
  <a:themeElements>
    <a:clrScheme name="Jaune">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1351</Words>
  <Application>Microsoft Office PowerPoint</Application>
  <PresentationFormat>Grand écran</PresentationFormat>
  <Paragraphs>202</Paragraphs>
  <Slides>32</Slides>
  <Notes>10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32</vt:i4>
      </vt:variant>
    </vt:vector>
  </HeadingPairs>
  <TitlesOfParts>
    <vt:vector size="39" baseType="lpstr">
      <vt:lpstr>Arial</vt:lpstr>
      <vt:lpstr>Arial</vt:lpstr>
      <vt:lpstr>Calibri</vt:lpstr>
      <vt:lpstr>Trebuchet MS</vt:lpstr>
      <vt:lpstr>Wingdings</vt:lpstr>
      <vt:lpstr>Wingdings 3</vt:lpstr>
      <vt:lpstr>Facette</vt:lpstr>
      <vt:lpstr>Le Gardasil  un surtraitement préventif au résultat cancérologique paradoxal </vt:lpstr>
      <vt:lpstr>Présentation PowerPoint</vt:lpstr>
      <vt:lpstr>But de cette étude</vt:lpstr>
      <vt:lpstr>Méthode</vt:lpstr>
      <vt:lpstr>Critères d’inclusion dans l’étude</vt:lpstr>
      <vt:lpstr>La période pré vaccinale de 1980 à 2007 </vt:lpstr>
      <vt:lpstr>Depuis les vaccinations </vt:lpstr>
      <vt:lpstr>Depuis les vaccinations </vt:lpstr>
      <vt:lpstr>Résultats des registres du cancer par pays et par groupes d’âge</vt:lpstr>
      <vt:lpstr>Australia vaccination program</vt:lpstr>
      <vt:lpstr>Présentation PowerPoint</vt:lpstr>
      <vt:lpstr>Présentation PowerPoint</vt:lpstr>
      <vt:lpstr>Présentation PowerPoint</vt:lpstr>
      <vt:lpstr>Australiennes : évolution chez les plus de 50 ans (non vaccinées)</vt:lpstr>
      <vt:lpstr>Grande-Bretagne</vt:lpstr>
      <vt:lpstr>Royaume Uni : évolution des  20-24 ans</vt:lpstr>
      <vt:lpstr>Présentation PowerPoint</vt:lpstr>
      <vt:lpstr>Cette prédiction récente de Cancer Research United Kingdom est très éloquente </vt:lpstr>
      <vt:lpstr>Suède : évolution globale depuis la vaccination vaccination</vt:lpstr>
      <vt:lpstr>L’analyse « break point » montre que l’ augmentation du risque  date de  2011</vt:lpstr>
      <vt:lpstr> Suédoises de 20 à 24 ans</vt:lpstr>
      <vt:lpstr>Suède  évolution chez les suédoises non  vaccinées</vt:lpstr>
      <vt:lpstr>Norvège évolution d’incidence globale</vt:lpstr>
      <vt:lpstr>Norvège évolution d’incidence chez les 15-24</vt:lpstr>
      <vt:lpstr>Norvège évolution d’incidence chez les femmes non vaccinées</vt:lpstr>
      <vt:lpstr>Présentation PowerPoint</vt:lpstr>
      <vt:lpstr>Taux de couverture vaccinale et risque de cancer du col de l’utérus</vt:lpstr>
      <vt:lpstr>Remarques sur les résultats actuels des vaccinations précoces</vt:lpstr>
      <vt:lpstr>Evolution après vaccination de rattrapage</vt:lpstr>
      <vt:lpstr>Chez les femmes de plus de 50 ans l’incidence des cancers invasifs a globalement baissé </vt:lpstr>
      <vt:lpstr>Commentaires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Gardasil  un surtraitement préventif au résultat cancérologique paradoxal </dc:title>
  <dc:creator>nicole delepine</dc:creator>
  <cp:lastModifiedBy>nicole delepine</cp:lastModifiedBy>
  <cp:revision>13</cp:revision>
  <dcterms:created xsi:type="dcterms:W3CDTF">2019-05-13T15:37:27Z</dcterms:created>
  <dcterms:modified xsi:type="dcterms:W3CDTF">2019-05-25T12:58:05Z</dcterms:modified>
</cp:coreProperties>
</file>