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9" r:id="rId1"/>
  </p:sldMasterIdLst>
  <p:notesMasterIdLst>
    <p:notesMasterId r:id="rId32"/>
  </p:notesMasterIdLst>
  <p:handoutMasterIdLst>
    <p:handoutMasterId r:id="rId33"/>
  </p:handoutMasterIdLst>
  <p:sldIdLst>
    <p:sldId id="256" r:id="rId2"/>
    <p:sldId id="283" r:id="rId3"/>
    <p:sldId id="298" r:id="rId4"/>
    <p:sldId id="290" r:id="rId5"/>
    <p:sldId id="299" r:id="rId6"/>
    <p:sldId id="301" r:id="rId7"/>
    <p:sldId id="302" r:id="rId8"/>
    <p:sldId id="303" r:id="rId9"/>
    <p:sldId id="305" r:id="rId10"/>
    <p:sldId id="304" r:id="rId11"/>
    <p:sldId id="287" r:id="rId12"/>
    <p:sldId id="289" r:id="rId13"/>
    <p:sldId id="292" r:id="rId14"/>
    <p:sldId id="291" r:id="rId15"/>
    <p:sldId id="281" r:id="rId16"/>
    <p:sldId id="278" r:id="rId17"/>
    <p:sldId id="306" r:id="rId18"/>
    <p:sldId id="277" r:id="rId19"/>
    <p:sldId id="258" r:id="rId20"/>
    <p:sldId id="276" r:id="rId21"/>
    <p:sldId id="307" r:id="rId22"/>
    <p:sldId id="296" r:id="rId23"/>
    <p:sldId id="274" r:id="rId24"/>
    <p:sldId id="275" r:id="rId25"/>
    <p:sldId id="297" r:id="rId26"/>
    <p:sldId id="293" r:id="rId27"/>
    <p:sldId id="294" r:id="rId28"/>
    <p:sldId id="295" r:id="rId29"/>
    <p:sldId id="282" r:id="rId30"/>
    <p:sldId id="308" r:id="rId31"/>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16" autoAdjust="0"/>
  </p:normalViewPr>
  <p:slideViewPr>
    <p:cSldViewPr>
      <p:cViewPr varScale="1">
        <p:scale>
          <a:sx n="76" d="100"/>
          <a:sy n="76" d="100"/>
        </p:scale>
        <p:origin x="75" y="137"/>
      </p:cViewPr>
      <p:guideLst>
        <p:guide orient="horz" pos="2160"/>
        <p:guide pos="3839"/>
      </p:guideLst>
    </p:cSldViewPr>
  </p:slideViewPr>
  <p:notesTextViewPr>
    <p:cViewPr>
      <p:scale>
        <a:sx n="125" d="100"/>
        <a:sy n="125" d="100"/>
      </p:scale>
      <p:origin x="0" y="0"/>
    </p:cViewPr>
  </p:notesTextViewPr>
  <p:sorterViewPr>
    <p:cViewPr varScale="1">
      <p:scale>
        <a:sx n="100" d="100"/>
        <a:sy n="100" d="100"/>
      </p:scale>
      <p:origin x="0" y="-3054"/>
    </p:cViewPr>
  </p:sorterViewPr>
  <p:notesViewPr>
    <p:cSldViewPr showGuides="1">
      <p:cViewPr varScale="1">
        <p:scale>
          <a:sx n="86" d="100"/>
          <a:sy n="86" d="100"/>
        </p:scale>
        <p:origin x="300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6D237-EA9D-4DDB-A096-DA36D064491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5CE7F59-FBFC-4ABA-AB54-92DE678C0C1E}">
      <dgm:prSet/>
      <dgm:spPr/>
      <dgm:t>
        <a:bodyPr/>
        <a:lstStyle/>
        <a:p>
          <a:r>
            <a:rPr lang="fr-FR" dirty="0"/>
            <a:t>Le cancer primitif du foie a été le premier à être la cible d’une tentative de prévention par un vaccin, l’</a:t>
          </a:r>
          <a:r>
            <a:rPr lang="fr-FR" dirty="0" err="1"/>
            <a:t>Hevac</a:t>
          </a:r>
          <a:r>
            <a:rPr lang="fr-FR" dirty="0"/>
            <a:t> B, qui a obtenu l’AMM en 1981 puis l'Engerix B (1985) et le Genhevac B (1987) </a:t>
          </a:r>
          <a:endParaRPr lang="en-US" dirty="0"/>
        </a:p>
      </dgm:t>
    </dgm:pt>
    <dgm:pt modelId="{3115F808-4403-4FFD-94CA-1E099992D5F3}" type="parTrans" cxnId="{DA34B1D7-6A4F-4482-88A1-C2E3768A835D}">
      <dgm:prSet/>
      <dgm:spPr/>
      <dgm:t>
        <a:bodyPr/>
        <a:lstStyle/>
        <a:p>
          <a:endParaRPr lang="en-US"/>
        </a:p>
      </dgm:t>
    </dgm:pt>
    <dgm:pt modelId="{2FD63275-E21C-46C8-B5CE-9E1D041ED75C}" type="sibTrans" cxnId="{DA34B1D7-6A4F-4482-88A1-C2E3768A835D}">
      <dgm:prSet/>
      <dgm:spPr/>
      <dgm:t>
        <a:bodyPr/>
        <a:lstStyle/>
        <a:p>
          <a:endParaRPr lang="en-US"/>
        </a:p>
      </dgm:t>
    </dgm:pt>
    <dgm:pt modelId="{2FBF69B5-607A-48D6-BB52-29ABB77C4910}">
      <dgm:prSet/>
      <dgm:spPr/>
      <dgm:t>
        <a:bodyPr/>
        <a:lstStyle/>
        <a:p>
          <a:r>
            <a:rPr lang="fr-FR"/>
            <a:t>L’inventeur du premier vaccin Ph. Maupas précisait dans sa Thèse (1976) «</a:t>
          </a:r>
          <a:r>
            <a:rPr lang="fr-FR" i="1"/>
            <a:t>Il n'est pas possible toutefois, à partir de ces seules données épidémiologiques, anatomo-cliniques et sérologiques, de conclure au rôle onco génique direct du virus de l'hépatite B. </a:t>
          </a:r>
          <a:r>
            <a:rPr lang="fr-FR"/>
            <a:t>»</a:t>
          </a:r>
          <a:endParaRPr lang="en-US"/>
        </a:p>
      </dgm:t>
    </dgm:pt>
    <dgm:pt modelId="{E575B459-EC06-4CF5-9C3A-6B9C9A801CD9}" type="parTrans" cxnId="{5F27BC8A-145C-4ADD-81CE-D874F4291B5C}">
      <dgm:prSet/>
      <dgm:spPr/>
      <dgm:t>
        <a:bodyPr/>
        <a:lstStyle/>
        <a:p>
          <a:endParaRPr lang="en-US"/>
        </a:p>
      </dgm:t>
    </dgm:pt>
    <dgm:pt modelId="{9F3EDD79-2AD5-4903-A6D2-19A8A3912674}" type="sibTrans" cxnId="{5F27BC8A-145C-4ADD-81CE-D874F4291B5C}">
      <dgm:prSet/>
      <dgm:spPr/>
      <dgm:t>
        <a:bodyPr/>
        <a:lstStyle/>
        <a:p>
          <a:endParaRPr lang="en-US"/>
        </a:p>
      </dgm:t>
    </dgm:pt>
    <dgm:pt modelId="{12717ED5-2D5D-4C93-82D5-1CCD76C84815}" type="pres">
      <dgm:prSet presAssocID="{7106D237-EA9D-4DDB-A096-DA36D064491C}" presName="linear" presStyleCnt="0">
        <dgm:presLayoutVars>
          <dgm:animLvl val="lvl"/>
          <dgm:resizeHandles val="exact"/>
        </dgm:presLayoutVars>
      </dgm:prSet>
      <dgm:spPr/>
    </dgm:pt>
    <dgm:pt modelId="{827EDFB0-39FA-492B-847D-506C54C7423B}" type="pres">
      <dgm:prSet presAssocID="{B5CE7F59-FBFC-4ABA-AB54-92DE678C0C1E}" presName="parentText" presStyleLbl="node1" presStyleIdx="0" presStyleCnt="2">
        <dgm:presLayoutVars>
          <dgm:chMax val="0"/>
          <dgm:bulletEnabled val="1"/>
        </dgm:presLayoutVars>
      </dgm:prSet>
      <dgm:spPr/>
    </dgm:pt>
    <dgm:pt modelId="{7E5C009D-E818-443C-AF91-D4ACF17998CA}" type="pres">
      <dgm:prSet presAssocID="{2FD63275-E21C-46C8-B5CE-9E1D041ED75C}" presName="spacer" presStyleCnt="0"/>
      <dgm:spPr/>
    </dgm:pt>
    <dgm:pt modelId="{370E3258-3E1E-4FE3-9A83-121103490F4D}" type="pres">
      <dgm:prSet presAssocID="{2FBF69B5-607A-48D6-BB52-29ABB77C4910}" presName="parentText" presStyleLbl="node1" presStyleIdx="1" presStyleCnt="2">
        <dgm:presLayoutVars>
          <dgm:chMax val="0"/>
          <dgm:bulletEnabled val="1"/>
        </dgm:presLayoutVars>
      </dgm:prSet>
      <dgm:spPr/>
    </dgm:pt>
  </dgm:ptLst>
  <dgm:cxnLst>
    <dgm:cxn modelId="{7CF33E6D-7ABA-4400-827B-676BD36F66D8}" type="presOf" srcId="{B5CE7F59-FBFC-4ABA-AB54-92DE678C0C1E}" destId="{827EDFB0-39FA-492B-847D-506C54C7423B}" srcOrd="0" destOrd="0" presId="urn:microsoft.com/office/officeart/2005/8/layout/vList2"/>
    <dgm:cxn modelId="{1C32AE54-1D59-48F1-9651-C9DD6B9A3A70}" type="presOf" srcId="{2FBF69B5-607A-48D6-BB52-29ABB77C4910}" destId="{370E3258-3E1E-4FE3-9A83-121103490F4D}" srcOrd="0" destOrd="0" presId="urn:microsoft.com/office/officeart/2005/8/layout/vList2"/>
    <dgm:cxn modelId="{5F27BC8A-145C-4ADD-81CE-D874F4291B5C}" srcId="{7106D237-EA9D-4DDB-A096-DA36D064491C}" destId="{2FBF69B5-607A-48D6-BB52-29ABB77C4910}" srcOrd="1" destOrd="0" parTransId="{E575B459-EC06-4CF5-9C3A-6B9C9A801CD9}" sibTransId="{9F3EDD79-2AD5-4903-A6D2-19A8A3912674}"/>
    <dgm:cxn modelId="{86A6D695-367B-4153-9D6E-A0451318B17A}" type="presOf" srcId="{7106D237-EA9D-4DDB-A096-DA36D064491C}" destId="{12717ED5-2D5D-4C93-82D5-1CCD76C84815}" srcOrd="0" destOrd="0" presId="urn:microsoft.com/office/officeart/2005/8/layout/vList2"/>
    <dgm:cxn modelId="{DA34B1D7-6A4F-4482-88A1-C2E3768A835D}" srcId="{7106D237-EA9D-4DDB-A096-DA36D064491C}" destId="{B5CE7F59-FBFC-4ABA-AB54-92DE678C0C1E}" srcOrd="0" destOrd="0" parTransId="{3115F808-4403-4FFD-94CA-1E099992D5F3}" sibTransId="{2FD63275-E21C-46C8-B5CE-9E1D041ED75C}"/>
    <dgm:cxn modelId="{53E1E433-C25C-4C25-ADE7-4A3A9B7AE14C}" type="presParOf" srcId="{12717ED5-2D5D-4C93-82D5-1CCD76C84815}" destId="{827EDFB0-39FA-492B-847D-506C54C7423B}" srcOrd="0" destOrd="0" presId="urn:microsoft.com/office/officeart/2005/8/layout/vList2"/>
    <dgm:cxn modelId="{4DE7F30C-C438-4AE7-AEB0-4CC4D33CE6D3}" type="presParOf" srcId="{12717ED5-2D5D-4C93-82D5-1CCD76C84815}" destId="{7E5C009D-E818-443C-AF91-D4ACF17998CA}" srcOrd="1" destOrd="0" presId="urn:microsoft.com/office/officeart/2005/8/layout/vList2"/>
    <dgm:cxn modelId="{2C99C23F-D87E-4CAB-B01A-D370CD3C5713}" type="presParOf" srcId="{12717ED5-2D5D-4C93-82D5-1CCD76C84815}" destId="{370E3258-3E1E-4FE3-9A83-121103490F4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EDFB0-39FA-492B-847D-506C54C7423B}">
      <dsp:nvSpPr>
        <dsp:cNvPr id="0" name=""/>
        <dsp:cNvSpPr/>
      </dsp:nvSpPr>
      <dsp:spPr>
        <a:xfrm>
          <a:off x="0" y="391592"/>
          <a:ext cx="7835605" cy="262986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t>Le cancer primitif du foie a été le premier à être la cible d’une tentative de prévention par un vaccin, l’</a:t>
          </a:r>
          <a:r>
            <a:rPr lang="fr-FR" sz="2700" kern="1200" dirty="0" err="1"/>
            <a:t>Hevac</a:t>
          </a:r>
          <a:r>
            <a:rPr lang="fr-FR" sz="2700" kern="1200" dirty="0"/>
            <a:t> B, qui a obtenu l’AMM en 1981 puis l'Engerix B (1985) et le Genhevac B (1987) </a:t>
          </a:r>
          <a:endParaRPr lang="en-US" sz="2700" kern="1200" dirty="0"/>
        </a:p>
      </dsp:txBody>
      <dsp:txXfrm>
        <a:off x="128380" y="519972"/>
        <a:ext cx="7578845" cy="2373107"/>
      </dsp:txXfrm>
    </dsp:sp>
    <dsp:sp modelId="{370E3258-3E1E-4FE3-9A83-121103490F4D}">
      <dsp:nvSpPr>
        <dsp:cNvPr id="0" name=""/>
        <dsp:cNvSpPr/>
      </dsp:nvSpPr>
      <dsp:spPr>
        <a:xfrm>
          <a:off x="0" y="3099219"/>
          <a:ext cx="7835605" cy="2629867"/>
        </a:xfrm>
        <a:prstGeom prst="roundRect">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a:t>L’inventeur du premier vaccin Ph. Maupas précisait dans sa Thèse (1976) «</a:t>
          </a:r>
          <a:r>
            <a:rPr lang="fr-FR" sz="2700" i="1" kern="1200"/>
            <a:t>Il n'est pas possible toutefois, à partir de ces seules données épidémiologiques, anatomo-cliniques et sérologiques, de conclure au rôle onco génique direct du virus de l'hépatite B. </a:t>
          </a:r>
          <a:r>
            <a:rPr lang="fr-FR" sz="2700" kern="1200"/>
            <a:t>»</a:t>
          </a:r>
          <a:endParaRPr lang="en-US" sz="2700" kern="1200"/>
        </a:p>
      </dsp:txBody>
      <dsp:txXfrm>
        <a:off x="128380" y="3227599"/>
        <a:ext cx="7578845" cy="23731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fr-FR">
              <a:latin typeface="Euphemia" panose="020B05030401020201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70925270-C977-4D99-9AB2-84927C2D5137}" type="datetime1">
              <a:rPr lang="fr-FR" smtClean="0">
                <a:latin typeface="Euphemia" panose="020B0503040102020104" pitchFamily="34" charset="0"/>
              </a:rPr>
              <a:t>07/06/2019</a:t>
            </a:fld>
            <a:endParaRPr lang="fr-FR">
              <a:latin typeface="Euphemia" panose="020B05030401020201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fr-FR">
              <a:latin typeface="Euphemia" panose="020B05030401020201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14886E15-F82A-4596-A46C-375C6D3981E1}" type="slidenum">
              <a:rPr lang="fr-FR" smtClean="0">
                <a:latin typeface="Euphemia" panose="020B0503040102020104" pitchFamily="34" charset="0"/>
              </a:rPr>
              <a:t>‹N°›</a:t>
            </a:fld>
            <a:endParaRPr lang="fr-FR">
              <a:latin typeface="Euphemia" panose="020B0503040102020104" pitchFamily="34" charset="0"/>
            </a:endParaRPr>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Euphemia" panose="020B0503040102020104" pitchFamily="34" charset="0"/>
              </a:defRPr>
            </a:lvl1pPr>
          </a:lstStyle>
          <a:p>
            <a:endParaRPr lang="fr-FR" noProof="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Euphemia" panose="020B0503040102020104" pitchFamily="34" charset="0"/>
              </a:defRPr>
            </a:lvl1pPr>
          </a:lstStyle>
          <a:p>
            <a:fld id="{D2D62A3B-12A5-4C26-A963-C25E1FDEA96D}" type="datetime1">
              <a:rPr lang="fr-FR" noProof="0" smtClean="0"/>
              <a:t>07/06/2019</a:t>
            </a:fld>
            <a:endParaRPr lang="fr-FR" noProof="0"/>
          </a:p>
        </p:txBody>
      </p:sp>
      <p:sp>
        <p:nvSpPr>
          <p:cNvPr id="4" name="Espace réservé de l’image des diapositives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Euphemia" panose="020B0503040102020104" pitchFamily="34" charset="0"/>
              </a:defRPr>
            </a:lvl1pPr>
          </a:lstStyle>
          <a:p>
            <a:endParaRPr lang="fr-FR" noProof="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Euphemia" panose="020B0503040102020104" pitchFamily="34" charset="0"/>
              </a:defRPr>
            </a:lvl1pPr>
          </a:lstStyle>
          <a:p>
            <a:fld id="{BF105DB2-FD3E-441D-8B7E-7AE83ECE27B3}" type="slidenum">
              <a:rPr lang="fr-FR" noProof="0" smtClean="0"/>
              <a:pPr/>
              <a:t>‹N°›</a:t>
            </a:fld>
            <a:endParaRPr lang="fr-FR" noProof="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Euphemia" panose="020B0503040102020104" pitchFamily="34" charset="0"/>
        <a:ea typeface="+mn-ea"/>
        <a:cs typeface="+mn-cs"/>
      </a:defRPr>
    </a:lvl1pPr>
    <a:lvl2pPr marL="457200" algn="l" defTabSz="914400" rtl="0" eaLnBrk="1" latinLnBrk="0" hangingPunct="1">
      <a:defRPr sz="1200" kern="1200">
        <a:solidFill>
          <a:schemeClr val="tx1"/>
        </a:solidFill>
        <a:latin typeface="Euphemia" panose="020B0503040102020104" pitchFamily="34" charset="0"/>
        <a:ea typeface="+mn-ea"/>
        <a:cs typeface="+mn-cs"/>
      </a:defRPr>
    </a:lvl2pPr>
    <a:lvl3pPr marL="914400" algn="l" defTabSz="914400" rtl="0" eaLnBrk="1" latinLnBrk="0" hangingPunct="1">
      <a:defRPr sz="1200" kern="1200">
        <a:solidFill>
          <a:schemeClr val="tx1"/>
        </a:solidFill>
        <a:latin typeface="Euphemia" panose="020B0503040102020104" pitchFamily="34" charset="0"/>
        <a:ea typeface="+mn-ea"/>
        <a:cs typeface="+mn-cs"/>
      </a:defRPr>
    </a:lvl3pPr>
    <a:lvl4pPr marL="1371600" algn="l" defTabSz="914400" rtl="0" eaLnBrk="1" latinLnBrk="0" hangingPunct="1">
      <a:defRPr sz="1200" kern="1200">
        <a:solidFill>
          <a:schemeClr val="tx1"/>
        </a:solidFill>
        <a:latin typeface="Euphemia" panose="020B0503040102020104" pitchFamily="34" charset="0"/>
        <a:ea typeface="+mn-ea"/>
        <a:cs typeface="+mn-cs"/>
      </a:defRPr>
    </a:lvl4pPr>
    <a:lvl5pPr marL="1828800" algn="l" defTabSz="914400" rtl="0" eaLnBrk="1" latinLnBrk="0" hangingPunct="1">
      <a:defRPr sz="1200" kern="1200">
        <a:solidFill>
          <a:schemeClr val="tx1"/>
        </a:solidFill>
        <a:latin typeface="Euphemia" panose="020B05030401020201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smtClean="0"/>
              <a:pPr/>
              <a:t>1</a:t>
            </a:fld>
            <a:endParaRPr lang="fr-FR"/>
          </a:p>
        </p:txBody>
      </p:sp>
    </p:spTree>
    <p:extLst>
      <p:ext uri="{BB962C8B-B14F-4D97-AF65-F5344CB8AC3E}">
        <p14:creationId xmlns:p14="http://schemas.microsoft.com/office/powerpoint/2010/main" val="16620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14</a:t>
            </a:fld>
            <a:endParaRPr lang="fr-FR" noProof="0"/>
          </a:p>
        </p:txBody>
      </p:sp>
    </p:spTree>
    <p:extLst>
      <p:ext uri="{BB962C8B-B14F-4D97-AF65-F5344CB8AC3E}">
        <p14:creationId xmlns:p14="http://schemas.microsoft.com/office/powerpoint/2010/main" val="77006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15</a:t>
            </a:fld>
            <a:endParaRPr lang="fr-FR" noProof="0"/>
          </a:p>
        </p:txBody>
      </p:sp>
    </p:spTree>
    <p:extLst>
      <p:ext uri="{BB962C8B-B14F-4D97-AF65-F5344CB8AC3E}">
        <p14:creationId xmlns:p14="http://schemas.microsoft.com/office/powerpoint/2010/main" val="660643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16</a:t>
            </a:fld>
            <a:endParaRPr lang="fr-FR" noProof="0"/>
          </a:p>
        </p:txBody>
      </p:sp>
    </p:spTree>
    <p:extLst>
      <p:ext uri="{BB962C8B-B14F-4D97-AF65-F5344CB8AC3E}">
        <p14:creationId xmlns:p14="http://schemas.microsoft.com/office/powerpoint/2010/main" val="153981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17</a:t>
            </a:fld>
            <a:endParaRPr lang="fr-FR" noProof="0"/>
          </a:p>
        </p:txBody>
      </p:sp>
    </p:spTree>
    <p:extLst>
      <p:ext uri="{BB962C8B-B14F-4D97-AF65-F5344CB8AC3E}">
        <p14:creationId xmlns:p14="http://schemas.microsoft.com/office/powerpoint/2010/main" val="217000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18</a:t>
            </a:fld>
            <a:endParaRPr lang="fr-FR" noProof="0"/>
          </a:p>
        </p:txBody>
      </p:sp>
    </p:spTree>
    <p:extLst>
      <p:ext uri="{BB962C8B-B14F-4D97-AF65-F5344CB8AC3E}">
        <p14:creationId xmlns:p14="http://schemas.microsoft.com/office/powerpoint/2010/main" val="271140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19</a:t>
            </a:fld>
            <a:endParaRPr lang="fr-FR" noProof="0"/>
          </a:p>
        </p:txBody>
      </p:sp>
    </p:spTree>
    <p:extLst>
      <p:ext uri="{BB962C8B-B14F-4D97-AF65-F5344CB8AC3E}">
        <p14:creationId xmlns:p14="http://schemas.microsoft.com/office/powerpoint/2010/main" val="4263646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20</a:t>
            </a:fld>
            <a:endParaRPr lang="fr-FR" noProof="0"/>
          </a:p>
        </p:txBody>
      </p:sp>
    </p:spTree>
    <p:extLst>
      <p:ext uri="{BB962C8B-B14F-4D97-AF65-F5344CB8AC3E}">
        <p14:creationId xmlns:p14="http://schemas.microsoft.com/office/powerpoint/2010/main" val="23315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21</a:t>
            </a:fld>
            <a:endParaRPr lang="fr-FR" noProof="0"/>
          </a:p>
        </p:txBody>
      </p:sp>
    </p:spTree>
    <p:extLst>
      <p:ext uri="{BB962C8B-B14F-4D97-AF65-F5344CB8AC3E}">
        <p14:creationId xmlns:p14="http://schemas.microsoft.com/office/powerpoint/2010/main" val="192578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26</a:t>
            </a:fld>
            <a:endParaRPr lang="fr-FR" noProof="0"/>
          </a:p>
        </p:txBody>
      </p:sp>
    </p:spTree>
    <p:extLst>
      <p:ext uri="{BB962C8B-B14F-4D97-AF65-F5344CB8AC3E}">
        <p14:creationId xmlns:p14="http://schemas.microsoft.com/office/powerpoint/2010/main" val="397661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27</a:t>
            </a:fld>
            <a:endParaRPr lang="fr-FR" noProof="0"/>
          </a:p>
        </p:txBody>
      </p:sp>
    </p:spTree>
    <p:extLst>
      <p:ext uri="{BB962C8B-B14F-4D97-AF65-F5344CB8AC3E}">
        <p14:creationId xmlns:p14="http://schemas.microsoft.com/office/powerpoint/2010/main" val="5053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a:t>
            </a:fld>
            <a:endParaRPr lang="fr-FR" noProof="0"/>
          </a:p>
        </p:txBody>
      </p:sp>
    </p:spTree>
    <p:extLst>
      <p:ext uri="{BB962C8B-B14F-4D97-AF65-F5344CB8AC3E}">
        <p14:creationId xmlns:p14="http://schemas.microsoft.com/office/powerpoint/2010/main" val="316604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28</a:t>
            </a:fld>
            <a:endParaRPr lang="fr-FR" noProof="0"/>
          </a:p>
        </p:txBody>
      </p:sp>
    </p:spTree>
    <p:extLst>
      <p:ext uri="{BB962C8B-B14F-4D97-AF65-F5344CB8AC3E}">
        <p14:creationId xmlns:p14="http://schemas.microsoft.com/office/powerpoint/2010/main" val="278483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4</a:t>
            </a:fld>
            <a:endParaRPr lang="fr-FR" noProof="0"/>
          </a:p>
        </p:txBody>
      </p:sp>
    </p:spTree>
    <p:extLst>
      <p:ext uri="{BB962C8B-B14F-4D97-AF65-F5344CB8AC3E}">
        <p14:creationId xmlns:p14="http://schemas.microsoft.com/office/powerpoint/2010/main" val="4154661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6</a:t>
            </a:fld>
            <a:endParaRPr lang="fr-FR" noProof="0"/>
          </a:p>
        </p:txBody>
      </p:sp>
    </p:spTree>
    <p:extLst>
      <p:ext uri="{BB962C8B-B14F-4D97-AF65-F5344CB8AC3E}">
        <p14:creationId xmlns:p14="http://schemas.microsoft.com/office/powerpoint/2010/main" val="3356539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7</a:t>
            </a:fld>
            <a:endParaRPr lang="fr-FR" noProof="0"/>
          </a:p>
        </p:txBody>
      </p:sp>
    </p:spTree>
    <p:extLst>
      <p:ext uri="{BB962C8B-B14F-4D97-AF65-F5344CB8AC3E}">
        <p14:creationId xmlns:p14="http://schemas.microsoft.com/office/powerpoint/2010/main" val="182841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8</a:t>
            </a:fld>
            <a:endParaRPr lang="fr-FR" noProof="0"/>
          </a:p>
        </p:txBody>
      </p:sp>
    </p:spTree>
    <p:extLst>
      <p:ext uri="{BB962C8B-B14F-4D97-AF65-F5344CB8AC3E}">
        <p14:creationId xmlns:p14="http://schemas.microsoft.com/office/powerpoint/2010/main" val="401443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9</a:t>
            </a:fld>
            <a:endParaRPr lang="fr-FR" noProof="0"/>
          </a:p>
        </p:txBody>
      </p:sp>
    </p:spTree>
    <p:extLst>
      <p:ext uri="{BB962C8B-B14F-4D97-AF65-F5344CB8AC3E}">
        <p14:creationId xmlns:p14="http://schemas.microsoft.com/office/powerpoint/2010/main" val="36539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11</a:t>
            </a:fld>
            <a:endParaRPr lang="fr-FR" noProof="0"/>
          </a:p>
        </p:txBody>
      </p:sp>
    </p:spTree>
    <p:extLst>
      <p:ext uri="{BB962C8B-B14F-4D97-AF65-F5344CB8AC3E}">
        <p14:creationId xmlns:p14="http://schemas.microsoft.com/office/powerpoint/2010/main" val="42507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F105DB2-FD3E-441D-8B7E-7AE83ECE27B3}" type="slidenum">
              <a:rPr lang="fr-FR" noProof="0" smtClean="0"/>
              <a:pPr/>
              <a:t>12</a:t>
            </a:fld>
            <a:endParaRPr lang="fr-FR" noProof="0"/>
          </a:p>
        </p:txBody>
      </p:sp>
    </p:spTree>
    <p:extLst>
      <p:ext uri="{BB962C8B-B14F-4D97-AF65-F5344CB8AC3E}">
        <p14:creationId xmlns:p14="http://schemas.microsoft.com/office/powerpoint/2010/main" val="392158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88825"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4BD2A01-2F53-4F73-98E8-BFFA0830F1EA}"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81249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fr-FR"/>
              <a:t>Modifiez le style du titre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8886628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fr-FR"/>
              <a:t>Modifiez le style du titre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23480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fr-FR"/>
              <a:t>Modifiez le style du titre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116210941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fr-FR"/>
              <a:t>Modifiez le style du titre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147432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fr-FR"/>
              <a:t>Modifiez le style du titre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180407701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293531019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35887282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23737524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fr-FR"/>
              <a:t>Modifiez le style du titre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5" name="Footer Placeholder 4"/>
          <p:cNvSpPr>
            <a:spLocks noGrp="1"/>
          </p:cNvSpPr>
          <p:nvPr>
            <p:ph type="ftr" sz="quarter" idx="11"/>
          </p:nvPr>
        </p:nvSpPr>
        <p:spPr/>
        <p:txBody>
          <a:bodyPr/>
          <a:lstStyle/>
          <a:p>
            <a:r>
              <a:rPr lang="fr-FR" noProof="0"/>
              <a:t>Ajouter un pied de page</a:t>
            </a:r>
          </a:p>
        </p:txBody>
      </p:sp>
      <p:sp>
        <p:nvSpPr>
          <p:cNvPr id="6" name="Slide Number Placeholder 5"/>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34947154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6" name="Footer Placeholder 5"/>
          <p:cNvSpPr>
            <a:spLocks noGrp="1"/>
          </p:cNvSpPr>
          <p:nvPr>
            <p:ph type="ftr" sz="quarter" idx="11"/>
          </p:nvPr>
        </p:nvSpPr>
        <p:spPr/>
        <p:txBody>
          <a:bodyPr/>
          <a:lstStyle/>
          <a:p>
            <a:r>
              <a:rPr lang="fr-FR" noProof="0"/>
              <a:t>Ajouter un pied de page</a:t>
            </a:r>
          </a:p>
        </p:txBody>
      </p:sp>
      <p:sp>
        <p:nvSpPr>
          <p:cNvPr id="7" name="Slide Number Placeholder 6"/>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37139790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8" name="Footer Placeholder 7"/>
          <p:cNvSpPr>
            <a:spLocks noGrp="1"/>
          </p:cNvSpPr>
          <p:nvPr>
            <p:ph type="ftr" sz="quarter" idx="11"/>
          </p:nvPr>
        </p:nvSpPr>
        <p:spPr/>
        <p:txBody>
          <a:bodyPr/>
          <a:lstStyle/>
          <a:p>
            <a:r>
              <a:rPr lang="fr-FR" noProof="0"/>
              <a:t>Ajouter un pied de page</a:t>
            </a:r>
          </a:p>
        </p:txBody>
      </p:sp>
      <p:sp>
        <p:nvSpPr>
          <p:cNvPr id="9" name="Slide Number Placeholder 8"/>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421424457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4" name="Footer Placeholder 3"/>
          <p:cNvSpPr>
            <a:spLocks noGrp="1"/>
          </p:cNvSpPr>
          <p:nvPr>
            <p:ph type="ftr" sz="quarter" idx="11"/>
          </p:nvPr>
        </p:nvSpPr>
        <p:spPr/>
        <p:txBody>
          <a:bodyPr/>
          <a:lstStyle/>
          <a:p>
            <a:r>
              <a:rPr lang="fr-FR" noProof="0"/>
              <a:t>Ajouter un pied de page</a:t>
            </a:r>
          </a:p>
        </p:txBody>
      </p:sp>
      <p:sp>
        <p:nvSpPr>
          <p:cNvPr id="5" name="Slide Number Placeholder 4"/>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313511505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5EC53-AFEF-49B2-BA85-ECD94B8F6BCB}" type="datetime1">
              <a:rPr lang="fr-FR" noProof="0" smtClean="0"/>
              <a:t>07/06/2019</a:t>
            </a:fld>
            <a:endParaRPr lang="fr-FR" noProof="0"/>
          </a:p>
        </p:txBody>
      </p:sp>
      <p:sp>
        <p:nvSpPr>
          <p:cNvPr id="3" name="Footer Placeholder 2"/>
          <p:cNvSpPr>
            <a:spLocks noGrp="1"/>
          </p:cNvSpPr>
          <p:nvPr>
            <p:ph type="ftr" sz="quarter" idx="11"/>
          </p:nvPr>
        </p:nvSpPr>
        <p:spPr/>
        <p:txBody>
          <a:bodyPr/>
          <a:lstStyle/>
          <a:p>
            <a:r>
              <a:rPr lang="fr-FR" noProof="0"/>
              <a:t>Ajouter un pied de page</a:t>
            </a:r>
          </a:p>
        </p:txBody>
      </p:sp>
      <p:sp>
        <p:nvSpPr>
          <p:cNvPr id="4" name="Slide Number Placeholder 3"/>
          <p:cNvSpPr>
            <a:spLocks noGrp="1"/>
          </p:cNvSpPr>
          <p:nvPr>
            <p:ph type="sldNum" sz="quarter" idx="12"/>
          </p:nvPr>
        </p:nvSpPr>
        <p:spPr/>
        <p:txBody>
          <a:bodyPr/>
          <a:lstStyle/>
          <a:p>
            <a:fld id="{DF28FB93-0A08-4E7D-8E63-9EFA29F1E093}" type="slidenum">
              <a:rPr lang="fr-FR" noProof="0" smtClean="0"/>
              <a:pPr/>
              <a:t>‹N°›</a:t>
            </a:fld>
            <a:endParaRPr lang="fr-FR" noProof="0"/>
          </a:p>
        </p:txBody>
      </p:sp>
      <p:grpSp>
        <p:nvGrpSpPr>
          <p:cNvPr id="5" name="graphique du bas">
            <a:extLst>
              <a:ext uri="{FF2B5EF4-FFF2-40B4-BE49-F238E27FC236}">
                <a16:creationId xmlns:a16="http://schemas.microsoft.com/office/drawing/2014/main" id="{C0705FB6-1F86-4F9F-A0A8-B24923090F68}"/>
              </a:ext>
            </a:extLst>
          </p:cNvPr>
          <p:cNvGrpSpPr/>
          <p:nvPr userDrawn="1"/>
        </p:nvGrpSpPr>
        <p:grpSpPr>
          <a:xfrm>
            <a:off x="0" y="6309360"/>
            <a:ext cx="12190231" cy="548640"/>
            <a:chOff x="0" y="6309360"/>
            <a:chExt cx="12190231" cy="548640"/>
          </a:xfrm>
        </p:grpSpPr>
        <p:sp>
          <p:nvSpPr>
            <p:cNvPr id="6" name="Rectangle 5">
              <a:extLst>
                <a:ext uri="{FF2B5EF4-FFF2-40B4-BE49-F238E27FC236}">
                  <a16:creationId xmlns:a16="http://schemas.microsoft.com/office/drawing/2014/main" id="{46B7C682-8874-4D26-B37C-37D41253C6BB}"/>
                </a:ext>
              </a:extLst>
            </p:cNvPr>
            <p:cNvSpPr/>
            <p:nvPr/>
          </p:nvSpPr>
          <p:spPr>
            <a:xfrm>
              <a:off x="0" y="6400800"/>
              <a:ext cx="12188825" cy="457200"/>
            </a:xfrm>
            <a:prstGeom prst="rect">
              <a:avLst/>
            </a:prstGeom>
            <a:solidFill>
              <a:schemeClr val="tx1"/>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rtl="0"/>
              <a:endParaRPr lang="fr-FR" noProof="0">
                <a:latin typeface="Euphemia" panose="020B0503040102020104" pitchFamily="34" charset="0"/>
              </a:endParaRPr>
            </a:p>
          </p:txBody>
        </p:sp>
        <p:sp>
          <p:nvSpPr>
            <p:cNvPr id="7" name="Rectangle 6">
              <a:extLst>
                <a:ext uri="{FF2B5EF4-FFF2-40B4-BE49-F238E27FC236}">
                  <a16:creationId xmlns:a16="http://schemas.microsoft.com/office/drawing/2014/main" id="{91FE0A44-B0A6-4D94-A1E1-0D31FD8CF278}"/>
                </a:ext>
              </a:extLst>
            </p:cNvPr>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Euphemia" panose="020B0503040102020104" pitchFamily="34" charset="0"/>
              </a:endParaRPr>
            </a:p>
          </p:txBody>
        </p:sp>
        <p:sp>
          <p:nvSpPr>
            <p:cNvPr id="8" name="Rectangle 7">
              <a:extLst>
                <a:ext uri="{FF2B5EF4-FFF2-40B4-BE49-F238E27FC236}">
                  <a16:creationId xmlns:a16="http://schemas.microsoft.com/office/drawing/2014/main" id="{0D7DDDA6-AE5A-4B73-9210-2716EF6B8F56}"/>
                </a:ext>
              </a:extLst>
            </p:cNvPr>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latin typeface="Euphemia" panose="020B0503040102020104" pitchFamily="34" charset="0"/>
              </a:endParaRPr>
            </a:p>
          </p:txBody>
        </p:sp>
      </p:grpSp>
    </p:spTree>
    <p:extLst>
      <p:ext uri="{BB962C8B-B14F-4D97-AF65-F5344CB8AC3E}">
        <p14:creationId xmlns:p14="http://schemas.microsoft.com/office/powerpoint/2010/main" val="973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fr-FR"/>
              <a:t>Modifiez le style du titre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B3AAB60-57BC-40B8-BBB3-08C162D83779}" type="datetime1">
              <a:rPr lang="fr-FR" noProof="0" smtClean="0"/>
              <a:t>07/06/2019</a:t>
            </a:fld>
            <a:endParaRPr lang="fr-FR" noProof="0"/>
          </a:p>
        </p:txBody>
      </p:sp>
      <p:sp>
        <p:nvSpPr>
          <p:cNvPr id="6" name="Footer Placeholder 5"/>
          <p:cNvSpPr>
            <a:spLocks noGrp="1"/>
          </p:cNvSpPr>
          <p:nvPr>
            <p:ph type="ftr" sz="quarter" idx="11"/>
          </p:nvPr>
        </p:nvSpPr>
        <p:spPr/>
        <p:txBody>
          <a:bodyPr/>
          <a:lstStyle/>
          <a:p>
            <a:r>
              <a:rPr lang="fr-FR" noProof="0"/>
              <a:t>Ajouter un pied de page</a:t>
            </a:r>
          </a:p>
        </p:txBody>
      </p:sp>
      <p:sp>
        <p:nvSpPr>
          <p:cNvPr id="7" name="Slide Number Placeholder 6"/>
          <p:cNvSpPr>
            <a:spLocks noGrp="1"/>
          </p:cNvSpPr>
          <p:nvPr>
            <p:ph type="sldNum" sz="quarter" idx="12"/>
          </p:nvPr>
        </p:nvSpPr>
        <p:spPr/>
        <p:txBody>
          <a:body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264068087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fr-FR"/>
              <a:t>Modifiez le style du titre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fr-FR" noProof="0" smtClean="0"/>
              <a:pPr/>
              <a:t>‹N°›</a:t>
            </a:fld>
            <a:endParaRPr lang="fr-FR" noProof="0"/>
          </a:p>
        </p:txBody>
      </p:sp>
      <p:sp>
        <p:nvSpPr>
          <p:cNvPr id="5" name="Date Placeholder 4"/>
          <p:cNvSpPr>
            <a:spLocks noGrp="1"/>
          </p:cNvSpPr>
          <p:nvPr>
            <p:ph type="dt" sz="half" idx="10"/>
          </p:nvPr>
        </p:nvSpPr>
        <p:spPr/>
        <p:txBody>
          <a:bodyPr/>
          <a:lstStyle/>
          <a:p>
            <a:fld id="{1CC8DDA6-25CE-4019-B9B0-FC4A554242BF}" type="datetime1">
              <a:rPr lang="fr-FR" noProof="0" smtClean="0"/>
              <a:t>07/06/2019</a:t>
            </a:fld>
            <a:endParaRPr lang="fr-FR" noProof="0"/>
          </a:p>
        </p:txBody>
      </p:sp>
    </p:spTree>
    <p:extLst>
      <p:ext uri="{BB962C8B-B14F-4D97-AF65-F5344CB8AC3E}">
        <p14:creationId xmlns:p14="http://schemas.microsoft.com/office/powerpoint/2010/main" val="2386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3AAB60-57BC-40B8-BBB3-08C162D83779}" type="datetime1">
              <a:rPr lang="fr-FR" noProof="0" smtClean="0"/>
              <a:t>07/06/2019</a:t>
            </a:fld>
            <a:endParaRPr lang="fr-FR" noProof="0"/>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noProof="0"/>
              <a:t>Ajouter un pied de page</a:t>
            </a:r>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DF28FB93-0A08-4E7D-8E63-9EFA29F1E093}" type="slidenum">
              <a:rPr lang="fr-FR" noProof="0" smtClean="0"/>
              <a:pPr/>
              <a:t>‹N°›</a:t>
            </a:fld>
            <a:endParaRPr lang="fr-FR" noProof="0"/>
          </a:p>
        </p:txBody>
      </p:sp>
    </p:spTree>
    <p:extLst>
      <p:ext uri="{BB962C8B-B14F-4D97-AF65-F5344CB8AC3E}">
        <p14:creationId xmlns:p14="http://schemas.microsoft.com/office/powerpoint/2010/main" val="1703040885"/>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93812" y="1257813"/>
            <a:ext cx="8208912" cy="2090140"/>
          </a:xfrm>
        </p:spPr>
        <p:txBody>
          <a:bodyPr rtlCol="0">
            <a:normAutofit fontScale="90000"/>
          </a:bodyPr>
          <a:lstStyle/>
          <a:p>
            <a:pPr algn="ctr" rtl="0"/>
            <a:r>
              <a:rPr lang="fr-FR" sz="6000" b="1" i="1" dirty="0">
                <a:solidFill>
                  <a:srgbClr val="C00000"/>
                </a:solidFill>
                <a:latin typeface="Euphemia" panose="020B0503040102020104" pitchFamily="34" charset="0"/>
              </a:rPr>
              <a:t>Vaccin contre l’hépatite B</a:t>
            </a:r>
            <a:br>
              <a:rPr lang="fr-FR" sz="6000" b="1" i="1" dirty="0">
                <a:solidFill>
                  <a:srgbClr val="C00000"/>
                </a:solidFill>
                <a:latin typeface="Euphemia" panose="020B0503040102020104" pitchFamily="34" charset="0"/>
              </a:rPr>
            </a:br>
            <a:r>
              <a:rPr lang="fr-FR" sz="4800" b="1" i="1" dirty="0">
                <a:solidFill>
                  <a:srgbClr val="C00000"/>
                </a:solidFill>
                <a:latin typeface="Euphemia" panose="020B0503040102020104" pitchFamily="34" charset="0"/>
              </a:rPr>
              <a:t>C</a:t>
            </a:r>
            <a:r>
              <a:rPr lang="fr-FR" sz="4800" b="1" i="1" dirty="0">
                <a:solidFill>
                  <a:srgbClr val="C00000"/>
                </a:solidFill>
              </a:rPr>
              <a:t>atastrophe cancérologique</a:t>
            </a:r>
            <a:br>
              <a:rPr lang="fr-FR" sz="4800" b="1" i="1" dirty="0">
                <a:solidFill>
                  <a:srgbClr val="C00000"/>
                </a:solidFill>
              </a:rPr>
            </a:br>
            <a:r>
              <a:rPr lang="fr-FR" sz="4800" b="1" i="1" dirty="0">
                <a:solidFill>
                  <a:srgbClr val="C00000"/>
                </a:solidFill>
              </a:rPr>
              <a:t> méconnue</a:t>
            </a:r>
            <a:endParaRPr lang="fr-FR" b="1" i="1" dirty="0">
              <a:solidFill>
                <a:srgbClr val="C00000"/>
              </a:solidFill>
              <a:latin typeface="Euphemia" panose="020B0503040102020104" pitchFamily="34" charset="0"/>
            </a:endParaRPr>
          </a:p>
        </p:txBody>
      </p:sp>
      <p:sp>
        <p:nvSpPr>
          <p:cNvPr id="3" name="Sous-titre 2"/>
          <p:cNvSpPr>
            <a:spLocks noGrp="1"/>
          </p:cNvSpPr>
          <p:nvPr>
            <p:ph type="subTitle" idx="1"/>
          </p:nvPr>
        </p:nvSpPr>
        <p:spPr>
          <a:xfrm>
            <a:off x="1701924" y="3761198"/>
            <a:ext cx="6192688" cy="937058"/>
          </a:xfrm>
        </p:spPr>
        <p:txBody>
          <a:bodyPr rtlCol="0">
            <a:normAutofit/>
          </a:bodyPr>
          <a:lstStyle/>
          <a:p>
            <a:pPr algn="ctr" rtl="0"/>
            <a:r>
              <a:rPr lang="fr-FR" sz="1200" b="1" dirty="0">
                <a:latin typeface="Algerian" panose="04020705040A02060702" pitchFamily="82" charset="0"/>
              </a:rPr>
              <a:t>Dr Gérard Delépine chirurgien cancérologue </a:t>
            </a:r>
          </a:p>
          <a:p>
            <a:pPr algn="ctr" rtl="0"/>
            <a:r>
              <a:rPr lang="fr-FR" sz="1200" b="1" dirty="0">
                <a:latin typeface="Algerian" panose="04020705040A02060702" pitchFamily="82" charset="0"/>
              </a:rPr>
              <a:t>Dr  Nicole Delépine cancérologue pédiatre</a:t>
            </a:r>
          </a:p>
        </p:txBody>
      </p:sp>
      <p:sp>
        <p:nvSpPr>
          <p:cNvPr id="4" name="ZoneTexte 3">
            <a:extLst>
              <a:ext uri="{FF2B5EF4-FFF2-40B4-BE49-F238E27FC236}">
                <a16:creationId xmlns:a16="http://schemas.microsoft.com/office/drawing/2014/main" id="{044BF788-F0CF-4BEC-A394-2FABF6370396}"/>
              </a:ext>
            </a:extLst>
          </p:cNvPr>
          <p:cNvSpPr txBox="1"/>
          <p:nvPr/>
        </p:nvSpPr>
        <p:spPr>
          <a:xfrm>
            <a:off x="3646140" y="5600187"/>
            <a:ext cx="2304256" cy="424732"/>
          </a:xfrm>
          <a:prstGeom prst="rect">
            <a:avLst/>
          </a:prstGeom>
          <a:noFill/>
        </p:spPr>
        <p:txBody>
          <a:bodyPr wrap="square" rtlCol="0">
            <a:spAutoFit/>
          </a:bodyPr>
          <a:lstStyle/>
          <a:p>
            <a:pPr>
              <a:lnSpc>
                <a:spcPct val="90000"/>
              </a:lnSpc>
            </a:pPr>
            <a:r>
              <a:rPr lang="fr-FR" sz="2400" dirty="0">
                <a:solidFill>
                  <a:schemeClr val="tx2"/>
                </a:solidFill>
              </a:rPr>
              <a:t>Juin 2019</a:t>
            </a:r>
          </a:p>
        </p:txBody>
      </p:sp>
      <p:pic>
        <p:nvPicPr>
          <p:cNvPr id="9" name="Image 8">
            <a:extLst>
              <a:ext uri="{FF2B5EF4-FFF2-40B4-BE49-F238E27FC236}">
                <a16:creationId xmlns:a16="http://schemas.microsoft.com/office/drawing/2014/main" id="{7A4346EC-02B7-42D5-A546-F4FD70704C2B}"/>
              </a:ext>
            </a:extLst>
          </p:cNvPr>
          <p:cNvPicPr>
            <a:picLocks noChangeAspect="1"/>
          </p:cNvPicPr>
          <p:nvPr/>
        </p:nvPicPr>
        <p:blipFill>
          <a:blip r:embed="rId3"/>
          <a:stretch>
            <a:fillRect/>
          </a:stretch>
        </p:blipFill>
        <p:spPr>
          <a:xfrm>
            <a:off x="7662978" y="2852936"/>
            <a:ext cx="3832035" cy="30516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0E4AA-5539-4E02-A8AF-70C4CEB0D359}"/>
              </a:ext>
            </a:extLst>
          </p:cNvPr>
          <p:cNvSpPr>
            <a:spLocks noGrp="1"/>
          </p:cNvSpPr>
          <p:nvPr>
            <p:ph type="title"/>
          </p:nvPr>
        </p:nvSpPr>
        <p:spPr>
          <a:xfrm>
            <a:off x="2630893" y="48096"/>
            <a:ext cx="8614782" cy="1432546"/>
          </a:xfrm>
          <a:solidFill>
            <a:schemeClr val="bg1"/>
          </a:solidFill>
        </p:spPr>
        <p:txBody>
          <a:bodyPr>
            <a:normAutofit/>
          </a:bodyPr>
          <a:lstStyle/>
          <a:p>
            <a:pPr algn="ctr"/>
            <a:r>
              <a:rPr lang="fr-FR" sz="3200" b="1" dirty="0">
                <a:solidFill>
                  <a:schemeClr val="tx1"/>
                </a:solidFill>
                <a:latin typeface="Algerian" panose="04020705040A02060702" pitchFamily="82" charset="0"/>
              </a:rPr>
              <a:t>Vérité en deçà des Pyrénées, erreur au-delà (Blaise Pascal)</a:t>
            </a:r>
          </a:p>
        </p:txBody>
      </p:sp>
      <p:sp>
        <p:nvSpPr>
          <p:cNvPr id="3" name="Espace réservé du texte 2">
            <a:extLst>
              <a:ext uri="{FF2B5EF4-FFF2-40B4-BE49-F238E27FC236}">
                <a16:creationId xmlns:a16="http://schemas.microsoft.com/office/drawing/2014/main" id="{18B4EFA4-891F-4CD6-8C63-CD18FBF0761A}"/>
              </a:ext>
            </a:extLst>
          </p:cNvPr>
          <p:cNvSpPr>
            <a:spLocks noGrp="1"/>
          </p:cNvSpPr>
          <p:nvPr>
            <p:ph type="body" idx="1"/>
          </p:nvPr>
        </p:nvSpPr>
        <p:spPr>
          <a:xfrm>
            <a:off x="189756" y="2708920"/>
            <a:ext cx="4896544" cy="4100984"/>
          </a:xfrm>
        </p:spPr>
        <p:txBody>
          <a:bodyPr>
            <a:normAutofit lnSpcReduction="10000"/>
          </a:bodyPr>
          <a:lstStyle/>
          <a:p>
            <a:r>
              <a:rPr lang="fr-FR" sz="2800" dirty="0">
                <a:solidFill>
                  <a:schemeClr val="tx2"/>
                </a:solidFill>
              </a:rPr>
              <a:t>En Occident </a:t>
            </a:r>
          </a:p>
          <a:p>
            <a:r>
              <a:rPr lang="fr-FR" sz="2800" dirty="0">
                <a:solidFill>
                  <a:schemeClr val="tx2"/>
                </a:solidFill>
              </a:rPr>
              <a:t>l’incidence était faible et la transmission, horizontale et tardive </a:t>
            </a:r>
          </a:p>
          <a:p>
            <a:r>
              <a:rPr lang="fr-FR" sz="2800" b="1" dirty="0">
                <a:solidFill>
                  <a:schemeClr val="tx1"/>
                </a:solidFill>
              </a:rPr>
              <a:t>à partir de l’adolescence par voie sexuelle ou sanguine), le risque de cancer hépatique se concentrant sur les adultes </a:t>
            </a:r>
          </a:p>
          <a:p>
            <a:endParaRPr lang="fr-FR" dirty="0"/>
          </a:p>
        </p:txBody>
      </p:sp>
      <p:pic>
        <p:nvPicPr>
          <p:cNvPr id="4" name="Image 3">
            <a:extLst>
              <a:ext uri="{FF2B5EF4-FFF2-40B4-BE49-F238E27FC236}">
                <a16:creationId xmlns:a16="http://schemas.microsoft.com/office/drawing/2014/main" id="{E99B2DF7-171C-45A9-95D6-D25BE61AED93}"/>
              </a:ext>
            </a:extLst>
          </p:cNvPr>
          <p:cNvPicPr>
            <a:picLocks noChangeAspect="1"/>
          </p:cNvPicPr>
          <p:nvPr/>
        </p:nvPicPr>
        <p:blipFill rotWithShape="1">
          <a:blip r:embed="rId2"/>
          <a:srcRect l="5377" r="19355"/>
          <a:stretch/>
        </p:blipFill>
        <p:spPr>
          <a:xfrm>
            <a:off x="0" y="-36612"/>
            <a:ext cx="2610917" cy="2313484"/>
          </a:xfrm>
          <a:prstGeom prst="rect">
            <a:avLst/>
          </a:prstGeom>
        </p:spPr>
      </p:pic>
      <p:pic>
        <p:nvPicPr>
          <p:cNvPr id="6" name="Image 5" descr="Une image contenant capture d’écran&#10;&#10;Description générée automatiquement">
            <a:extLst>
              <a:ext uri="{FF2B5EF4-FFF2-40B4-BE49-F238E27FC236}">
                <a16:creationId xmlns:a16="http://schemas.microsoft.com/office/drawing/2014/main" id="{EA77DBC7-8735-4E3B-A54C-DBF801024459}"/>
              </a:ext>
            </a:extLst>
          </p:cNvPr>
          <p:cNvPicPr>
            <a:picLocks noChangeAspect="1"/>
          </p:cNvPicPr>
          <p:nvPr/>
        </p:nvPicPr>
        <p:blipFill rotWithShape="1">
          <a:blip r:embed="rId3"/>
          <a:srcRect l="24006" t="20593" r="25187" b="13241"/>
          <a:stretch/>
        </p:blipFill>
        <p:spPr>
          <a:xfrm>
            <a:off x="4907219" y="1480642"/>
            <a:ext cx="6659802" cy="4878693"/>
          </a:xfrm>
          <a:prstGeom prst="rect">
            <a:avLst/>
          </a:prstGeom>
        </p:spPr>
      </p:pic>
    </p:spTree>
    <p:extLst>
      <p:ext uri="{BB962C8B-B14F-4D97-AF65-F5344CB8AC3E}">
        <p14:creationId xmlns:p14="http://schemas.microsoft.com/office/powerpoint/2010/main" val="1215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582886-877C-4AEC-A77F-8055EB9A0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88824" cy="6866467"/>
            <a:chOff x="0" y="-8467"/>
            <a:chExt cx="12192000" cy="6866467"/>
          </a:xfrm>
        </p:grpSpPr>
        <p:sp>
          <p:nvSpPr>
            <p:cNvPr id="9" name="Freeform 14">
              <a:extLst>
                <a:ext uri="{FF2B5EF4-FFF2-40B4-BE49-F238E27FC236}">
                  <a16:creationId xmlns:a16="http://schemas.microsoft.com/office/drawing/2014/main" id="{171A838D-27EA-485C-9A80-DCE624AB30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a16="http://schemas.microsoft.com/office/drawing/2014/main" id="{9059F313-A1BB-425E-9626-2BD43CAC64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ABF76A-A1AE-44BB-9ECB-D55D2FE29B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5B6D2EC4-82D3-43B8-82D6-028CB4345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520034CE-71F9-4E0F-94D8-99335CB85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926C6C0-16F7-4CDC-B481-2D19B2F3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042CE423-CE6E-4EE9-91F2-3E40EFB40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699BB4BD-31D7-434C-A6DB-E2CF3ACF60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3D406B8-656A-4D8B-91D0-BF4202C86F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3F4BFB6-D6B8-446C-8E17-3D54DCA9F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6118" y="-8468"/>
            <a:ext cx="4762319" cy="6866467"/>
            <a:chOff x="67175" y="-8467"/>
            <a:chExt cx="4763558" cy="6866467"/>
          </a:xfrm>
        </p:grpSpPr>
        <p:cxnSp>
          <p:nvCxnSpPr>
            <p:cNvPr id="23" name="Straight Connector 22">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re 1">
            <a:extLst>
              <a:ext uri="{FF2B5EF4-FFF2-40B4-BE49-F238E27FC236}">
                <a16:creationId xmlns:a16="http://schemas.microsoft.com/office/drawing/2014/main" id="{0522EAA5-A331-4D01-AC4F-FF2CC9A9912D}"/>
              </a:ext>
            </a:extLst>
          </p:cNvPr>
          <p:cNvSpPr>
            <a:spLocks noGrp="1"/>
          </p:cNvSpPr>
          <p:nvPr>
            <p:ph type="title"/>
          </p:nvPr>
        </p:nvSpPr>
        <p:spPr>
          <a:xfrm>
            <a:off x="110590" y="166481"/>
            <a:ext cx="4465023" cy="5062719"/>
          </a:xfrm>
        </p:spPr>
        <p:txBody>
          <a:bodyPr vert="horz" lIns="91440" tIns="45720" rIns="91440" bIns="45720" rtlCol="0" anchor="ctr">
            <a:normAutofit fontScale="90000"/>
          </a:bodyPr>
          <a:lstStyle/>
          <a:p>
            <a:pPr defTabSz="457200">
              <a:lnSpc>
                <a:spcPct val="90000"/>
              </a:lnSpc>
            </a:pPr>
            <a:r>
              <a:rPr lang="en-US" sz="4600" b="1" dirty="0" err="1">
                <a:solidFill>
                  <a:srgbClr val="C00000"/>
                </a:solidFill>
              </a:rPr>
              <a:t>En</a:t>
            </a:r>
            <a:r>
              <a:rPr lang="en-US" sz="4600" b="1" dirty="0">
                <a:solidFill>
                  <a:srgbClr val="C00000"/>
                </a:solidFill>
              </a:rPr>
              <a:t> Occident</a:t>
            </a:r>
            <a:br>
              <a:rPr lang="en-US" sz="4600" b="1" dirty="0">
                <a:solidFill>
                  <a:srgbClr val="C00000"/>
                </a:solidFill>
              </a:rPr>
            </a:br>
            <a:r>
              <a:rPr lang="en-US" sz="4600" b="1" dirty="0">
                <a:solidFill>
                  <a:srgbClr val="C00000"/>
                </a:solidFill>
              </a:rPr>
              <a:t>contre </a:t>
            </a:r>
            <a:r>
              <a:rPr lang="en-US" sz="4600" b="1" dirty="0" err="1">
                <a:solidFill>
                  <a:srgbClr val="C00000"/>
                </a:solidFill>
              </a:rPr>
              <a:t>l’infection</a:t>
            </a:r>
            <a:br>
              <a:rPr lang="en-US" sz="4600" b="1" dirty="0">
                <a:solidFill>
                  <a:srgbClr val="C00000"/>
                </a:solidFill>
              </a:rPr>
            </a:br>
            <a:r>
              <a:rPr lang="en-US" sz="4600" b="1" dirty="0">
                <a:solidFill>
                  <a:srgbClr val="C00000"/>
                </a:solidFill>
              </a:rPr>
              <a:t>les </a:t>
            </a:r>
            <a:r>
              <a:rPr lang="en-US" sz="4600" b="1" dirty="0" err="1">
                <a:solidFill>
                  <a:srgbClr val="C00000"/>
                </a:solidFill>
              </a:rPr>
              <a:t>campagnes</a:t>
            </a:r>
            <a:r>
              <a:rPr lang="en-US" sz="4600" b="1" dirty="0">
                <a:solidFill>
                  <a:srgbClr val="C00000"/>
                </a:solidFill>
              </a:rPr>
              <a:t> de vaccination des </a:t>
            </a:r>
            <a:r>
              <a:rPr lang="en-US" sz="4600" b="1" dirty="0" err="1">
                <a:solidFill>
                  <a:srgbClr val="C00000"/>
                </a:solidFill>
              </a:rPr>
              <a:t>années</a:t>
            </a:r>
            <a:r>
              <a:rPr lang="en-US" sz="4600" b="1" dirty="0">
                <a:solidFill>
                  <a:srgbClr val="C00000"/>
                </a:solidFill>
              </a:rPr>
              <a:t> 80 </a:t>
            </a:r>
            <a:r>
              <a:rPr lang="en-US" sz="4600" b="1" dirty="0" err="1">
                <a:solidFill>
                  <a:srgbClr val="C00000"/>
                </a:solidFill>
              </a:rPr>
              <a:t>ont</a:t>
            </a:r>
            <a:r>
              <a:rPr lang="en-US" sz="4600" b="1" dirty="0">
                <a:solidFill>
                  <a:srgbClr val="C00000"/>
                </a:solidFill>
              </a:rPr>
              <a:t> </a:t>
            </a:r>
            <a:r>
              <a:rPr lang="en-US" sz="4600" b="1" dirty="0" err="1">
                <a:solidFill>
                  <a:srgbClr val="C00000"/>
                </a:solidFill>
              </a:rPr>
              <a:t>été</a:t>
            </a:r>
            <a:r>
              <a:rPr lang="en-US" sz="4600" b="1" dirty="0">
                <a:solidFill>
                  <a:srgbClr val="C00000"/>
                </a:solidFill>
              </a:rPr>
              <a:t> </a:t>
            </a:r>
            <a:r>
              <a:rPr lang="en-US" sz="4600" b="1" dirty="0" err="1">
                <a:solidFill>
                  <a:srgbClr val="C00000"/>
                </a:solidFill>
              </a:rPr>
              <a:t>très</a:t>
            </a:r>
            <a:r>
              <a:rPr lang="en-US" sz="4600" b="1" dirty="0">
                <a:solidFill>
                  <a:srgbClr val="C00000"/>
                </a:solidFill>
              </a:rPr>
              <a:t> </a:t>
            </a:r>
            <a:r>
              <a:rPr lang="en-US" sz="4600" b="1" dirty="0" err="1">
                <a:solidFill>
                  <a:srgbClr val="C00000"/>
                </a:solidFill>
              </a:rPr>
              <a:t>efficaces</a:t>
            </a:r>
            <a:endParaRPr lang="en-US" sz="4600" b="1" dirty="0">
              <a:solidFill>
                <a:srgbClr val="C00000"/>
              </a:solidFill>
            </a:endParaRPr>
          </a:p>
        </p:txBody>
      </p:sp>
      <p:sp>
        <p:nvSpPr>
          <p:cNvPr id="31" name="Freeform: Shape 30">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638" y="-8468"/>
            <a:ext cx="5073608"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texte 2">
            <a:extLst>
              <a:ext uri="{FF2B5EF4-FFF2-40B4-BE49-F238E27FC236}">
                <a16:creationId xmlns:a16="http://schemas.microsoft.com/office/drawing/2014/main" id="{ADC8E62B-BC69-4D85-A6AC-E1EAEF80F50A}"/>
              </a:ext>
            </a:extLst>
          </p:cNvPr>
          <p:cNvSpPr>
            <a:spLocks noGrp="1"/>
          </p:cNvSpPr>
          <p:nvPr>
            <p:ph type="body" idx="1"/>
          </p:nvPr>
        </p:nvSpPr>
        <p:spPr>
          <a:xfrm>
            <a:off x="4726260" y="332657"/>
            <a:ext cx="7472275" cy="4998036"/>
          </a:xfrm>
        </p:spPr>
        <p:txBody>
          <a:bodyPr vert="horz" lIns="91440" tIns="45720" rIns="91440" bIns="45720" rtlCol="0" anchor="ctr">
            <a:normAutofit lnSpcReduction="10000"/>
          </a:bodyPr>
          <a:lstStyle/>
          <a:p>
            <a:pPr defTabSz="457200">
              <a:lnSpc>
                <a:spcPct val="90000"/>
              </a:lnSpc>
            </a:pPr>
            <a:r>
              <a:rPr lang="en-US" sz="2400" dirty="0" err="1">
                <a:solidFill>
                  <a:srgbClr val="FF0000"/>
                </a:solidFill>
                <a:highlight>
                  <a:srgbClr val="FFFF00"/>
                </a:highlight>
              </a:rPr>
              <a:t>Entraînant</a:t>
            </a:r>
            <a:r>
              <a:rPr lang="en-US" sz="2400" dirty="0">
                <a:solidFill>
                  <a:srgbClr val="FF0000"/>
                </a:solidFill>
                <a:highlight>
                  <a:srgbClr val="FFFF00"/>
                </a:highlight>
              </a:rPr>
              <a:t> </a:t>
            </a:r>
            <a:r>
              <a:rPr lang="en-US" sz="2400" dirty="0" err="1">
                <a:solidFill>
                  <a:srgbClr val="FF0000"/>
                </a:solidFill>
                <a:highlight>
                  <a:srgbClr val="FFFF00"/>
                </a:highlight>
              </a:rPr>
              <a:t>une</a:t>
            </a:r>
            <a:r>
              <a:rPr lang="en-US" sz="2400" dirty="0">
                <a:solidFill>
                  <a:srgbClr val="FF0000"/>
                </a:solidFill>
                <a:highlight>
                  <a:srgbClr val="FFFF00"/>
                </a:highlight>
              </a:rPr>
              <a:t> </a:t>
            </a:r>
            <a:r>
              <a:rPr lang="en-US" sz="2400" b="1" dirty="0" err="1">
                <a:solidFill>
                  <a:srgbClr val="FF0000"/>
                </a:solidFill>
                <a:highlight>
                  <a:srgbClr val="FFFF00"/>
                </a:highlight>
              </a:rPr>
              <a:t>baisse</a:t>
            </a:r>
            <a:r>
              <a:rPr lang="en-US" sz="2400" b="1" dirty="0">
                <a:solidFill>
                  <a:srgbClr val="FF0000"/>
                </a:solidFill>
                <a:highlight>
                  <a:srgbClr val="FFFF00"/>
                </a:highlight>
              </a:rPr>
              <a:t> </a:t>
            </a:r>
            <a:r>
              <a:rPr lang="en-US" sz="2400" b="1" dirty="0" err="1">
                <a:solidFill>
                  <a:srgbClr val="FF0000"/>
                </a:solidFill>
                <a:highlight>
                  <a:srgbClr val="FFFF00"/>
                </a:highlight>
              </a:rPr>
              <a:t>spectaculaire</a:t>
            </a:r>
            <a:r>
              <a:rPr lang="en-US" sz="2400" b="1" dirty="0">
                <a:solidFill>
                  <a:srgbClr val="FF0000"/>
                </a:solidFill>
                <a:highlight>
                  <a:srgbClr val="FFFF00"/>
                </a:highlight>
              </a:rPr>
              <a:t> de </a:t>
            </a:r>
            <a:r>
              <a:rPr lang="en-US" sz="2400" b="1" dirty="0" err="1">
                <a:solidFill>
                  <a:srgbClr val="FF0000"/>
                </a:solidFill>
                <a:highlight>
                  <a:srgbClr val="FFFF00"/>
                </a:highlight>
              </a:rPr>
              <a:t>l’incidence</a:t>
            </a:r>
            <a:r>
              <a:rPr lang="en-US" sz="2400" b="1" dirty="0">
                <a:solidFill>
                  <a:srgbClr val="FF0000"/>
                </a:solidFill>
                <a:highlight>
                  <a:srgbClr val="FFFF00"/>
                </a:highlight>
              </a:rPr>
              <a:t> des </a:t>
            </a:r>
            <a:r>
              <a:rPr lang="en-US" sz="2400" b="1" dirty="0" err="1">
                <a:solidFill>
                  <a:srgbClr val="FF0000"/>
                </a:solidFill>
                <a:highlight>
                  <a:srgbClr val="FFFF00"/>
                </a:highlight>
              </a:rPr>
              <a:t>hépatites</a:t>
            </a:r>
            <a:r>
              <a:rPr lang="en-US" sz="2400" b="1" dirty="0">
                <a:solidFill>
                  <a:srgbClr val="FF0000"/>
                </a:solidFill>
                <a:highlight>
                  <a:srgbClr val="FFFF00"/>
                </a:highlight>
              </a:rPr>
              <a:t> </a:t>
            </a:r>
            <a:r>
              <a:rPr lang="en-US" sz="2400" b="1" dirty="0" err="1">
                <a:solidFill>
                  <a:srgbClr val="FF0000"/>
                </a:solidFill>
                <a:highlight>
                  <a:srgbClr val="FFFF00"/>
                </a:highlight>
              </a:rPr>
              <a:t>aigues</a:t>
            </a:r>
            <a:r>
              <a:rPr lang="en-US" sz="2400" dirty="0">
                <a:solidFill>
                  <a:srgbClr val="FF0000"/>
                </a:solidFill>
                <a:highlight>
                  <a:srgbClr val="FFFF00"/>
                </a:highlight>
              </a:rPr>
              <a:t> :</a:t>
            </a:r>
          </a:p>
          <a:p>
            <a:pPr defTabSz="457200">
              <a:lnSpc>
                <a:spcPct val="90000"/>
              </a:lnSpc>
            </a:pPr>
            <a:r>
              <a:rPr lang="en-US" sz="2400" dirty="0">
                <a:solidFill>
                  <a:srgbClr val="FF0000"/>
                </a:solidFill>
                <a:highlight>
                  <a:srgbClr val="FFFF00"/>
                </a:highlight>
              </a:rPr>
              <a:t> 90% aux </a:t>
            </a:r>
            <a:r>
              <a:rPr lang="en-US" sz="2400" dirty="0" err="1">
                <a:solidFill>
                  <a:srgbClr val="FF0000"/>
                </a:solidFill>
                <a:highlight>
                  <a:srgbClr val="FFFF00"/>
                </a:highlight>
              </a:rPr>
              <a:t>Etats-Unis</a:t>
            </a:r>
            <a:r>
              <a:rPr lang="en-US" sz="2400" dirty="0">
                <a:solidFill>
                  <a:srgbClr val="FF0000"/>
                </a:solidFill>
                <a:highlight>
                  <a:srgbClr val="FFFF00"/>
                </a:highlight>
              </a:rPr>
              <a:t> (passant de 10.8 </a:t>
            </a:r>
            <a:r>
              <a:rPr lang="en-US" sz="2400" dirty="0" err="1">
                <a:solidFill>
                  <a:srgbClr val="FF0000"/>
                </a:solidFill>
                <a:highlight>
                  <a:srgbClr val="FFFF00"/>
                </a:highlight>
              </a:rPr>
              <a:t>en</a:t>
            </a:r>
            <a:r>
              <a:rPr lang="en-US" sz="2400" dirty="0">
                <a:solidFill>
                  <a:srgbClr val="FF0000"/>
                </a:solidFill>
                <a:highlight>
                  <a:srgbClr val="FFFF00"/>
                </a:highlight>
              </a:rPr>
              <a:t> 1990 à 0.9 </a:t>
            </a:r>
            <a:r>
              <a:rPr lang="en-US" sz="2400" dirty="0" err="1">
                <a:solidFill>
                  <a:srgbClr val="FF0000"/>
                </a:solidFill>
                <a:highlight>
                  <a:srgbClr val="FFFF00"/>
                </a:highlight>
              </a:rPr>
              <a:t>en</a:t>
            </a:r>
            <a:r>
              <a:rPr lang="en-US" sz="2400" dirty="0">
                <a:solidFill>
                  <a:srgbClr val="FF0000"/>
                </a:solidFill>
                <a:highlight>
                  <a:srgbClr val="FFFF00"/>
                </a:highlight>
              </a:rPr>
              <a:t> 2014), 62% </a:t>
            </a:r>
            <a:r>
              <a:rPr lang="en-US" sz="2400" dirty="0" err="1">
                <a:solidFill>
                  <a:srgbClr val="FF0000"/>
                </a:solidFill>
                <a:highlight>
                  <a:srgbClr val="FFFF00"/>
                </a:highlight>
              </a:rPr>
              <a:t>en</a:t>
            </a:r>
            <a:r>
              <a:rPr lang="en-US" sz="2400" dirty="0">
                <a:solidFill>
                  <a:srgbClr val="FF0000"/>
                </a:solidFill>
                <a:highlight>
                  <a:srgbClr val="FFFF00"/>
                </a:highlight>
              </a:rPr>
              <a:t> </a:t>
            </a:r>
            <a:r>
              <a:rPr lang="en-US" sz="2400" dirty="0" err="1">
                <a:solidFill>
                  <a:srgbClr val="FF0000"/>
                </a:solidFill>
                <a:highlight>
                  <a:srgbClr val="FFFF00"/>
                </a:highlight>
              </a:rPr>
              <a:t>Italie</a:t>
            </a:r>
            <a:r>
              <a:rPr lang="en-US" sz="2400" dirty="0">
                <a:solidFill>
                  <a:srgbClr val="FF0000"/>
                </a:solidFill>
                <a:highlight>
                  <a:srgbClr val="FFFF00"/>
                </a:highlight>
              </a:rPr>
              <a:t> (de 5,4 </a:t>
            </a:r>
            <a:r>
              <a:rPr lang="en-US" sz="2400" dirty="0" err="1">
                <a:solidFill>
                  <a:srgbClr val="FF0000"/>
                </a:solidFill>
                <a:highlight>
                  <a:srgbClr val="FFFF00"/>
                </a:highlight>
              </a:rPr>
              <a:t>en</a:t>
            </a:r>
            <a:r>
              <a:rPr lang="en-US" sz="2400" dirty="0">
                <a:solidFill>
                  <a:srgbClr val="FF0000"/>
                </a:solidFill>
                <a:highlight>
                  <a:srgbClr val="FFFF00"/>
                </a:highlight>
              </a:rPr>
              <a:t> 1990 à 2 </a:t>
            </a:r>
            <a:r>
              <a:rPr lang="en-US" sz="2400" dirty="0" err="1">
                <a:solidFill>
                  <a:srgbClr val="FF0000"/>
                </a:solidFill>
                <a:highlight>
                  <a:srgbClr val="FFFF00"/>
                </a:highlight>
              </a:rPr>
              <a:t>en</a:t>
            </a:r>
            <a:r>
              <a:rPr lang="en-US" sz="2400" dirty="0">
                <a:solidFill>
                  <a:srgbClr val="FF0000"/>
                </a:solidFill>
                <a:highlight>
                  <a:srgbClr val="FFFF00"/>
                </a:highlight>
              </a:rPr>
              <a:t> 2000), plus de 80% </a:t>
            </a:r>
            <a:r>
              <a:rPr lang="en-US" sz="2400" dirty="0" err="1">
                <a:solidFill>
                  <a:srgbClr val="FF0000"/>
                </a:solidFill>
                <a:highlight>
                  <a:srgbClr val="FFFF00"/>
                </a:highlight>
              </a:rPr>
              <a:t>en</a:t>
            </a:r>
            <a:r>
              <a:rPr lang="en-US" sz="2400" dirty="0">
                <a:solidFill>
                  <a:srgbClr val="FF0000"/>
                </a:solidFill>
                <a:highlight>
                  <a:srgbClr val="FFFF00"/>
                </a:highlight>
              </a:rPr>
              <a:t> </a:t>
            </a:r>
            <a:r>
              <a:rPr lang="en-US" sz="2400" dirty="0" err="1">
                <a:solidFill>
                  <a:srgbClr val="FF0000"/>
                </a:solidFill>
                <a:highlight>
                  <a:srgbClr val="FFFF00"/>
                </a:highlight>
              </a:rPr>
              <a:t>Allemagne</a:t>
            </a:r>
            <a:endParaRPr lang="en-US" sz="2400" dirty="0">
              <a:solidFill>
                <a:srgbClr val="FF0000"/>
              </a:solidFill>
              <a:highlight>
                <a:srgbClr val="FFFF00"/>
              </a:highlight>
            </a:endParaRPr>
          </a:p>
          <a:p>
            <a:pPr defTabSz="457200">
              <a:lnSpc>
                <a:spcPct val="90000"/>
              </a:lnSpc>
            </a:pPr>
            <a:endParaRPr lang="en-US" sz="2400" dirty="0">
              <a:solidFill>
                <a:srgbClr val="FF0000"/>
              </a:solidFill>
              <a:highlight>
                <a:srgbClr val="FFFF00"/>
              </a:highlight>
            </a:endParaRPr>
          </a:p>
          <a:p>
            <a:pPr defTabSz="457200">
              <a:lnSpc>
                <a:spcPct val="90000"/>
              </a:lnSpc>
            </a:pPr>
            <a:r>
              <a:rPr lang="en-US" sz="2400" dirty="0" err="1">
                <a:solidFill>
                  <a:srgbClr val="FF0000"/>
                </a:solidFill>
                <a:highlight>
                  <a:srgbClr val="FFFF00"/>
                </a:highlight>
              </a:rPr>
              <a:t>En</a:t>
            </a:r>
            <a:r>
              <a:rPr lang="en-US" sz="2400" dirty="0">
                <a:solidFill>
                  <a:srgbClr val="FF0000"/>
                </a:solidFill>
                <a:highlight>
                  <a:srgbClr val="FFFF00"/>
                </a:highlight>
              </a:rPr>
              <a:t> France, chez les femmes enceintes, la </a:t>
            </a:r>
            <a:r>
              <a:rPr lang="en-US" sz="2400" dirty="0" err="1">
                <a:solidFill>
                  <a:srgbClr val="FF0000"/>
                </a:solidFill>
                <a:highlight>
                  <a:srgbClr val="FFFF00"/>
                </a:highlight>
              </a:rPr>
              <a:t>prévalence</a:t>
            </a:r>
            <a:r>
              <a:rPr lang="en-US" sz="2400" dirty="0">
                <a:solidFill>
                  <a:srgbClr val="FF0000"/>
                </a:solidFill>
                <a:highlight>
                  <a:srgbClr val="FFFF00"/>
                </a:highlight>
              </a:rPr>
              <a:t> du portage de </a:t>
            </a:r>
            <a:r>
              <a:rPr lang="en-US" sz="2400" dirty="0" err="1">
                <a:solidFill>
                  <a:srgbClr val="FF0000"/>
                </a:solidFill>
                <a:highlight>
                  <a:srgbClr val="FFFF00"/>
                </a:highlight>
              </a:rPr>
              <a:t>l’antigène</a:t>
            </a:r>
            <a:r>
              <a:rPr lang="en-US" sz="2400" dirty="0">
                <a:solidFill>
                  <a:srgbClr val="FF0000"/>
                </a:solidFill>
                <a:highlight>
                  <a:srgbClr val="FFFF00"/>
                </a:highlight>
              </a:rPr>
              <a:t> de </a:t>
            </a:r>
            <a:r>
              <a:rPr lang="en-US" sz="2400" dirty="0" err="1">
                <a:solidFill>
                  <a:srgbClr val="FF0000"/>
                </a:solidFill>
                <a:highlight>
                  <a:srgbClr val="FFFF00"/>
                </a:highlight>
              </a:rPr>
              <a:t>l’hépatite</a:t>
            </a:r>
            <a:r>
              <a:rPr lang="en-US" sz="2400" dirty="0">
                <a:solidFill>
                  <a:srgbClr val="FF0000"/>
                </a:solidFill>
                <a:highlight>
                  <a:srgbClr val="FFFF00"/>
                </a:highlight>
              </a:rPr>
              <a:t> B (</a:t>
            </a:r>
            <a:r>
              <a:rPr lang="en-US" sz="2400" dirty="0" err="1">
                <a:solidFill>
                  <a:srgbClr val="FF0000"/>
                </a:solidFill>
                <a:highlight>
                  <a:srgbClr val="FFFF00"/>
                </a:highlight>
              </a:rPr>
              <a:t>AgHBs</a:t>
            </a:r>
            <a:r>
              <a:rPr lang="en-US" sz="2400" dirty="0">
                <a:solidFill>
                  <a:srgbClr val="FF0000"/>
                </a:solidFill>
                <a:highlight>
                  <a:srgbClr val="FFFF00"/>
                </a:highlight>
              </a:rPr>
              <a:t>) a </a:t>
            </a:r>
            <a:r>
              <a:rPr lang="en-US" sz="2400" dirty="0" err="1">
                <a:solidFill>
                  <a:srgbClr val="FF0000"/>
                </a:solidFill>
                <a:highlight>
                  <a:srgbClr val="FFFF00"/>
                </a:highlight>
              </a:rPr>
              <a:t>été</a:t>
            </a:r>
            <a:r>
              <a:rPr lang="en-US" sz="2400" dirty="0">
                <a:solidFill>
                  <a:srgbClr val="FF0000"/>
                </a:solidFill>
                <a:highlight>
                  <a:srgbClr val="FFFF00"/>
                </a:highlight>
              </a:rPr>
              <a:t> </a:t>
            </a:r>
            <a:r>
              <a:rPr lang="en-US" sz="2400" dirty="0" err="1">
                <a:solidFill>
                  <a:srgbClr val="FF0000"/>
                </a:solidFill>
                <a:highlight>
                  <a:srgbClr val="FFFF00"/>
                </a:highlight>
              </a:rPr>
              <a:t>estimée</a:t>
            </a:r>
            <a:r>
              <a:rPr lang="en-US" sz="2400" dirty="0">
                <a:solidFill>
                  <a:srgbClr val="FF0000"/>
                </a:solidFill>
                <a:highlight>
                  <a:srgbClr val="FFFF00"/>
                </a:highlight>
              </a:rPr>
              <a:t> à 0,41 %.</a:t>
            </a:r>
          </a:p>
          <a:p>
            <a:pPr defTabSz="457200">
              <a:lnSpc>
                <a:spcPct val="90000"/>
              </a:lnSpc>
            </a:pPr>
            <a:endParaRPr lang="en-US" sz="2400" dirty="0">
              <a:solidFill>
                <a:srgbClr val="FF0000"/>
              </a:solidFill>
              <a:highlight>
                <a:srgbClr val="FFFF00"/>
              </a:highlight>
            </a:endParaRPr>
          </a:p>
          <a:p>
            <a:pPr defTabSz="457200">
              <a:lnSpc>
                <a:spcPct val="90000"/>
              </a:lnSpc>
            </a:pPr>
            <a:r>
              <a:rPr lang="en-US" sz="2400" dirty="0">
                <a:solidFill>
                  <a:srgbClr val="FF0000"/>
                </a:solidFill>
                <a:highlight>
                  <a:srgbClr val="FFFF00"/>
                </a:highlight>
              </a:rPr>
              <a:t> Chez les </a:t>
            </a:r>
            <a:r>
              <a:rPr lang="en-US" sz="2400" dirty="0" err="1">
                <a:solidFill>
                  <a:srgbClr val="FF0000"/>
                </a:solidFill>
                <a:highlight>
                  <a:srgbClr val="FFFF00"/>
                </a:highlight>
              </a:rPr>
              <a:t>donneurs</a:t>
            </a:r>
            <a:r>
              <a:rPr lang="en-US" sz="2400" dirty="0">
                <a:solidFill>
                  <a:srgbClr val="FF0000"/>
                </a:solidFill>
                <a:highlight>
                  <a:srgbClr val="FFFF00"/>
                </a:highlight>
              </a:rPr>
              <a:t> de sang, la </a:t>
            </a:r>
            <a:r>
              <a:rPr lang="en-US" sz="2400" dirty="0" err="1">
                <a:solidFill>
                  <a:srgbClr val="FF0000"/>
                </a:solidFill>
                <a:highlight>
                  <a:srgbClr val="FFFF00"/>
                </a:highlight>
              </a:rPr>
              <a:t>prévalence</a:t>
            </a:r>
            <a:r>
              <a:rPr lang="en-US" sz="2400" dirty="0">
                <a:solidFill>
                  <a:srgbClr val="FF0000"/>
                </a:solidFill>
                <a:highlight>
                  <a:srgbClr val="FFFF00"/>
                </a:highlight>
              </a:rPr>
              <a:t> de </a:t>
            </a:r>
            <a:r>
              <a:rPr lang="en-US" sz="2400" dirty="0" err="1">
                <a:solidFill>
                  <a:srgbClr val="FF0000"/>
                </a:solidFill>
                <a:highlight>
                  <a:srgbClr val="FFFF00"/>
                </a:highlight>
              </a:rPr>
              <a:t>l’AgHBs</a:t>
            </a:r>
            <a:r>
              <a:rPr lang="en-US" sz="2400" dirty="0">
                <a:solidFill>
                  <a:srgbClr val="FF0000"/>
                </a:solidFill>
                <a:highlight>
                  <a:srgbClr val="FFFF00"/>
                </a:highlight>
              </a:rPr>
              <a:t> </a:t>
            </a:r>
            <a:r>
              <a:rPr lang="en-US" sz="2400" dirty="0" err="1">
                <a:solidFill>
                  <a:srgbClr val="FF0000"/>
                </a:solidFill>
                <a:highlight>
                  <a:srgbClr val="FFFF00"/>
                </a:highlight>
              </a:rPr>
              <a:t>est</a:t>
            </a:r>
            <a:r>
              <a:rPr lang="en-US" sz="2400" dirty="0">
                <a:solidFill>
                  <a:srgbClr val="FF0000"/>
                </a:solidFill>
                <a:highlight>
                  <a:srgbClr val="FFFF00"/>
                </a:highlight>
              </a:rPr>
              <a:t> </a:t>
            </a:r>
            <a:r>
              <a:rPr lang="en-US" sz="2400" dirty="0" err="1">
                <a:solidFill>
                  <a:srgbClr val="FF0000"/>
                </a:solidFill>
                <a:highlight>
                  <a:srgbClr val="FFFF00"/>
                </a:highlight>
              </a:rPr>
              <a:t>passée</a:t>
            </a:r>
            <a:r>
              <a:rPr lang="en-US" sz="2400" dirty="0">
                <a:solidFill>
                  <a:srgbClr val="FF0000"/>
                </a:solidFill>
                <a:highlight>
                  <a:srgbClr val="FFFF00"/>
                </a:highlight>
              </a:rPr>
              <a:t> de 5,3 pour 100 000 </a:t>
            </a:r>
            <a:r>
              <a:rPr lang="en-US" sz="2400" dirty="0" err="1">
                <a:solidFill>
                  <a:srgbClr val="FF0000"/>
                </a:solidFill>
                <a:highlight>
                  <a:srgbClr val="FFFF00"/>
                </a:highlight>
              </a:rPr>
              <a:t>en</a:t>
            </a:r>
            <a:r>
              <a:rPr lang="en-US" sz="2400" dirty="0">
                <a:solidFill>
                  <a:srgbClr val="FF0000"/>
                </a:solidFill>
                <a:highlight>
                  <a:srgbClr val="FFFF00"/>
                </a:highlight>
              </a:rPr>
              <a:t> 1991 à 1,8 pour 100 000 </a:t>
            </a:r>
            <a:r>
              <a:rPr lang="en-US" sz="2400" dirty="0" err="1">
                <a:solidFill>
                  <a:srgbClr val="FF0000"/>
                </a:solidFill>
                <a:highlight>
                  <a:srgbClr val="FFFF00"/>
                </a:highlight>
              </a:rPr>
              <a:t>en</a:t>
            </a:r>
            <a:r>
              <a:rPr lang="en-US" sz="2400" dirty="0">
                <a:solidFill>
                  <a:srgbClr val="FF0000"/>
                </a:solidFill>
                <a:highlight>
                  <a:srgbClr val="FFFF00"/>
                </a:highlight>
              </a:rPr>
              <a:t> 2003.</a:t>
            </a:r>
          </a:p>
          <a:p>
            <a:pPr defTabSz="457200">
              <a:lnSpc>
                <a:spcPct val="90000"/>
              </a:lnSpc>
            </a:pPr>
            <a:endParaRPr lang="en-US" sz="2400" dirty="0">
              <a:solidFill>
                <a:srgbClr val="FF0000"/>
              </a:solidFill>
              <a:highlight>
                <a:srgbClr val="FFFF00"/>
              </a:highlight>
            </a:endParaRPr>
          </a:p>
          <a:p>
            <a:pPr defTabSz="457200">
              <a:lnSpc>
                <a:spcPct val="90000"/>
              </a:lnSpc>
            </a:pPr>
            <a:endParaRPr lang="en-US" sz="500" dirty="0">
              <a:solidFill>
                <a:srgbClr val="FFFFFF"/>
              </a:solidFill>
            </a:endParaRPr>
          </a:p>
        </p:txBody>
      </p:sp>
      <p:sp>
        <p:nvSpPr>
          <p:cNvPr id="4" name="Rectangle 3">
            <a:extLst>
              <a:ext uri="{FF2B5EF4-FFF2-40B4-BE49-F238E27FC236}">
                <a16:creationId xmlns:a16="http://schemas.microsoft.com/office/drawing/2014/main" id="{B8D09BDE-CD65-418F-AB67-7867AF86A671}"/>
              </a:ext>
            </a:extLst>
          </p:cNvPr>
          <p:cNvSpPr/>
          <p:nvPr/>
        </p:nvSpPr>
        <p:spPr>
          <a:xfrm>
            <a:off x="117747" y="5085184"/>
            <a:ext cx="12336199" cy="1938992"/>
          </a:xfrm>
          <a:prstGeom prst="rect">
            <a:avLst/>
          </a:prstGeom>
        </p:spPr>
        <p:txBody>
          <a:bodyPr wrap="square">
            <a:spAutoFit/>
          </a:bodyPr>
          <a:lstStyle/>
          <a:p>
            <a:r>
              <a:rPr lang="fr-FR" sz="2400" dirty="0">
                <a:highlight>
                  <a:srgbClr val="FFFF00"/>
                </a:highlight>
              </a:rPr>
              <a:t>Cette régression de l’incidence est aussi la conséquence directe de l'élimination du risque transfusionnel </a:t>
            </a:r>
          </a:p>
          <a:p>
            <a:r>
              <a:rPr lang="fr-FR" sz="2400" dirty="0">
                <a:highlight>
                  <a:srgbClr val="FFFF00"/>
                </a:highlight>
              </a:rPr>
              <a:t>ainsi que des mesures de prévention prises contre le sida puisque les modes de transmission principaux sont les mêmes (préservatif lors des relations sexuelles et fourniture de seringue pour la toxicomanie intraveineuse).</a:t>
            </a:r>
          </a:p>
        </p:txBody>
      </p:sp>
    </p:spTree>
    <p:extLst>
      <p:ext uri="{BB962C8B-B14F-4D97-AF65-F5344CB8AC3E}">
        <p14:creationId xmlns:p14="http://schemas.microsoft.com/office/powerpoint/2010/main" val="5321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0BD946-4720-4689-857A-612275EC63E9}"/>
              </a:ext>
            </a:extLst>
          </p:cNvPr>
          <p:cNvSpPr>
            <a:spLocks noGrp="1"/>
          </p:cNvSpPr>
          <p:nvPr>
            <p:ph type="title"/>
          </p:nvPr>
        </p:nvSpPr>
        <p:spPr>
          <a:xfrm>
            <a:off x="1241150" y="279331"/>
            <a:ext cx="8453662" cy="1447685"/>
          </a:xfrm>
        </p:spPr>
        <p:txBody>
          <a:bodyPr>
            <a:normAutofit fontScale="90000"/>
          </a:bodyPr>
          <a:lstStyle/>
          <a:p>
            <a:pPr algn="ctr"/>
            <a:r>
              <a:rPr lang="fr-FR" sz="5300" b="1" dirty="0">
                <a:solidFill>
                  <a:srgbClr val="C00000"/>
                </a:solidFill>
              </a:rPr>
              <a:t>En Occident : sévère échec contre le cancer </a:t>
            </a:r>
            <a:endParaRPr lang="fr-FR" b="1" dirty="0">
              <a:solidFill>
                <a:srgbClr val="C00000"/>
              </a:solidFill>
            </a:endParaRPr>
          </a:p>
        </p:txBody>
      </p:sp>
      <p:sp>
        <p:nvSpPr>
          <p:cNvPr id="3" name="Espace réservé du texte 2">
            <a:extLst>
              <a:ext uri="{FF2B5EF4-FFF2-40B4-BE49-F238E27FC236}">
                <a16:creationId xmlns:a16="http://schemas.microsoft.com/office/drawing/2014/main" id="{FE57C90C-5694-4E4F-B7DA-BFE2DE7B1033}"/>
              </a:ext>
            </a:extLst>
          </p:cNvPr>
          <p:cNvSpPr>
            <a:spLocks noGrp="1"/>
          </p:cNvSpPr>
          <p:nvPr>
            <p:ph type="body" idx="1"/>
          </p:nvPr>
        </p:nvSpPr>
        <p:spPr>
          <a:xfrm>
            <a:off x="629174" y="5229199"/>
            <a:ext cx="11362727" cy="1543621"/>
          </a:xfrm>
        </p:spPr>
        <p:txBody>
          <a:bodyPr>
            <a:normAutofit/>
          </a:bodyPr>
          <a:lstStyle/>
          <a:p>
            <a:r>
              <a:rPr lang="fr-FR" sz="2800" b="1" i="1" dirty="0">
                <a:solidFill>
                  <a:schemeClr val="tx2"/>
                </a:solidFill>
              </a:rPr>
              <a:t>Tous les graphiques suivants sont des captures d’écran des registres officiels des cancers</a:t>
            </a:r>
            <a:endParaRPr lang="fr-FR" sz="2800" b="1" i="1" dirty="0"/>
          </a:p>
          <a:p>
            <a:r>
              <a:rPr lang="fr-FR" sz="2800" i="1" dirty="0"/>
              <a:t>Nous avons ajouté </a:t>
            </a:r>
            <a:r>
              <a:rPr lang="fr-FR" sz="2800" i="1" dirty="0">
                <a:solidFill>
                  <a:srgbClr val="FF0000"/>
                </a:solidFill>
              </a:rPr>
              <a:t>quelques commentaires en rouge</a:t>
            </a:r>
          </a:p>
        </p:txBody>
      </p:sp>
      <p:sp>
        <p:nvSpPr>
          <p:cNvPr id="4" name="ZoneTexte 3">
            <a:extLst>
              <a:ext uri="{FF2B5EF4-FFF2-40B4-BE49-F238E27FC236}">
                <a16:creationId xmlns:a16="http://schemas.microsoft.com/office/drawing/2014/main" id="{A88075C8-A009-4DC8-9E22-CA22461F684C}"/>
              </a:ext>
            </a:extLst>
          </p:cNvPr>
          <p:cNvSpPr txBox="1"/>
          <p:nvPr/>
        </p:nvSpPr>
        <p:spPr>
          <a:xfrm>
            <a:off x="196924" y="1908781"/>
            <a:ext cx="10433992" cy="3194721"/>
          </a:xfrm>
          <a:prstGeom prst="rect">
            <a:avLst/>
          </a:prstGeom>
          <a:noFill/>
        </p:spPr>
        <p:txBody>
          <a:bodyPr wrap="square" rtlCol="0">
            <a:spAutoFit/>
          </a:bodyPr>
          <a:lstStyle/>
          <a:p>
            <a:pPr marL="514350" indent="-514350">
              <a:lnSpc>
                <a:spcPct val="90000"/>
              </a:lnSpc>
              <a:buFont typeface="+mj-lt"/>
              <a:buAutoNum type="arabicPeriod"/>
            </a:pPr>
            <a:r>
              <a:rPr lang="fr-FR" sz="3200" dirty="0"/>
              <a:t>Contrairement aux espoirs fondés sur une vaccination contre l’hépatite</a:t>
            </a:r>
          </a:p>
          <a:p>
            <a:pPr marL="514350" indent="-514350">
              <a:lnSpc>
                <a:spcPct val="90000"/>
              </a:lnSpc>
              <a:buFont typeface="+mj-lt"/>
              <a:buAutoNum type="arabicPeriod"/>
            </a:pPr>
            <a:endParaRPr lang="fr-FR" sz="3200" dirty="0"/>
          </a:p>
          <a:p>
            <a:pPr marL="514350" indent="-514350">
              <a:lnSpc>
                <a:spcPct val="90000"/>
              </a:lnSpc>
              <a:buFont typeface="+mj-lt"/>
              <a:buAutoNum type="arabicPeriod"/>
            </a:pPr>
            <a:r>
              <a:rPr lang="fr-FR" sz="3200" dirty="0"/>
              <a:t> qui aurait diminué la fréquence du  cancer du foie</a:t>
            </a:r>
          </a:p>
          <a:p>
            <a:pPr>
              <a:lnSpc>
                <a:spcPct val="90000"/>
              </a:lnSpc>
            </a:pPr>
            <a:endParaRPr lang="fr-FR" sz="3200" dirty="0"/>
          </a:p>
          <a:p>
            <a:pPr marL="514350" indent="-514350">
              <a:lnSpc>
                <a:spcPct val="90000"/>
              </a:lnSpc>
              <a:buFont typeface="+mj-lt"/>
              <a:buAutoNum type="arabicPeriod"/>
            </a:pPr>
            <a:r>
              <a:rPr lang="fr-FR" sz="3200" dirty="0"/>
              <a:t>la vaccination a été suivie d’un échec carcinologique cuisant</a:t>
            </a:r>
          </a:p>
        </p:txBody>
      </p:sp>
    </p:spTree>
    <p:extLst>
      <p:ext uri="{BB962C8B-B14F-4D97-AF65-F5344CB8AC3E}">
        <p14:creationId xmlns:p14="http://schemas.microsoft.com/office/powerpoint/2010/main" val="35310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C97E9B4-5FCD-42FF-986D-87AE808ED6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63" r="3400"/>
          <a:stretch/>
        </p:blipFill>
        <p:spPr>
          <a:xfrm>
            <a:off x="405780" y="828033"/>
            <a:ext cx="9217024" cy="5959532"/>
          </a:xfrm>
          <a:prstGeom prst="rect">
            <a:avLst/>
          </a:prstGeom>
        </p:spPr>
      </p:pic>
      <p:pic>
        <p:nvPicPr>
          <p:cNvPr id="10" name="Image 9">
            <a:extLst>
              <a:ext uri="{FF2B5EF4-FFF2-40B4-BE49-F238E27FC236}">
                <a16:creationId xmlns:a16="http://schemas.microsoft.com/office/drawing/2014/main" id="{34B7A600-EBED-4BCA-8602-C753DF9E21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46140" y="2013043"/>
            <a:ext cx="1739304" cy="2088231"/>
          </a:xfrm>
          <a:prstGeom prst="rect">
            <a:avLst/>
          </a:prstGeom>
          <a:noFill/>
        </p:spPr>
      </p:pic>
      <p:pic>
        <p:nvPicPr>
          <p:cNvPr id="14" name="Image 13">
            <a:extLst>
              <a:ext uri="{FF2B5EF4-FFF2-40B4-BE49-F238E27FC236}">
                <a16:creationId xmlns:a16="http://schemas.microsoft.com/office/drawing/2014/main" id="{7AD293D3-F43D-4C8F-80B1-CA01F1EF47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3852" y="697924"/>
            <a:ext cx="6355926" cy="731214"/>
          </a:xfrm>
          <a:prstGeom prst="rect">
            <a:avLst/>
          </a:prstGeom>
        </p:spPr>
      </p:pic>
      <p:sp>
        <p:nvSpPr>
          <p:cNvPr id="4" name="Titre 3">
            <a:extLst>
              <a:ext uri="{FF2B5EF4-FFF2-40B4-BE49-F238E27FC236}">
                <a16:creationId xmlns:a16="http://schemas.microsoft.com/office/drawing/2014/main" id="{A28515B6-9199-4281-8FBB-DFC977C4AB94}"/>
              </a:ext>
            </a:extLst>
          </p:cNvPr>
          <p:cNvSpPr>
            <a:spLocks noGrp="1"/>
          </p:cNvSpPr>
          <p:nvPr>
            <p:ph type="title"/>
          </p:nvPr>
        </p:nvSpPr>
        <p:spPr>
          <a:xfrm>
            <a:off x="189756" y="-18787"/>
            <a:ext cx="9865096" cy="731214"/>
          </a:xfrm>
        </p:spPr>
        <p:txBody>
          <a:bodyPr>
            <a:normAutofit fontScale="90000"/>
          </a:bodyPr>
          <a:lstStyle/>
          <a:p>
            <a:r>
              <a:rPr lang="fr-FR" sz="4000" dirty="0">
                <a:solidFill>
                  <a:srgbClr val="FF0000"/>
                </a:solidFill>
              </a:rPr>
              <a:t>Sévère échec contre le cancer en Occident</a:t>
            </a:r>
            <a:endParaRPr lang="fr-FR" dirty="0"/>
          </a:p>
        </p:txBody>
      </p:sp>
    </p:spTree>
    <p:extLst>
      <p:ext uri="{BB962C8B-B14F-4D97-AF65-F5344CB8AC3E}">
        <p14:creationId xmlns:p14="http://schemas.microsoft.com/office/powerpoint/2010/main" val="8250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E61839-9927-4B24-BEBE-7A4966AC4F0D}"/>
              </a:ext>
            </a:extLst>
          </p:cNvPr>
          <p:cNvPicPr>
            <a:picLocks noChangeAspect="1"/>
          </p:cNvPicPr>
          <p:nvPr/>
        </p:nvPicPr>
        <p:blipFill>
          <a:blip r:embed="rId3"/>
          <a:stretch>
            <a:fillRect/>
          </a:stretch>
        </p:blipFill>
        <p:spPr>
          <a:xfrm>
            <a:off x="5805567" y="0"/>
            <a:ext cx="6799635" cy="6858000"/>
          </a:xfrm>
          <a:prstGeom prst="rect">
            <a:avLst/>
          </a:prstGeom>
        </p:spPr>
      </p:pic>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0" y="664832"/>
            <a:ext cx="6238427" cy="1207375"/>
          </a:xfrm>
        </p:spPr>
        <p:txBody>
          <a:bodyPr rtlCol="0">
            <a:noAutofit/>
          </a:bodyPr>
          <a:lstStyle/>
          <a:p>
            <a:pPr rtl="0"/>
            <a:r>
              <a:rPr lang="fr-FR" sz="3600" b="1" dirty="0">
                <a:solidFill>
                  <a:schemeClr val="tx1"/>
                </a:solidFill>
                <a:latin typeface="Algerian" panose="04020705040A02060702" pitchFamily="82" charset="0"/>
              </a:rPr>
              <a:t>Mortalité du cancer du foie en Grande-Bretagne</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261763" y="2132856"/>
            <a:ext cx="5543803" cy="4464496"/>
          </a:xfrm>
        </p:spPr>
        <p:txBody>
          <a:bodyPr rtlCol="0">
            <a:normAutofit/>
          </a:bodyPr>
          <a:lstStyle/>
          <a:p>
            <a:pPr algn="ctr"/>
            <a:r>
              <a:rPr lang="fr-FR" sz="2800" b="1" dirty="0"/>
              <a:t>Avant la vaccination </a:t>
            </a:r>
          </a:p>
          <a:p>
            <a:pPr marL="457200" indent="-457200" algn="ctr">
              <a:buFont typeface="Arial" panose="020B0604020202020204" pitchFamily="34" charset="0"/>
              <a:buChar char="•"/>
            </a:pPr>
            <a:r>
              <a:rPr lang="fr-FR" sz="2800" b="1" dirty="0"/>
              <a:t>la mortalité du cancer du foie  stable autour de 3/100000</a:t>
            </a:r>
          </a:p>
          <a:p>
            <a:pPr marL="457200" indent="-457200" algn="ctr">
              <a:buFont typeface="Arial" panose="020B0604020202020204" pitchFamily="34" charset="0"/>
              <a:buChar char="•"/>
            </a:pPr>
            <a:endParaRPr lang="fr-FR" sz="2800" b="1" dirty="0"/>
          </a:p>
          <a:p>
            <a:pPr marL="457200" indent="-457200" algn="ctr" rtl="0">
              <a:buFont typeface="Arial" panose="020B0604020202020204" pitchFamily="34" charset="0"/>
              <a:buChar char="•"/>
            </a:pPr>
            <a:r>
              <a:rPr lang="fr-FR" sz="2800" b="1" dirty="0">
                <a:latin typeface="Euphemia" panose="020B0503040102020104" pitchFamily="34" charset="0"/>
              </a:rPr>
              <a:t>Entre 1980 et 2015 </a:t>
            </a:r>
          </a:p>
          <a:p>
            <a:pPr algn="ctr" rtl="0"/>
            <a:r>
              <a:rPr lang="fr-FR" sz="2800" b="1" dirty="0">
                <a:latin typeface="Euphemia" panose="020B0503040102020104" pitchFamily="34" charset="0"/>
              </a:rPr>
              <a:t> </a:t>
            </a:r>
            <a:r>
              <a:rPr lang="fr-FR" sz="2800" b="1" dirty="0">
                <a:solidFill>
                  <a:srgbClr val="FF0000"/>
                </a:solidFill>
                <a:latin typeface="Euphemia" panose="020B0503040102020104" pitchFamily="34" charset="0"/>
              </a:rPr>
              <a:t>la mortalité  du cancer du foie a été multipliée par 3</a:t>
            </a:r>
          </a:p>
        </p:txBody>
      </p:sp>
      <p:pic>
        <p:nvPicPr>
          <p:cNvPr id="2" name="Image 1">
            <a:extLst>
              <a:ext uri="{FF2B5EF4-FFF2-40B4-BE49-F238E27FC236}">
                <a16:creationId xmlns:a16="http://schemas.microsoft.com/office/drawing/2014/main" id="{10DC4D0C-BB27-4D09-88CB-B79B4FD610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0516" y="3140968"/>
            <a:ext cx="1530229" cy="1572904"/>
          </a:xfrm>
          <a:prstGeom prst="rect">
            <a:avLst/>
          </a:prstGeom>
        </p:spPr>
      </p:pic>
      <p:pic>
        <p:nvPicPr>
          <p:cNvPr id="6" name="Image 5">
            <a:extLst>
              <a:ext uri="{FF2B5EF4-FFF2-40B4-BE49-F238E27FC236}">
                <a16:creationId xmlns:a16="http://schemas.microsoft.com/office/drawing/2014/main" id="{92D4391E-EC96-4976-9F3B-EF4FBAF75E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2644" y="1321429"/>
            <a:ext cx="2286195" cy="845343"/>
          </a:xfrm>
          <a:prstGeom prst="rect">
            <a:avLst/>
          </a:prstGeom>
        </p:spPr>
      </p:pic>
    </p:spTree>
    <p:extLst>
      <p:ext uri="{BB962C8B-B14F-4D97-AF65-F5344CB8AC3E}">
        <p14:creationId xmlns:p14="http://schemas.microsoft.com/office/powerpoint/2010/main" val="21746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0" y="1772816"/>
            <a:ext cx="6328924" cy="1001188"/>
          </a:xfrm>
        </p:spPr>
        <p:txBody>
          <a:bodyPr rtlCol="0">
            <a:noAutofit/>
          </a:bodyPr>
          <a:lstStyle/>
          <a:p>
            <a:pPr rtl="0"/>
            <a:r>
              <a:rPr lang="fr-FR" sz="4000" b="1" dirty="0">
                <a:solidFill>
                  <a:srgbClr val="C00000"/>
                </a:solidFill>
                <a:latin typeface="Algerian" panose="04020705040A02060702" pitchFamily="82" charset="0"/>
              </a:rPr>
              <a:t>Incidence du cancer du foie </a:t>
            </a:r>
            <a:br>
              <a:rPr lang="fr-FR" sz="4000" b="1" dirty="0">
                <a:solidFill>
                  <a:srgbClr val="C00000"/>
                </a:solidFill>
                <a:latin typeface="Algerian" panose="04020705040A02060702" pitchFamily="82" charset="0"/>
              </a:rPr>
            </a:br>
            <a:r>
              <a:rPr lang="fr-FR" sz="4000" b="1" dirty="0">
                <a:solidFill>
                  <a:srgbClr val="C00000"/>
                </a:solidFill>
                <a:latin typeface="Algerian" panose="04020705040A02060702" pitchFamily="82" charset="0"/>
              </a:rPr>
              <a:t>en Grande-Bretagne</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10184" y="3212976"/>
            <a:ext cx="5128010" cy="3031260"/>
          </a:xfrm>
        </p:spPr>
        <p:txBody>
          <a:bodyPr rtlCol="0">
            <a:normAutofit fontScale="92500" lnSpcReduction="10000"/>
          </a:bodyPr>
          <a:lstStyle/>
          <a:p>
            <a:pPr algn="ctr"/>
            <a:r>
              <a:rPr lang="fr-FR" sz="2800" dirty="0"/>
              <a:t>Avant la vaccination l’incidence du cancer du foie était stable autour de 3/100000</a:t>
            </a:r>
          </a:p>
          <a:p>
            <a:pPr algn="ctr"/>
            <a:endParaRPr lang="fr-FR" sz="2800" dirty="0"/>
          </a:p>
          <a:p>
            <a:pPr algn="ctr"/>
            <a:r>
              <a:rPr lang="fr-FR" sz="2800" dirty="0">
                <a:latin typeface="Euphemia" panose="020B0503040102020104" pitchFamily="34" charset="0"/>
              </a:rPr>
              <a:t>Entre 1986 et 2015 </a:t>
            </a:r>
            <a:r>
              <a:rPr lang="fr-FR" sz="2800" dirty="0">
                <a:solidFill>
                  <a:srgbClr val="FF0000"/>
                </a:solidFill>
              </a:rPr>
              <a:t>l’incidence </a:t>
            </a:r>
            <a:r>
              <a:rPr lang="fr-FR" sz="2800" dirty="0">
                <a:solidFill>
                  <a:srgbClr val="FF0000"/>
                </a:solidFill>
                <a:latin typeface="Euphemia" panose="020B0503040102020104" pitchFamily="34" charset="0"/>
              </a:rPr>
              <a:t>du cancer du foie a été </a:t>
            </a:r>
            <a:r>
              <a:rPr lang="fr-FR" sz="2800" b="1" dirty="0">
                <a:solidFill>
                  <a:srgbClr val="FF0000"/>
                </a:solidFill>
                <a:latin typeface="Euphemia" panose="020B0503040102020104" pitchFamily="34" charset="0"/>
              </a:rPr>
              <a:t>multipliée par 3</a:t>
            </a:r>
          </a:p>
        </p:txBody>
      </p:sp>
      <p:pic>
        <p:nvPicPr>
          <p:cNvPr id="2" name="Image 1">
            <a:extLst>
              <a:ext uri="{FF2B5EF4-FFF2-40B4-BE49-F238E27FC236}">
                <a16:creationId xmlns:a16="http://schemas.microsoft.com/office/drawing/2014/main" id="{22495665-82EA-4B94-8865-1A21EE0F389A}"/>
              </a:ext>
            </a:extLst>
          </p:cNvPr>
          <p:cNvPicPr>
            <a:picLocks noChangeAspect="1"/>
          </p:cNvPicPr>
          <p:nvPr/>
        </p:nvPicPr>
        <p:blipFill>
          <a:blip r:embed="rId3"/>
          <a:stretch>
            <a:fillRect/>
          </a:stretch>
        </p:blipFill>
        <p:spPr>
          <a:xfrm>
            <a:off x="6518680" y="116632"/>
            <a:ext cx="5547707" cy="6552728"/>
          </a:xfrm>
          <a:prstGeom prst="rect">
            <a:avLst/>
          </a:prstGeom>
        </p:spPr>
      </p:pic>
      <p:sp>
        <p:nvSpPr>
          <p:cNvPr id="3" name="ZoneTexte 2">
            <a:extLst>
              <a:ext uri="{FF2B5EF4-FFF2-40B4-BE49-F238E27FC236}">
                <a16:creationId xmlns:a16="http://schemas.microsoft.com/office/drawing/2014/main" id="{209B368F-06BC-414F-8CA2-BDE7C69EE96E}"/>
              </a:ext>
            </a:extLst>
          </p:cNvPr>
          <p:cNvSpPr txBox="1"/>
          <p:nvPr/>
        </p:nvSpPr>
        <p:spPr>
          <a:xfrm>
            <a:off x="8974732" y="4581128"/>
            <a:ext cx="3024336" cy="1089529"/>
          </a:xfrm>
          <a:prstGeom prst="rect">
            <a:avLst/>
          </a:prstGeom>
          <a:noFill/>
        </p:spPr>
        <p:txBody>
          <a:bodyPr wrap="square" rtlCol="0">
            <a:spAutoFit/>
          </a:bodyPr>
          <a:lstStyle/>
          <a:p>
            <a:pPr>
              <a:lnSpc>
                <a:spcPct val="90000"/>
              </a:lnSpc>
            </a:pPr>
            <a:r>
              <a:rPr lang="fr-FR" sz="2400" dirty="0"/>
              <a:t>Graphique publié par Cancer </a:t>
            </a:r>
            <a:r>
              <a:rPr lang="fr-FR" sz="2400" dirty="0" err="1"/>
              <a:t>Research</a:t>
            </a:r>
            <a:r>
              <a:rPr lang="fr-FR" sz="2400" dirty="0"/>
              <a:t> United </a:t>
            </a:r>
            <a:r>
              <a:rPr lang="fr-FR" sz="2400" dirty="0" err="1"/>
              <a:t>Kingdom</a:t>
            </a:r>
            <a:endParaRPr lang="fr-FR" sz="2400" dirty="0"/>
          </a:p>
        </p:txBody>
      </p:sp>
    </p:spTree>
    <p:extLst>
      <p:ext uri="{BB962C8B-B14F-4D97-AF65-F5344CB8AC3E}">
        <p14:creationId xmlns:p14="http://schemas.microsoft.com/office/powerpoint/2010/main" val="265677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117748" y="88099"/>
            <a:ext cx="10009112" cy="676606"/>
          </a:xfrm>
        </p:spPr>
        <p:txBody>
          <a:bodyPr rtlCol="0">
            <a:normAutofit fontScale="90000"/>
          </a:bodyPr>
          <a:lstStyle/>
          <a:p>
            <a:pPr rtl="0"/>
            <a:r>
              <a:rPr lang="fr-FR" b="1" dirty="0">
                <a:solidFill>
                  <a:srgbClr val="C00000"/>
                </a:solidFill>
                <a:latin typeface="Algerian" panose="04020705040A02060702" pitchFamily="82" charset="0"/>
              </a:rPr>
              <a:t>Incidence du cancer du foie au Canada</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0" y="682189"/>
            <a:ext cx="10774932" cy="2048916"/>
          </a:xfrm>
        </p:spPr>
        <p:txBody>
          <a:bodyPr rtlCol="0">
            <a:normAutofit/>
          </a:bodyPr>
          <a:lstStyle/>
          <a:p>
            <a:pPr algn="ctr" rtl="0"/>
            <a:r>
              <a:rPr lang="fr-FR" sz="2800" dirty="0">
                <a:latin typeface="Euphemia" panose="020B0503040102020104" pitchFamily="34" charset="0"/>
              </a:rPr>
              <a:t>programmes publics de vaccination gratuite commencé en 1983</a:t>
            </a:r>
            <a:r>
              <a:rPr lang="fr-FR" sz="2800" i="1" dirty="0">
                <a:solidFill>
                  <a:schemeClr val="tx1"/>
                </a:solidFill>
                <a:latin typeface="Algerian" panose="04020705040A02060702" pitchFamily="82" charset="0"/>
              </a:rPr>
              <a:t> Entre 1985 et 2015 l’incidence du cancer du foie a été multipliée par plus de 2</a:t>
            </a:r>
          </a:p>
        </p:txBody>
      </p:sp>
      <p:pic>
        <p:nvPicPr>
          <p:cNvPr id="2" name="Image 1">
            <a:extLst>
              <a:ext uri="{FF2B5EF4-FFF2-40B4-BE49-F238E27FC236}">
                <a16:creationId xmlns:a16="http://schemas.microsoft.com/office/drawing/2014/main" id="{4A3B4908-4006-447F-8F7C-AA4EE5163330}"/>
              </a:ext>
            </a:extLst>
          </p:cNvPr>
          <p:cNvPicPr>
            <a:picLocks noChangeAspect="1"/>
          </p:cNvPicPr>
          <p:nvPr/>
        </p:nvPicPr>
        <p:blipFill>
          <a:blip r:embed="rId3"/>
          <a:stretch>
            <a:fillRect/>
          </a:stretch>
        </p:blipFill>
        <p:spPr>
          <a:xfrm>
            <a:off x="662414" y="2271507"/>
            <a:ext cx="3409981" cy="2048916"/>
          </a:xfrm>
          <a:prstGeom prst="rect">
            <a:avLst/>
          </a:prstGeom>
        </p:spPr>
      </p:pic>
      <p:sp>
        <p:nvSpPr>
          <p:cNvPr id="3" name="Rectangle 2">
            <a:extLst>
              <a:ext uri="{FF2B5EF4-FFF2-40B4-BE49-F238E27FC236}">
                <a16:creationId xmlns:a16="http://schemas.microsoft.com/office/drawing/2014/main" id="{5BE0EDE9-BFAF-4885-B58A-12A5C571343D}"/>
              </a:ext>
            </a:extLst>
          </p:cNvPr>
          <p:cNvSpPr/>
          <p:nvPr/>
        </p:nvSpPr>
        <p:spPr>
          <a:xfrm>
            <a:off x="364431" y="4587550"/>
            <a:ext cx="5081909" cy="1916615"/>
          </a:xfrm>
          <a:prstGeom prst="rect">
            <a:avLst/>
          </a:prstGeom>
        </p:spPr>
        <p:txBody>
          <a:bodyPr wrap="square">
            <a:spAutoFit/>
          </a:bodyPr>
          <a:lstStyle/>
          <a:p>
            <a:pPr>
              <a:lnSpc>
                <a:spcPct val="107000"/>
              </a:lnSpc>
              <a:spcAft>
                <a:spcPts val="1875"/>
              </a:spcAft>
            </a:pPr>
            <a:r>
              <a:rPr lang="fr-FR" sz="2800" b="1" i="1" kern="18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a:t>
            </a:r>
            <a:r>
              <a:rPr lang="fr-FR" sz="2400" b="1" i="1" kern="18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 Le Canada fait face à un </a:t>
            </a:r>
            <a:r>
              <a:rPr lang="fr-FR" sz="3600" b="1" i="1" kern="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tsunami </a:t>
            </a:r>
            <a:r>
              <a:rPr lang="fr-FR" sz="2400" b="1" i="1" kern="18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de maladies du foie et </a:t>
            </a:r>
            <a:r>
              <a:rPr lang="fr-FR" sz="2400" b="1" i="1" kern="18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de cancer » </a:t>
            </a:r>
            <a:r>
              <a:rPr lang="fr-FR" sz="2400" b="1" kern="18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dit  Sean </a:t>
            </a:r>
            <a:r>
              <a:rPr lang="fr-FR" sz="2400" b="1" kern="1800" dirty="0" err="1">
                <a:solidFill>
                  <a:schemeClr val="tx2"/>
                </a:solidFill>
                <a:latin typeface="Arial" panose="020B0604020202020204" pitchFamily="34" charset="0"/>
                <a:ea typeface="Times New Roman" panose="02020603050405020304" pitchFamily="18" charset="0"/>
                <a:cs typeface="Times New Roman" panose="02020603050405020304" pitchFamily="18" charset="0"/>
              </a:rPr>
              <a:t>Cleary</a:t>
            </a:r>
            <a:r>
              <a:rPr lang="fr-FR" sz="2400" b="1" kern="18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 expert de l'Université de Toronto</a:t>
            </a:r>
            <a:endParaRPr lang="fr-FR" sz="10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descr="Une image contenant carte, texte&#10;&#10;Description générée automatiquement">
            <a:extLst>
              <a:ext uri="{FF2B5EF4-FFF2-40B4-BE49-F238E27FC236}">
                <a16:creationId xmlns:a16="http://schemas.microsoft.com/office/drawing/2014/main" id="{2481874D-75FB-4372-9A18-A073B69B9EF0}"/>
              </a:ext>
            </a:extLst>
          </p:cNvPr>
          <p:cNvPicPr>
            <a:picLocks noChangeAspect="1"/>
          </p:cNvPicPr>
          <p:nvPr/>
        </p:nvPicPr>
        <p:blipFill>
          <a:blip r:embed="rId4"/>
          <a:stretch>
            <a:fillRect/>
          </a:stretch>
        </p:blipFill>
        <p:spPr>
          <a:xfrm>
            <a:off x="5446340" y="2004713"/>
            <a:ext cx="6537587" cy="4555221"/>
          </a:xfrm>
          <a:prstGeom prst="rect">
            <a:avLst/>
          </a:prstGeom>
        </p:spPr>
      </p:pic>
      <p:pic>
        <p:nvPicPr>
          <p:cNvPr id="7" name="Image 6">
            <a:extLst>
              <a:ext uri="{FF2B5EF4-FFF2-40B4-BE49-F238E27FC236}">
                <a16:creationId xmlns:a16="http://schemas.microsoft.com/office/drawing/2014/main" id="{5B01A2B9-D523-4CFE-A0AF-6D142455FB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2484" y="3645024"/>
            <a:ext cx="1530229" cy="1572904"/>
          </a:xfrm>
          <a:prstGeom prst="rect">
            <a:avLst/>
          </a:prstGeom>
        </p:spPr>
      </p:pic>
    </p:spTree>
    <p:extLst>
      <p:ext uri="{BB962C8B-B14F-4D97-AF65-F5344CB8AC3E}">
        <p14:creationId xmlns:p14="http://schemas.microsoft.com/office/powerpoint/2010/main" val="34347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117748" y="88099"/>
            <a:ext cx="10009112" cy="676606"/>
          </a:xfrm>
        </p:spPr>
        <p:txBody>
          <a:bodyPr rtlCol="0">
            <a:normAutofit fontScale="90000"/>
          </a:bodyPr>
          <a:lstStyle/>
          <a:p>
            <a:pPr rtl="0"/>
            <a:r>
              <a:rPr lang="fr-FR" b="1" dirty="0">
                <a:solidFill>
                  <a:srgbClr val="C00000"/>
                </a:solidFill>
                <a:latin typeface="Algerian" panose="04020705040A02060702" pitchFamily="82" charset="0"/>
              </a:rPr>
              <a:t>Incidence du cancer du foie au Canada</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0" y="682189"/>
            <a:ext cx="9406780" cy="135806"/>
          </a:xfrm>
        </p:spPr>
        <p:txBody>
          <a:bodyPr rtlCol="0">
            <a:normAutofit fontScale="25000" lnSpcReduction="20000"/>
          </a:bodyPr>
          <a:lstStyle/>
          <a:p>
            <a:pPr algn="ctr" rtl="0"/>
            <a:endParaRPr lang="fr-FR" sz="2800" i="1" dirty="0">
              <a:solidFill>
                <a:schemeClr val="tx1"/>
              </a:solidFill>
              <a:latin typeface="Algerian" panose="04020705040A02060702" pitchFamily="82" charset="0"/>
            </a:endParaRPr>
          </a:p>
        </p:txBody>
      </p:sp>
      <p:pic>
        <p:nvPicPr>
          <p:cNvPr id="8" name="Image 7" descr="Une image contenant carte, texte&#10;&#10;Description générée automatiquement">
            <a:extLst>
              <a:ext uri="{FF2B5EF4-FFF2-40B4-BE49-F238E27FC236}">
                <a16:creationId xmlns:a16="http://schemas.microsoft.com/office/drawing/2014/main" id="{2481874D-75FB-4372-9A18-A073B69B9EF0}"/>
              </a:ext>
            </a:extLst>
          </p:cNvPr>
          <p:cNvPicPr>
            <a:picLocks noChangeAspect="1"/>
          </p:cNvPicPr>
          <p:nvPr/>
        </p:nvPicPr>
        <p:blipFill>
          <a:blip r:embed="rId3"/>
          <a:stretch>
            <a:fillRect/>
          </a:stretch>
        </p:blipFill>
        <p:spPr>
          <a:xfrm>
            <a:off x="720080" y="725580"/>
            <a:ext cx="9406780" cy="5769946"/>
          </a:xfrm>
          <a:prstGeom prst="rect">
            <a:avLst/>
          </a:prstGeom>
        </p:spPr>
      </p:pic>
      <p:pic>
        <p:nvPicPr>
          <p:cNvPr id="7" name="Image 6">
            <a:extLst>
              <a:ext uri="{FF2B5EF4-FFF2-40B4-BE49-F238E27FC236}">
                <a16:creationId xmlns:a16="http://schemas.microsoft.com/office/drawing/2014/main" id="{5B01A2B9-D523-4CFE-A0AF-6D142455FB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2484" y="3645024"/>
            <a:ext cx="1530229" cy="1572904"/>
          </a:xfrm>
          <a:prstGeom prst="rect">
            <a:avLst/>
          </a:prstGeom>
        </p:spPr>
      </p:pic>
    </p:spTree>
    <p:extLst>
      <p:ext uri="{BB962C8B-B14F-4D97-AF65-F5344CB8AC3E}">
        <p14:creationId xmlns:p14="http://schemas.microsoft.com/office/powerpoint/2010/main" val="414083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226412" y="43423"/>
            <a:ext cx="4931896" cy="1542331"/>
          </a:xfrm>
        </p:spPr>
        <p:txBody>
          <a:bodyPr rtlCol="0">
            <a:normAutofit/>
          </a:bodyPr>
          <a:lstStyle/>
          <a:p>
            <a:pPr rtl="0"/>
            <a:r>
              <a:rPr lang="fr-FR" sz="3600" b="1" dirty="0">
                <a:solidFill>
                  <a:srgbClr val="C00000"/>
                </a:solidFill>
                <a:latin typeface="Algerian" panose="04020705040A02060702" pitchFamily="82" charset="0"/>
              </a:rPr>
              <a:t>Incidence du cancer du foie aux USA</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0" y="1576900"/>
            <a:ext cx="5338980" cy="5189660"/>
          </a:xfrm>
        </p:spPr>
        <p:txBody>
          <a:bodyPr rtlCol="0">
            <a:normAutofit fontScale="92500" lnSpcReduction="20000"/>
          </a:bodyPr>
          <a:lstStyle/>
          <a:p>
            <a:pPr algn="ctr" rtl="0"/>
            <a:r>
              <a:rPr lang="fr-FR" sz="2800" dirty="0">
                <a:solidFill>
                  <a:schemeClr val="tx2"/>
                </a:solidFill>
                <a:latin typeface="Euphemia" panose="020B0503040102020104" pitchFamily="34" charset="0"/>
              </a:rPr>
              <a:t>Les premières campagnes de vaccination date de 1991</a:t>
            </a:r>
          </a:p>
          <a:p>
            <a:pPr algn="ctr" rtl="0"/>
            <a:r>
              <a:rPr lang="fr-FR" sz="2800" dirty="0">
                <a:solidFill>
                  <a:schemeClr val="tx2"/>
                </a:solidFill>
                <a:latin typeface="Euphemia" panose="020B0503040102020104" pitchFamily="34" charset="0"/>
              </a:rPr>
              <a:t>Avant la vaccination l’incidence du cancer du foie était stable autour de 3/100000</a:t>
            </a:r>
          </a:p>
          <a:p>
            <a:pPr algn="ctr" rtl="0"/>
            <a:endParaRPr lang="fr-FR" sz="2800" dirty="0">
              <a:solidFill>
                <a:schemeClr val="tx2"/>
              </a:solidFill>
              <a:latin typeface="Euphemia" panose="020B0503040102020104" pitchFamily="34" charset="0"/>
            </a:endParaRPr>
          </a:p>
          <a:p>
            <a:pPr algn="ctr" rtl="0"/>
            <a:r>
              <a:rPr lang="fr-FR" sz="2800" b="1" dirty="0">
                <a:solidFill>
                  <a:srgbClr val="FF0000"/>
                </a:solidFill>
                <a:latin typeface="Euphemia" panose="020B0503040102020104" pitchFamily="34" charset="0"/>
              </a:rPr>
              <a:t>Entre 1981, date de mise sur le marché du vaccin et 2015 l’incidence du cancer du foie a été multipliée par 3,37 :</a:t>
            </a:r>
          </a:p>
          <a:p>
            <a:pPr algn="ctr" rtl="0"/>
            <a:r>
              <a:rPr lang="fr-FR" sz="2800" b="1" dirty="0">
                <a:latin typeface="Euphemia" panose="020B0503040102020104" pitchFamily="34" charset="0"/>
              </a:rPr>
              <a:t>2,63 en 1981</a:t>
            </a:r>
          </a:p>
          <a:p>
            <a:pPr algn="ctr" rtl="0"/>
            <a:r>
              <a:rPr lang="fr-FR" sz="2800" b="1" dirty="0">
                <a:latin typeface="Euphemia" panose="020B0503040102020104" pitchFamily="34" charset="0"/>
              </a:rPr>
              <a:t>4.43 en 1991</a:t>
            </a:r>
          </a:p>
          <a:p>
            <a:pPr algn="ctr" rtl="0"/>
            <a:r>
              <a:rPr lang="fr-FR" sz="2800" b="1" dirty="0">
                <a:latin typeface="Euphemia" panose="020B0503040102020104" pitchFamily="34" charset="0"/>
              </a:rPr>
              <a:t>8,87pour 100000 en 2015</a:t>
            </a:r>
          </a:p>
        </p:txBody>
      </p:sp>
      <p:pic>
        <p:nvPicPr>
          <p:cNvPr id="7" name="Image 6">
            <a:extLst>
              <a:ext uri="{FF2B5EF4-FFF2-40B4-BE49-F238E27FC236}">
                <a16:creationId xmlns:a16="http://schemas.microsoft.com/office/drawing/2014/main" id="{D78D2EC9-5A79-4241-BEA7-57AEBA762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8980" y="136570"/>
            <a:ext cx="6633820" cy="6657975"/>
          </a:xfrm>
          <a:prstGeom prst="rect">
            <a:avLst/>
          </a:prstGeom>
        </p:spPr>
      </p:pic>
      <p:cxnSp>
        <p:nvCxnSpPr>
          <p:cNvPr id="3" name="Connecteur droit avec flèche 2">
            <a:extLst>
              <a:ext uri="{FF2B5EF4-FFF2-40B4-BE49-F238E27FC236}">
                <a16:creationId xmlns:a16="http://schemas.microsoft.com/office/drawing/2014/main" id="{8C54F713-9D3B-4974-B420-542F96F9208B}"/>
              </a:ext>
            </a:extLst>
          </p:cNvPr>
          <p:cNvCxnSpPr/>
          <p:nvPr/>
        </p:nvCxnSpPr>
        <p:spPr>
          <a:xfrm>
            <a:off x="7778680" y="2978353"/>
            <a:ext cx="0" cy="86409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91A6DBC7-6E1D-4C45-8A59-AB3506C3E418}"/>
              </a:ext>
            </a:extLst>
          </p:cNvPr>
          <p:cNvSpPr txBox="1"/>
          <p:nvPr/>
        </p:nvSpPr>
        <p:spPr>
          <a:xfrm>
            <a:off x="7130608" y="2498222"/>
            <a:ext cx="1296144" cy="480131"/>
          </a:xfrm>
          <a:prstGeom prst="rect">
            <a:avLst/>
          </a:prstGeom>
          <a:solidFill>
            <a:schemeClr val="bg1"/>
          </a:solidFill>
        </p:spPr>
        <p:txBody>
          <a:bodyPr wrap="square" rtlCol="0">
            <a:spAutoFit/>
          </a:bodyPr>
          <a:lstStyle/>
          <a:p>
            <a:pPr algn="ctr">
              <a:lnSpc>
                <a:spcPct val="90000"/>
              </a:lnSpc>
            </a:pPr>
            <a:r>
              <a:rPr lang="fr-FR" sz="1400" dirty="0">
                <a:solidFill>
                  <a:srgbClr val="FF0000"/>
                </a:solidFill>
              </a:rPr>
              <a:t>Vaccin Mis sur le marché</a:t>
            </a:r>
          </a:p>
        </p:txBody>
      </p:sp>
      <p:sp>
        <p:nvSpPr>
          <p:cNvPr id="8" name="ZoneTexte 7">
            <a:extLst>
              <a:ext uri="{FF2B5EF4-FFF2-40B4-BE49-F238E27FC236}">
                <a16:creationId xmlns:a16="http://schemas.microsoft.com/office/drawing/2014/main" id="{6635F103-3927-4E25-8BE9-74AB0222B77D}"/>
              </a:ext>
            </a:extLst>
          </p:cNvPr>
          <p:cNvSpPr txBox="1"/>
          <p:nvPr/>
        </p:nvSpPr>
        <p:spPr>
          <a:xfrm>
            <a:off x="7102524" y="237356"/>
            <a:ext cx="4448656" cy="1200329"/>
          </a:xfrm>
          <a:prstGeom prst="rect">
            <a:avLst/>
          </a:prstGeom>
          <a:solidFill>
            <a:schemeClr val="bg1"/>
          </a:solidFill>
        </p:spPr>
        <p:txBody>
          <a:bodyPr wrap="square" rtlCol="0">
            <a:spAutoFit/>
          </a:bodyPr>
          <a:lstStyle/>
          <a:p>
            <a:pPr>
              <a:lnSpc>
                <a:spcPct val="90000"/>
              </a:lnSpc>
            </a:pPr>
            <a:r>
              <a:rPr lang="fr-FR" sz="2000" dirty="0">
                <a:solidFill>
                  <a:srgbClr val="FF0000"/>
                </a:solidFill>
              </a:rPr>
              <a:t>Graphique publié par le programme de surveillance, d'épidémiologie et de résultats finaux (SEER) du National Cancer Institute</a:t>
            </a:r>
          </a:p>
        </p:txBody>
      </p:sp>
      <p:cxnSp>
        <p:nvCxnSpPr>
          <p:cNvPr id="9" name="Connecteur droit avec flèche 8">
            <a:extLst>
              <a:ext uri="{FF2B5EF4-FFF2-40B4-BE49-F238E27FC236}">
                <a16:creationId xmlns:a16="http://schemas.microsoft.com/office/drawing/2014/main" id="{07FE9BD1-FA9F-4B47-9EE9-61412313DA6C}"/>
              </a:ext>
            </a:extLst>
          </p:cNvPr>
          <p:cNvCxnSpPr/>
          <p:nvPr/>
        </p:nvCxnSpPr>
        <p:spPr>
          <a:xfrm>
            <a:off x="9046740" y="2708920"/>
            <a:ext cx="0" cy="7200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768155A-C977-4646-A4D1-549F84819582}"/>
              </a:ext>
            </a:extLst>
          </p:cNvPr>
          <p:cNvSpPr txBox="1"/>
          <p:nvPr/>
        </p:nvSpPr>
        <p:spPr>
          <a:xfrm>
            <a:off x="8399576" y="1966087"/>
            <a:ext cx="1800200" cy="590931"/>
          </a:xfrm>
          <a:prstGeom prst="rect">
            <a:avLst/>
          </a:prstGeom>
          <a:noFill/>
        </p:spPr>
        <p:txBody>
          <a:bodyPr wrap="square" rtlCol="0">
            <a:spAutoFit/>
          </a:bodyPr>
          <a:lstStyle/>
          <a:p>
            <a:pPr>
              <a:lnSpc>
                <a:spcPct val="90000"/>
              </a:lnSpc>
            </a:pPr>
            <a:r>
              <a:rPr lang="fr-FR" dirty="0">
                <a:solidFill>
                  <a:srgbClr val="FF0000"/>
                </a:solidFill>
              </a:rPr>
              <a:t>Campagne de vaccination</a:t>
            </a:r>
          </a:p>
        </p:txBody>
      </p:sp>
    </p:spTree>
    <p:extLst>
      <p:ext uri="{BB962C8B-B14F-4D97-AF65-F5344CB8AC3E}">
        <p14:creationId xmlns:p14="http://schemas.microsoft.com/office/powerpoint/2010/main" val="368526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117748" y="116632"/>
            <a:ext cx="8838792" cy="627149"/>
          </a:xfrm>
        </p:spPr>
        <p:txBody>
          <a:bodyPr rtlCol="0">
            <a:normAutofit fontScale="90000"/>
          </a:bodyPr>
          <a:lstStyle/>
          <a:p>
            <a:pPr rtl="0"/>
            <a:r>
              <a:rPr lang="fr-FR" b="1" i="1" dirty="0">
                <a:solidFill>
                  <a:srgbClr val="C00000"/>
                </a:solidFill>
                <a:latin typeface="Euphemia" panose="020B0503040102020104" pitchFamily="34" charset="0"/>
              </a:rPr>
              <a:t>Echec cancérologique en </a:t>
            </a:r>
            <a:r>
              <a:rPr lang="fr-FR" b="1" i="1" dirty="0">
                <a:solidFill>
                  <a:srgbClr val="C00000"/>
                </a:solidFill>
              </a:rPr>
              <a:t>Australie</a:t>
            </a:r>
            <a:endParaRPr lang="fr-FR" b="1" i="1" dirty="0">
              <a:solidFill>
                <a:srgbClr val="C00000"/>
              </a:solidFill>
              <a:latin typeface="Euphemia" panose="020B0503040102020104" pitchFamily="34" charset="0"/>
            </a:endParaRP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98276" y="896212"/>
            <a:ext cx="6264696" cy="5904656"/>
          </a:xfrm>
        </p:spPr>
        <p:txBody>
          <a:bodyPr rtlCol="0">
            <a:normAutofit/>
          </a:bodyPr>
          <a:lstStyle/>
          <a:p>
            <a:pPr algn="ctr"/>
            <a:r>
              <a:rPr lang="fr-FR" dirty="0"/>
              <a:t> vaccination anti HBV introduite en Australie en 1983</a:t>
            </a:r>
          </a:p>
          <a:p>
            <a:pPr algn="ctr"/>
            <a:r>
              <a:rPr lang="fr-FR" sz="2800" dirty="0">
                <a:solidFill>
                  <a:srgbClr val="FF0000"/>
                </a:solidFill>
              </a:rPr>
              <a:t>Entre 1982 et 2014 </a:t>
            </a:r>
          </a:p>
          <a:p>
            <a:pPr algn="ctr"/>
            <a:r>
              <a:rPr lang="fr-FR" sz="2800" dirty="0">
                <a:solidFill>
                  <a:srgbClr val="FF0000"/>
                </a:solidFill>
              </a:rPr>
              <a:t>le nombre annuel de nouveaux cas de cancers du foie  passé de 229 à 1961 </a:t>
            </a:r>
          </a:p>
          <a:p>
            <a:pPr algn="ctr"/>
            <a:r>
              <a:rPr lang="fr-FR" sz="2800" dirty="0"/>
              <a:t> </a:t>
            </a:r>
            <a:r>
              <a:rPr lang="fr-FR" sz="2800" b="1" dirty="0">
                <a:solidFill>
                  <a:srgbClr val="FF0000"/>
                </a:solidFill>
              </a:rPr>
              <a:t>l’incidence standardisée monde a été multiplié par près de 4 </a:t>
            </a:r>
          </a:p>
          <a:p>
            <a:pPr algn="ctr"/>
            <a:r>
              <a:rPr lang="fr-FR" sz="2800" b="1" dirty="0">
                <a:solidFill>
                  <a:srgbClr val="FF0000"/>
                </a:solidFill>
              </a:rPr>
              <a:t>passant de 1,4/100000 à 5,5/100000 </a:t>
            </a:r>
          </a:p>
          <a:p>
            <a:pPr algn="ctr"/>
            <a:endParaRPr lang="fr-FR" dirty="0"/>
          </a:p>
          <a:p>
            <a:pPr algn="ctr"/>
            <a:r>
              <a:rPr lang="fr-FR" dirty="0"/>
              <a:t>L’immigration </a:t>
            </a:r>
            <a:r>
              <a:rPr lang="fr-FR" sz="2547" dirty="0"/>
              <a:t>d’asiatiques</a:t>
            </a:r>
            <a:r>
              <a:rPr lang="fr-FR" dirty="0"/>
              <a:t> davantage prédisposés au cancer pourrait expliquer une augmentation de 10 à 20% d’incidence, mais pas de 300-400% </a:t>
            </a:r>
          </a:p>
          <a:p>
            <a:pPr algn="ctr"/>
            <a:endParaRPr lang="fr-FR" dirty="0"/>
          </a:p>
          <a:p>
            <a:endParaRPr lang="fr-FR" dirty="0"/>
          </a:p>
          <a:p>
            <a:endParaRPr lang="fr-FR" dirty="0"/>
          </a:p>
          <a:p>
            <a:pPr rtl="0"/>
            <a:endParaRPr lang="fr-FR" dirty="0">
              <a:latin typeface="Euphemia" panose="020B0503040102020104" pitchFamily="34" charset="0"/>
            </a:endParaRPr>
          </a:p>
        </p:txBody>
      </p:sp>
      <p:pic>
        <p:nvPicPr>
          <p:cNvPr id="7" name="Image 6">
            <a:extLst>
              <a:ext uri="{FF2B5EF4-FFF2-40B4-BE49-F238E27FC236}">
                <a16:creationId xmlns:a16="http://schemas.microsoft.com/office/drawing/2014/main" id="{9FF99247-8C1E-443B-AB65-8FEE16C9DF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4412" y="692696"/>
            <a:ext cx="5886464" cy="6048672"/>
          </a:xfrm>
          <a:prstGeom prst="rect">
            <a:avLst/>
          </a:prstGeom>
        </p:spPr>
      </p:pic>
      <p:pic>
        <p:nvPicPr>
          <p:cNvPr id="2" name="Image 1">
            <a:extLst>
              <a:ext uri="{FF2B5EF4-FFF2-40B4-BE49-F238E27FC236}">
                <a16:creationId xmlns:a16="http://schemas.microsoft.com/office/drawing/2014/main" id="{CB2CFB28-24DF-4AE9-9060-CEA3A83C84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2524" y="3212976"/>
            <a:ext cx="1530229" cy="1572904"/>
          </a:xfrm>
          <a:prstGeom prst="rect">
            <a:avLst/>
          </a:prstGeom>
        </p:spPr>
      </p:pic>
      <p:pic>
        <p:nvPicPr>
          <p:cNvPr id="3" name="Image 2">
            <a:extLst>
              <a:ext uri="{FF2B5EF4-FFF2-40B4-BE49-F238E27FC236}">
                <a16:creationId xmlns:a16="http://schemas.microsoft.com/office/drawing/2014/main" id="{CF2C18B4-8DA9-4FFB-8C86-F6F8ECCD792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42484" y="6008779"/>
            <a:ext cx="5151208" cy="792088"/>
          </a:xfrm>
          <a:prstGeom prst="rect">
            <a:avLst/>
          </a:prstGeom>
        </p:spPr>
      </p:pic>
    </p:spTree>
    <p:extLst>
      <p:ext uri="{BB962C8B-B14F-4D97-AF65-F5344CB8AC3E}">
        <p14:creationId xmlns:p14="http://schemas.microsoft.com/office/powerpoint/2010/main" val="378100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8811" y="-8467"/>
            <a:ext cx="4765490" cy="6866467"/>
            <a:chOff x="7425267" y="-8467"/>
            <a:chExt cx="4766733" cy="6866467"/>
          </a:xfrm>
        </p:grpSpPr>
        <p:cxnSp>
          <p:nvCxnSpPr>
            <p:cNvPr id="15" name="Straight Connector 14">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re 1">
            <a:extLst>
              <a:ext uri="{FF2B5EF4-FFF2-40B4-BE49-F238E27FC236}">
                <a16:creationId xmlns:a16="http://schemas.microsoft.com/office/drawing/2014/main" id="{D0E2BE17-E644-4671-95AE-190B4E81050B}"/>
              </a:ext>
            </a:extLst>
          </p:cNvPr>
          <p:cNvSpPr>
            <a:spLocks noGrp="1"/>
          </p:cNvSpPr>
          <p:nvPr>
            <p:ph type="title"/>
          </p:nvPr>
        </p:nvSpPr>
        <p:spPr>
          <a:xfrm>
            <a:off x="333773" y="908720"/>
            <a:ext cx="3809158" cy="5472608"/>
          </a:xfrm>
        </p:spPr>
        <p:txBody>
          <a:bodyPr anchor="ctr">
            <a:normAutofit/>
          </a:bodyPr>
          <a:lstStyle/>
          <a:p>
            <a:r>
              <a:rPr lang="fr-FR" sz="4400" dirty="0">
                <a:solidFill>
                  <a:srgbClr val="C00000"/>
                </a:solidFill>
              </a:rPr>
              <a:t>Genèse des vaccins « préventifs » contre le cancer</a:t>
            </a:r>
          </a:p>
        </p:txBody>
      </p:sp>
      <p:sp>
        <p:nvSpPr>
          <p:cNvPr id="25" name="Rectangle 24">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1129" y="0"/>
            <a:ext cx="64476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Espace réservé du contenu 4">
            <a:extLst>
              <a:ext uri="{FF2B5EF4-FFF2-40B4-BE49-F238E27FC236}">
                <a16:creationId xmlns:a16="http://schemas.microsoft.com/office/drawing/2014/main" id="{508DE45C-17D7-42DF-8851-F164D5014591}"/>
              </a:ext>
            </a:extLst>
          </p:cNvPr>
          <p:cNvGraphicFramePr>
            <a:graphicFrameLocks noGrp="1"/>
          </p:cNvGraphicFramePr>
          <p:nvPr>
            <p:ph idx="1"/>
            <p:extLst>
              <p:ext uri="{D42A27DB-BD31-4B8C-83A1-F6EECF244321}">
                <p14:modId xmlns:p14="http://schemas.microsoft.com/office/powerpoint/2010/main" val="264468332"/>
              </p:ext>
            </p:extLst>
          </p:nvPr>
        </p:nvGraphicFramePr>
        <p:xfrm>
          <a:off x="4235471" y="404664"/>
          <a:ext cx="7835605"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570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capture d’écran&#10;&#10;Description générée automatiquement">
            <a:extLst>
              <a:ext uri="{FF2B5EF4-FFF2-40B4-BE49-F238E27FC236}">
                <a16:creationId xmlns:a16="http://schemas.microsoft.com/office/drawing/2014/main" id="{262D103B-3F47-464A-B3C2-9FF3ADBCA6C0}"/>
              </a:ext>
            </a:extLst>
          </p:cNvPr>
          <p:cNvPicPr>
            <a:picLocks noChangeAspect="1"/>
          </p:cNvPicPr>
          <p:nvPr/>
        </p:nvPicPr>
        <p:blipFill>
          <a:blip r:embed="rId3"/>
          <a:stretch>
            <a:fillRect/>
          </a:stretch>
        </p:blipFill>
        <p:spPr>
          <a:xfrm>
            <a:off x="-18259" y="1019492"/>
            <a:ext cx="8211762" cy="4836361"/>
          </a:xfrm>
          <a:prstGeom prst="rect">
            <a:avLst/>
          </a:prstGeom>
        </p:spPr>
      </p:pic>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206266" y="-50775"/>
            <a:ext cx="6912768" cy="657382"/>
          </a:xfrm>
        </p:spPr>
        <p:txBody>
          <a:bodyPr rtlCol="0">
            <a:normAutofit fontScale="90000"/>
          </a:bodyPr>
          <a:lstStyle/>
          <a:p>
            <a:pPr algn="ctr" rtl="0"/>
            <a:r>
              <a:rPr lang="fr-FR" dirty="0">
                <a:solidFill>
                  <a:schemeClr val="accent5">
                    <a:lumMod val="50000"/>
                  </a:schemeClr>
                </a:solidFill>
                <a:latin typeface="Euphemia" panose="020B0503040102020104" pitchFamily="34" charset="0"/>
              </a:rPr>
              <a:t>Incidence en France</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206266" y="2944434"/>
            <a:ext cx="7894612" cy="983761"/>
          </a:xfrm>
        </p:spPr>
        <p:txBody>
          <a:bodyPr rtlCol="0">
            <a:normAutofit/>
          </a:bodyPr>
          <a:lstStyle/>
          <a:p>
            <a:r>
              <a:rPr lang="fr-FR" sz="1600" b="1" dirty="0">
                <a:solidFill>
                  <a:srgbClr val="FF0000"/>
                </a:solidFill>
                <a:highlight>
                  <a:srgbClr val="FFFF00"/>
                </a:highlight>
                <a:latin typeface="Euphemia" panose="020B0503040102020104" pitchFamily="34" charset="0"/>
              </a:rPr>
              <a:t>Entre 1990 et 2012 le nombre annuel de nouveaux cas de cancers du foie est passé de 3384 à 8723 et l’incidence standardisée monde est passée de 4.4 à 7,3</a:t>
            </a:r>
          </a:p>
        </p:txBody>
      </p:sp>
      <p:pic>
        <p:nvPicPr>
          <p:cNvPr id="13" name="Image 12">
            <a:extLst>
              <a:ext uri="{FF2B5EF4-FFF2-40B4-BE49-F238E27FC236}">
                <a16:creationId xmlns:a16="http://schemas.microsoft.com/office/drawing/2014/main" id="{722FA0B9-6AC3-4471-B8AB-5E4ECD71E1F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6182"/>
          <a:stretch/>
        </p:blipFill>
        <p:spPr>
          <a:xfrm>
            <a:off x="8100878" y="44624"/>
            <a:ext cx="4243397" cy="6747019"/>
          </a:xfrm>
          <a:prstGeom prst="rect">
            <a:avLst/>
          </a:prstGeom>
        </p:spPr>
      </p:pic>
      <p:sp>
        <p:nvSpPr>
          <p:cNvPr id="14" name="ZoneTexte 13">
            <a:extLst>
              <a:ext uri="{FF2B5EF4-FFF2-40B4-BE49-F238E27FC236}">
                <a16:creationId xmlns:a16="http://schemas.microsoft.com/office/drawing/2014/main" id="{69767926-6B73-49F3-9843-F896BB8DC306}"/>
              </a:ext>
            </a:extLst>
          </p:cNvPr>
          <p:cNvSpPr txBox="1"/>
          <p:nvPr/>
        </p:nvSpPr>
        <p:spPr>
          <a:xfrm>
            <a:off x="811258" y="641860"/>
            <a:ext cx="6552728" cy="424732"/>
          </a:xfrm>
          <a:prstGeom prst="rect">
            <a:avLst/>
          </a:prstGeom>
          <a:noFill/>
        </p:spPr>
        <p:txBody>
          <a:bodyPr wrap="square" rtlCol="0">
            <a:spAutoFit/>
          </a:bodyPr>
          <a:lstStyle/>
          <a:p>
            <a:pPr>
              <a:lnSpc>
                <a:spcPct val="90000"/>
              </a:lnSpc>
            </a:pPr>
            <a:r>
              <a:rPr lang="fr-FR" sz="2400" dirty="0">
                <a:solidFill>
                  <a:srgbClr val="FF0000"/>
                </a:solidFill>
              </a:rPr>
              <a:t>1994 apogée des vaccinations HBV en France</a:t>
            </a:r>
          </a:p>
        </p:txBody>
      </p:sp>
      <p:sp>
        <p:nvSpPr>
          <p:cNvPr id="6" name="Rectangle 5">
            <a:extLst>
              <a:ext uri="{FF2B5EF4-FFF2-40B4-BE49-F238E27FC236}">
                <a16:creationId xmlns:a16="http://schemas.microsoft.com/office/drawing/2014/main" id="{B69CF957-6CEE-403E-B7B7-C55489CAEC05}"/>
              </a:ext>
            </a:extLst>
          </p:cNvPr>
          <p:cNvSpPr/>
          <p:nvPr/>
        </p:nvSpPr>
        <p:spPr>
          <a:xfrm>
            <a:off x="1026209" y="5938019"/>
            <a:ext cx="6092825" cy="590931"/>
          </a:xfrm>
          <a:prstGeom prst="rect">
            <a:avLst/>
          </a:prstGeom>
        </p:spPr>
        <p:txBody>
          <a:bodyPr>
            <a:spAutoFit/>
          </a:bodyPr>
          <a:lstStyle/>
          <a:p>
            <a:pPr>
              <a:lnSpc>
                <a:spcPct val="90000"/>
              </a:lnSpc>
            </a:pPr>
            <a:r>
              <a:rPr lang="fr-FR" dirty="0">
                <a:solidFill>
                  <a:srgbClr val="FF0000"/>
                </a:solidFill>
              </a:rPr>
              <a:t>Cette catastrophe cancérologique post vaccinale n’a pas suscité d’études indépendantes visant à l’expliquer</a:t>
            </a:r>
          </a:p>
        </p:txBody>
      </p:sp>
    </p:spTree>
    <p:extLst>
      <p:ext uri="{BB962C8B-B14F-4D97-AF65-F5344CB8AC3E}">
        <p14:creationId xmlns:p14="http://schemas.microsoft.com/office/powerpoint/2010/main" val="287991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F2D287E-CFC9-46C7-A8C3-CC6D05434425}"/>
              </a:ext>
            </a:extLst>
          </p:cNvPr>
          <p:cNvSpPr>
            <a:spLocks noGrp="1"/>
          </p:cNvSpPr>
          <p:nvPr>
            <p:ph type="title"/>
          </p:nvPr>
        </p:nvSpPr>
        <p:spPr>
          <a:xfrm>
            <a:off x="-1106388" y="-50776"/>
            <a:ext cx="5976664" cy="1319535"/>
          </a:xfrm>
        </p:spPr>
        <p:txBody>
          <a:bodyPr rtlCol="0">
            <a:normAutofit/>
          </a:bodyPr>
          <a:lstStyle/>
          <a:p>
            <a:pPr algn="ctr" rtl="0"/>
            <a:r>
              <a:rPr lang="fr-FR" dirty="0">
                <a:solidFill>
                  <a:schemeClr val="accent5">
                    <a:lumMod val="50000"/>
                  </a:schemeClr>
                </a:solidFill>
                <a:latin typeface="Algerian" panose="04020705040A02060702" pitchFamily="82" charset="0"/>
              </a:rPr>
              <a:t>Incidence </a:t>
            </a:r>
            <a:br>
              <a:rPr lang="fr-FR" dirty="0">
                <a:solidFill>
                  <a:schemeClr val="accent5">
                    <a:lumMod val="50000"/>
                  </a:schemeClr>
                </a:solidFill>
                <a:latin typeface="Algerian" panose="04020705040A02060702" pitchFamily="82" charset="0"/>
              </a:rPr>
            </a:br>
            <a:r>
              <a:rPr lang="fr-FR" dirty="0">
                <a:solidFill>
                  <a:schemeClr val="accent5">
                    <a:lumMod val="50000"/>
                  </a:schemeClr>
                </a:solidFill>
                <a:latin typeface="Algerian" panose="04020705040A02060702" pitchFamily="82" charset="0"/>
              </a:rPr>
              <a:t>en France</a:t>
            </a:r>
          </a:p>
        </p:txBody>
      </p:sp>
      <p:sp>
        <p:nvSpPr>
          <p:cNvPr id="5" name="Espace réservé du texte 4">
            <a:extLst>
              <a:ext uri="{FF2B5EF4-FFF2-40B4-BE49-F238E27FC236}">
                <a16:creationId xmlns:a16="http://schemas.microsoft.com/office/drawing/2014/main" id="{7B3AB3D0-D922-493E-86E0-EE89A919BDEC}"/>
              </a:ext>
            </a:extLst>
          </p:cNvPr>
          <p:cNvSpPr>
            <a:spLocks noGrp="1"/>
          </p:cNvSpPr>
          <p:nvPr>
            <p:ph type="body" idx="1"/>
          </p:nvPr>
        </p:nvSpPr>
        <p:spPr>
          <a:xfrm>
            <a:off x="189756" y="1484783"/>
            <a:ext cx="3024336" cy="4453235"/>
          </a:xfrm>
        </p:spPr>
        <p:txBody>
          <a:bodyPr rtlCol="0">
            <a:noAutofit/>
          </a:bodyPr>
          <a:lstStyle/>
          <a:p>
            <a:r>
              <a:rPr lang="fr-FR" sz="2400" b="1" dirty="0">
                <a:solidFill>
                  <a:srgbClr val="FF0000"/>
                </a:solidFill>
                <a:highlight>
                  <a:srgbClr val="FFFF00"/>
                </a:highlight>
                <a:latin typeface="Euphemia" panose="020B0503040102020104" pitchFamily="34" charset="0"/>
              </a:rPr>
              <a:t>Entre 1990 et 2012</a:t>
            </a:r>
          </a:p>
          <a:p>
            <a:r>
              <a:rPr lang="fr-FR" sz="2400" b="1" dirty="0">
                <a:solidFill>
                  <a:srgbClr val="FF0000"/>
                </a:solidFill>
                <a:highlight>
                  <a:srgbClr val="FFFF00"/>
                </a:highlight>
                <a:latin typeface="Euphemia" panose="020B0503040102020104" pitchFamily="34" charset="0"/>
              </a:rPr>
              <a:t>nombre annuel de nouveaux cas de cancers du foie </a:t>
            </a:r>
          </a:p>
          <a:p>
            <a:r>
              <a:rPr lang="fr-FR" sz="2400" b="1" dirty="0">
                <a:solidFill>
                  <a:srgbClr val="FF0000"/>
                </a:solidFill>
                <a:highlight>
                  <a:srgbClr val="FFFF00"/>
                </a:highlight>
                <a:latin typeface="Euphemia" panose="020B0503040102020104" pitchFamily="34" charset="0"/>
              </a:rPr>
              <a:t> passé de 3384 à 8723 </a:t>
            </a:r>
          </a:p>
          <a:p>
            <a:r>
              <a:rPr lang="fr-FR" sz="2400" b="1" dirty="0">
                <a:solidFill>
                  <a:srgbClr val="FF0000"/>
                </a:solidFill>
                <a:highlight>
                  <a:srgbClr val="FFFF00"/>
                </a:highlight>
                <a:latin typeface="Euphemia" panose="020B0503040102020104" pitchFamily="34" charset="0"/>
              </a:rPr>
              <a:t>l’incidence standardisée monde est passée de 4.4 à 7,3</a:t>
            </a:r>
          </a:p>
        </p:txBody>
      </p:sp>
      <p:pic>
        <p:nvPicPr>
          <p:cNvPr id="13" name="Image 12">
            <a:extLst>
              <a:ext uri="{FF2B5EF4-FFF2-40B4-BE49-F238E27FC236}">
                <a16:creationId xmlns:a16="http://schemas.microsoft.com/office/drawing/2014/main" id="{722FA0B9-6AC3-4471-B8AB-5E4ECD71E1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6182"/>
          <a:stretch/>
        </p:blipFill>
        <p:spPr>
          <a:xfrm>
            <a:off x="4366220" y="44624"/>
            <a:ext cx="7978055" cy="6747019"/>
          </a:xfrm>
          <a:prstGeom prst="rect">
            <a:avLst/>
          </a:prstGeom>
        </p:spPr>
      </p:pic>
      <p:sp>
        <p:nvSpPr>
          <p:cNvPr id="6" name="Rectangle 5">
            <a:extLst>
              <a:ext uri="{FF2B5EF4-FFF2-40B4-BE49-F238E27FC236}">
                <a16:creationId xmlns:a16="http://schemas.microsoft.com/office/drawing/2014/main" id="{B69CF957-6CEE-403E-B7B7-C55489CAEC05}"/>
              </a:ext>
            </a:extLst>
          </p:cNvPr>
          <p:cNvSpPr/>
          <p:nvPr/>
        </p:nvSpPr>
        <p:spPr>
          <a:xfrm>
            <a:off x="0" y="5938018"/>
            <a:ext cx="4870277" cy="840230"/>
          </a:xfrm>
          <a:prstGeom prst="rect">
            <a:avLst/>
          </a:prstGeom>
        </p:spPr>
        <p:txBody>
          <a:bodyPr wrap="square">
            <a:spAutoFit/>
          </a:bodyPr>
          <a:lstStyle/>
          <a:p>
            <a:pPr>
              <a:lnSpc>
                <a:spcPct val="90000"/>
              </a:lnSpc>
            </a:pPr>
            <a:r>
              <a:rPr lang="fr-FR" b="1" i="1" dirty="0">
                <a:effectLst>
                  <a:outerShdw blurRad="38100" dist="38100" dir="2700000" algn="tl">
                    <a:srgbClr val="000000">
                      <a:alpha val="43137"/>
                    </a:srgbClr>
                  </a:outerShdw>
                </a:effectLst>
              </a:rPr>
              <a:t>Cette catastrophe cancérologique post vaccinale n’a pas suscité d’études indépendantes visant à l’expliquer</a:t>
            </a:r>
          </a:p>
        </p:txBody>
      </p:sp>
    </p:spTree>
    <p:extLst>
      <p:ext uri="{BB962C8B-B14F-4D97-AF65-F5344CB8AC3E}">
        <p14:creationId xmlns:p14="http://schemas.microsoft.com/office/powerpoint/2010/main" val="40018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1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88824" cy="6866467"/>
            <a:chOff x="0" y="-8467"/>
            <a:chExt cx="12192000" cy="6866467"/>
          </a:xfrm>
        </p:grpSpPr>
        <p:sp>
          <p:nvSpPr>
            <p:cNvPr id="1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Image 5">
            <a:extLst>
              <a:ext uri="{FF2B5EF4-FFF2-40B4-BE49-F238E27FC236}">
                <a16:creationId xmlns:a16="http://schemas.microsoft.com/office/drawing/2014/main" id="{CE27A974-8F3F-4DC1-91FA-829978E15606}"/>
              </a:ext>
            </a:extLst>
          </p:cNvPr>
          <p:cNvPicPr>
            <a:picLocks noChangeAspect="1"/>
          </p:cNvPicPr>
          <p:nvPr/>
        </p:nvPicPr>
        <p:blipFill rotWithShape="1">
          <a:blip r:embed="rId2"/>
          <a:srcRect l="20667" r="23495"/>
          <a:stretch/>
        </p:blipFill>
        <p:spPr>
          <a:xfrm>
            <a:off x="254375" y="-963488"/>
            <a:ext cx="5393535"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re 1">
            <a:extLst>
              <a:ext uri="{FF2B5EF4-FFF2-40B4-BE49-F238E27FC236}">
                <a16:creationId xmlns:a16="http://schemas.microsoft.com/office/drawing/2014/main" id="{CCEB0FF0-DD00-4B13-9364-9F230C541DF8}"/>
              </a:ext>
            </a:extLst>
          </p:cNvPr>
          <p:cNvSpPr>
            <a:spLocks noGrp="1"/>
          </p:cNvSpPr>
          <p:nvPr>
            <p:ph type="title"/>
          </p:nvPr>
        </p:nvSpPr>
        <p:spPr>
          <a:xfrm>
            <a:off x="5453932" y="2200360"/>
            <a:ext cx="4547183" cy="2374433"/>
          </a:xfrm>
        </p:spPr>
        <p:txBody>
          <a:bodyPr vert="horz" lIns="91440" tIns="45720" rIns="91440" bIns="45720" rtlCol="0" anchor="b">
            <a:normAutofit fontScale="90000"/>
          </a:bodyPr>
          <a:lstStyle/>
          <a:p>
            <a:pPr defTabSz="457200">
              <a:lnSpc>
                <a:spcPct val="90000"/>
              </a:lnSpc>
            </a:pPr>
            <a:r>
              <a:rPr lang="en-US" sz="4000" b="1" i="1" dirty="0" err="1">
                <a:solidFill>
                  <a:srgbClr val="C00000"/>
                </a:solidFill>
              </a:rPr>
              <a:t>Quelles</a:t>
            </a:r>
            <a:r>
              <a:rPr lang="en-US" sz="4000" b="1" i="1" dirty="0">
                <a:solidFill>
                  <a:srgbClr val="C00000"/>
                </a:solidFill>
              </a:rPr>
              <a:t> causes </a:t>
            </a:r>
            <a:r>
              <a:rPr lang="en-US" sz="4000" b="1" i="1" dirty="0" err="1">
                <a:solidFill>
                  <a:srgbClr val="C00000"/>
                </a:solidFill>
              </a:rPr>
              <a:t>possibles</a:t>
            </a:r>
            <a:r>
              <a:rPr lang="en-US" sz="4000" b="1" i="1" dirty="0">
                <a:solidFill>
                  <a:srgbClr val="C00000"/>
                </a:solidFill>
              </a:rPr>
              <a:t> pour </a:t>
            </a:r>
            <a:r>
              <a:rPr lang="en-US" sz="4000" b="1" i="1" dirty="0" err="1">
                <a:solidFill>
                  <a:srgbClr val="C00000"/>
                </a:solidFill>
              </a:rPr>
              <a:t>cette</a:t>
            </a:r>
            <a:r>
              <a:rPr lang="en-US" sz="4000" b="1" i="1" dirty="0">
                <a:solidFill>
                  <a:srgbClr val="C00000"/>
                </a:solidFill>
              </a:rPr>
              <a:t> augmentation majeure des cancers du foie </a:t>
            </a:r>
            <a:r>
              <a:rPr lang="en-US" sz="3000" b="1" i="1" dirty="0">
                <a:solidFill>
                  <a:srgbClr val="C00000"/>
                </a:solidFill>
              </a:rPr>
              <a:t>?</a:t>
            </a:r>
            <a:r>
              <a:rPr lang="en-US" sz="3000" i="1" dirty="0"/>
              <a:t> </a:t>
            </a:r>
          </a:p>
        </p:txBody>
      </p:sp>
    </p:spTree>
    <p:extLst>
      <p:ext uri="{BB962C8B-B14F-4D97-AF65-F5344CB8AC3E}">
        <p14:creationId xmlns:p14="http://schemas.microsoft.com/office/powerpoint/2010/main" val="3329820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CE3B2-A87F-4FB8-9E0A-54EC8419C7E8}"/>
              </a:ext>
            </a:extLst>
          </p:cNvPr>
          <p:cNvSpPr>
            <a:spLocks noGrp="1"/>
          </p:cNvSpPr>
          <p:nvPr>
            <p:ph type="title"/>
          </p:nvPr>
        </p:nvSpPr>
        <p:spPr>
          <a:xfrm>
            <a:off x="45740" y="201544"/>
            <a:ext cx="11233248" cy="1313384"/>
          </a:xfrm>
        </p:spPr>
        <p:txBody>
          <a:bodyPr>
            <a:normAutofit/>
          </a:bodyPr>
          <a:lstStyle/>
          <a:p>
            <a:pPr algn="ctr"/>
            <a:r>
              <a:rPr lang="fr-FR" sz="3600" b="1" i="1" dirty="0">
                <a:solidFill>
                  <a:schemeClr val="tx1"/>
                </a:solidFill>
                <a:latin typeface="Algerian" panose="04020705040A02060702" pitchFamily="82" charset="0"/>
              </a:rPr>
              <a:t>Comment expliquer cet échec dramatique contre le cancer ?</a:t>
            </a:r>
          </a:p>
        </p:txBody>
      </p:sp>
      <p:sp>
        <p:nvSpPr>
          <p:cNvPr id="3" name="Espace réservé du texte 2">
            <a:extLst>
              <a:ext uri="{FF2B5EF4-FFF2-40B4-BE49-F238E27FC236}">
                <a16:creationId xmlns:a16="http://schemas.microsoft.com/office/drawing/2014/main" id="{F68BAF37-56F4-4767-A51C-505DE05BE4BE}"/>
              </a:ext>
            </a:extLst>
          </p:cNvPr>
          <p:cNvSpPr>
            <a:spLocks noGrp="1"/>
          </p:cNvSpPr>
          <p:nvPr>
            <p:ph type="body" idx="1"/>
          </p:nvPr>
        </p:nvSpPr>
        <p:spPr>
          <a:xfrm>
            <a:off x="477788" y="1748192"/>
            <a:ext cx="9649072" cy="5109808"/>
          </a:xfrm>
        </p:spPr>
        <p:txBody>
          <a:bodyPr>
            <a:normAutofit/>
          </a:bodyPr>
          <a:lstStyle/>
          <a:p>
            <a:pPr marL="457200" indent="-457200">
              <a:buFont typeface="Wingdings" panose="05000000000000000000" pitchFamily="2" charset="2"/>
              <a:buChar char="q"/>
            </a:pPr>
            <a:r>
              <a:rPr lang="fr-FR" sz="2800" dirty="0">
                <a:solidFill>
                  <a:srgbClr val="FF0000"/>
                </a:solidFill>
              </a:rPr>
              <a:t>Comment l’INCa, les agences sanitaires et la ministre peuvent ils toujours prétendre : « </a:t>
            </a:r>
            <a:r>
              <a:rPr lang="fr-FR" sz="2800" b="1" i="1" dirty="0">
                <a:solidFill>
                  <a:srgbClr val="FF0000"/>
                </a:solidFill>
              </a:rPr>
              <a:t>pour prévenir le cancer du foie, vaccinez-vous</a:t>
            </a:r>
            <a:r>
              <a:rPr lang="fr-FR" sz="2800" i="1" dirty="0">
                <a:solidFill>
                  <a:srgbClr val="FF0000"/>
                </a:solidFill>
              </a:rPr>
              <a:t> </a:t>
            </a:r>
            <a:r>
              <a:rPr lang="fr-FR" sz="2800" dirty="0">
                <a:solidFill>
                  <a:srgbClr val="FF0000"/>
                </a:solidFill>
              </a:rPr>
              <a:t>»? </a:t>
            </a:r>
          </a:p>
          <a:p>
            <a:pPr marL="457200" indent="-457200">
              <a:buFont typeface="Wingdings" panose="05000000000000000000" pitchFamily="2" charset="2"/>
              <a:buChar char="q"/>
            </a:pPr>
            <a:r>
              <a:rPr lang="fr-FR" sz="2800" b="1" dirty="0">
                <a:solidFill>
                  <a:schemeClr val="tx2"/>
                </a:solidFill>
              </a:rPr>
              <a:t>Dans les pays industrialisés d’0ccident dont la France</a:t>
            </a:r>
          </a:p>
          <a:p>
            <a:pPr marL="457200" indent="-457200">
              <a:buFont typeface="Wingdings" panose="05000000000000000000" pitchFamily="2" charset="2"/>
              <a:buChar char="q"/>
            </a:pPr>
            <a:r>
              <a:rPr lang="fr-FR" sz="2800" dirty="0">
                <a:solidFill>
                  <a:schemeClr val="tx2"/>
                </a:solidFill>
              </a:rPr>
              <a:t> la </a:t>
            </a:r>
            <a:r>
              <a:rPr lang="fr-FR" sz="2800" b="1" i="1" dirty="0">
                <a:solidFill>
                  <a:srgbClr val="C00000"/>
                </a:solidFill>
              </a:rPr>
              <a:t>prévalence des hépatites virales était faible </a:t>
            </a:r>
          </a:p>
          <a:p>
            <a:pPr marL="457200" indent="-457200">
              <a:buFont typeface="Wingdings" panose="05000000000000000000" pitchFamily="2" charset="2"/>
              <a:buChar char="q"/>
            </a:pPr>
            <a:r>
              <a:rPr lang="fr-FR" sz="2800" dirty="0">
                <a:solidFill>
                  <a:schemeClr val="tx2"/>
                </a:solidFill>
              </a:rPr>
              <a:t>et </a:t>
            </a:r>
            <a:r>
              <a:rPr lang="fr-FR" sz="2800" b="1" dirty="0">
                <a:solidFill>
                  <a:schemeClr val="tx2"/>
                </a:solidFill>
              </a:rPr>
              <a:t>l'alcoolisme la principale cause du cancer du foie, devant l’infection par les virus des hépatites B (VHB) et C [(VHC).</a:t>
            </a:r>
          </a:p>
          <a:p>
            <a:pPr marL="457200" indent="-457200">
              <a:buFont typeface="Wingdings" panose="05000000000000000000" pitchFamily="2" charset="2"/>
              <a:buChar char="q"/>
            </a:pPr>
            <a:r>
              <a:rPr lang="fr-FR" sz="2800" b="1" dirty="0">
                <a:solidFill>
                  <a:schemeClr val="tx2"/>
                </a:solidFill>
              </a:rPr>
              <a:t>D’autres étiologies pourraient elles expliquer cette catastrophe sanitaire en 0ccident ?</a:t>
            </a:r>
          </a:p>
          <a:p>
            <a:endParaRPr lang="fr-FR" sz="2800" dirty="0"/>
          </a:p>
        </p:txBody>
      </p:sp>
    </p:spTree>
    <p:extLst>
      <p:ext uri="{BB962C8B-B14F-4D97-AF65-F5344CB8AC3E}">
        <p14:creationId xmlns:p14="http://schemas.microsoft.com/office/powerpoint/2010/main" val="289854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4D7966D-8EA6-41EC-A0EE-FD5E52902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74132" y="658796"/>
            <a:ext cx="7056784" cy="5521492"/>
          </a:xfrm>
          <a:prstGeom prst="rect">
            <a:avLst/>
          </a:prstGeom>
        </p:spPr>
      </p:pic>
      <p:sp>
        <p:nvSpPr>
          <p:cNvPr id="3" name="ZoneTexte 2">
            <a:extLst>
              <a:ext uri="{FF2B5EF4-FFF2-40B4-BE49-F238E27FC236}">
                <a16:creationId xmlns:a16="http://schemas.microsoft.com/office/drawing/2014/main" id="{32AD6202-AAFC-4E49-B975-276C7FAC9A39}"/>
              </a:ext>
            </a:extLst>
          </p:cNvPr>
          <p:cNvSpPr txBox="1"/>
          <p:nvPr/>
        </p:nvSpPr>
        <p:spPr>
          <a:xfrm>
            <a:off x="-98275" y="1124744"/>
            <a:ext cx="3816424" cy="4967514"/>
          </a:xfrm>
          <a:prstGeom prst="rect">
            <a:avLst/>
          </a:prstGeom>
          <a:noFill/>
        </p:spPr>
        <p:txBody>
          <a:bodyPr wrap="square" rtlCol="0">
            <a:spAutoFit/>
          </a:bodyPr>
          <a:lstStyle/>
          <a:p>
            <a:pPr algn="ctr">
              <a:lnSpc>
                <a:spcPct val="90000"/>
              </a:lnSpc>
            </a:pPr>
            <a:r>
              <a:rPr lang="fr-FR" sz="3200" dirty="0">
                <a:solidFill>
                  <a:schemeClr val="accent5">
                    <a:lumMod val="50000"/>
                  </a:schemeClr>
                </a:solidFill>
              </a:rPr>
              <a:t>En France </a:t>
            </a:r>
          </a:p>
          <a:p>
            <a:pPr algn="ctr">
              <a:lnSpc>
                <a:spcPct val="90000"/>
              </a:lnSpc>
            </a:pPr>
            <a:r>
              <a:rPr lang="fr-FR" sz="3200" b="1" dirty="0">
                <a:solidFill>
                  <a:schemeClr val="accent5">
                    <a:lumMod val="50000"/>
                  </a:schemeClr>
                </a:solidFill>
              </a:rPr>
              <a:t>durant cette période </a:t>
            </a:r>
          </a:p>
          <a:p>
            <a:pPr algn="ctr">
              <a:lnSpc>
                <a:spcPct val="90000"/>
              </a:lnSpc>
            </a:pPr>
            <a:r>
              <a:rPr lang="fr-FR" sz="3200" b="1" dirty="0">
                <a:solidFill>
                  <a:srgbClr val="FF0000"/>
                </a:solidFill>
              </a:rPr>
              <a:t>l’alcoolisme a considérablement régressé </a:t>
            </a:r>
          </a:p>
          <a:p>
            <a:pPr algn="ctr">
              <a:lnSpc>
                <a:spcPct val="90000"/>
              </a:lnSpc>
            </a:pPr>
            <a:r>
              <a:rPr lang="fr-FR" sz="3200" b="1" dirty="0">
                <a:solidFill>
                  <a:schemeClr val="accent5">
                    <a:lumMod val="50000"/>
                  </a:schemeClr>
                </a:solidFill>
              </a:rPr>
              <a:t>ce qui aurait dû favoriser une régression des cancers hépatiques</a:t>
            </a:r>
          </a:p>
        </p:txBody>
      </p:sp>
      <p:sp>
        <p:nvSpPr>
          <p:cNvPr id="4" name="ZoneTexte 3">
            <a:extLst>
              <a:ext uri="{FF2B5EF4-FFF2-40B4-BE49-F238E27FC236}">
                <a16:creationId xmlns:a16="http://schemas.microsoft.com/office/drawing/2014/main" id="{B628E229-2B39-426D-A61D-0F9944B03CBF}"/>
              </a:ext>
            </a:extLst>
          </p:cNvPr>
          <p:cNvSpPr txBox="1"/>
          <p:nvPr/>
        </p:nvSpPr>
        <p:spPr>
          <a:xfrm>
            <a:off x="-98276" y="116632"/>
            <a:ext cx="11809312" cy="646331"/>
          </a:xfrm>
          <a:prstGeom prst="rect">
            <a:avLst/>
          </a:prstGeom>
          <a:noFill/>
        </p:spPr>
        <p:txBody>
          <a:bodyPr wrap="square" rtlCol="0">
            <a:spAutoFit/>
          </a:bodyPr>
          <a:lstStyle/>
          <a:p>
            <a:pPr algn="ctr">
              <a:lnSpc>
                <a:spcPct val="90000"/>
              </a:lnSpc>
            </a:pPr>
            <a:r>
              <a:rPr lang="fr-FR" sz="4000" dirty="0">
                <a:latin typeface="Algerian" panose="04020705040A02060702" pitchFamily="82" charset="0"/>
              </a:rPr>
              <a:t>L’alcoolisme ne peut pas être incriminé</a:t>
            </a:r>
          </a:p>
        </p:txBody>
      </p:sp>
    </p:spTree>
    <p:extLst>
      <p:ext uri="{BB962C8B-B14F-4D97-AF65-F5344CB8AC3E}">
        <p14:creationId xmlns:p14="http://schemas.microsoft.com/office/powerpoint/2010/main" val="31807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36831E-EF87-40EF-B330-D885FBE39837}"/>
              </a:ext>
            </a:extLst>
          </p:cNvPr>
          <p:cNvSpPr/>
          <p:nvPr/>
        </p:nvSpPr>
        <p:spPr>
          <a:xfrm>
            <a:off x="207608" y="692696"/>
            <a:ext cx="8695116" cy="4967514"/>
          </a:xfrm>
          <a:prstGeom prst="rect">
            <a:avLst/>
          </a:prstGeom>
        </p:spPr>
        <p:txBody>
          <a:bodyPr wrap="square">
            <a:spAutoFit/>
          </a:bodyPr>
          <a:lstStyle/>
          <a:p>
            <a:pPr>
              <a:lnSpc>
                <a:spcPct val="90000"/>
              </a:lnSpc>
            </a:pPr>
            <a:r>
              <a:rPr lang="fr-FR" sz="3200" b="1" dirty="0">
                <a:latin typeface="Algerian" panose="04020705040A02060702" pitchFamily="82" charset="0"/>
              </a:rPr>
              <a:t>Responsabilité du virus HBC ?  Non </a:t>
            </a:r>
          </a:p>
          <a:p>
            <a:pPr>
              <a:lnSpc>
                <a:spcPct val="90000"/>
              </a:lnSpc>
            </a:pPr>
            <a:endParaRPr lang="fr-FR" sz="3200" b="1" dirty="0"/>
          </a:p>
          <a:p>
            <a:pPr>
              <a:lnSpc>
                <a:spcPct val="90000"/>
              </a:lnSpc>
            </a:pPr>
            <a:r>
              <a:rPr lang="fr-FR" sz="3200" b="1" dirty="0"/>
              <a:t>L’épidémie HCV est apparue en 1990 </a:t>
            </a:r>
            <a:r>
              <a:rPr lang="fr-FR" sz="3200" dirty="0"/>
              <a:t>pour régresser à partir de 2010</a:t>
            </a:r>
          </a:p>
          <a:p>
            <a:pPr>
              <a:lnSpc>
                <a:spcPct val="90000"/>
              </a:lnSpc>
            </a:pPr>
            <a:endParaRPr lang="fr-FR" sz="3200" dirty="0"/>
          </a:p>
          <a:p>
            <a:pPr>
              <a:lnSpc>
                <a:spcPct val="90000"/>
              </a:lnSpc>
            </a:pPr>
            <a:r>
              <a:rPr lang="fr-FR" sz="3200" dirty="0"/>
              <a:t>Il s’écoule en moyenne deux décennies entre l’hépatite aigue et l’apparition du cancer</a:t>
            </a:r>
          </a:p>
          <a:p>
            <a:pPr>
              <a:lnSpc>
                <a:spcPct val="90000"/>
              </a:lnSpc>
            </a:pPr>
            <a:endParaRPr lang="fr-FR" sz="3200" dirty="0"/>
          </a:p>
          <a:p>
            <a:pPr>
              <a:lnSpc>
                <a:spcPct val="90000"/>
              </a:lnSpc>
            </a:pPr>
            <a:endParaRPr lang="fr-FR" sz="3200" dirty="0"/>
          </a:p>
          <a:p>
            <a:pPr>
              <a:lnSpc>
                <a:spcPct val="90000"/>
              </a:lnSpc>
            </a:pPr>
            <a:r>
              <a:rPr lang="fr-FR" sz="3200" b="1" dirty="0">
                <a:solidFill>
                  <a:srgbClr val="00B050"/>
                </a:solidFill>
              </a:rPr>
              <a:t>Ce virus ne peut donc être mis en cause pour les cancers qu’à partir de 2010 !</a:t>
            </a:r>
            <a:endParaRPr lang="fr-FR" sz="3200" b="1" dirty="0"/>
          </a:p>
        </p:txBody>
      </p:sp>
      <p:pic>
        <p:nvPicPr>
          <p:cNvPr id="4" name="Image 3">
            <a:extLst>
              <a:ext uri="{FF2B5EF4-FFF2-40B4-BE49-F238E27FC236}">
                <a16:creationId xmlns:a16="http://schemas.microsoft.com/office/drawing/2014/main" id="{847BF048-8CE1-4A11-A7FC-15AB6909798B}"/>
              </a:ext>
            </a:extLst>
          </p:cNvPr>
          <p:cNvPicPr>
            <a:picLocks noChangeAspect="1"/>
          </p:cNvPicPr>
          <p:nvPr/>
        </p:nvPicPr>
        <p:blipFill>
          <a:blip r:embed="rId2"/>
          <a:stretch>
            <a:fillRect/>
          </a:stretch>
        </p:blipFill>
        <p:spPr>
          <a:xfrm flipH="1">
            <a:off x="8830716" y="1268760"/>
            <a:ext cx="2460104" cy="2460104"/>
          </a:xfrm>
          <a:prstGeom prst="rect">
            <a:avLst/>
          </a:prstGeom>
        </p:spPr>
      </p:pic>
    </p:spTree>
    <p:extLst>
      <p:ext uri="{BB962C8B-B14F-4D97-AF65-F5344CB8AC3E}">
        <p14:creationId xmlns:p14="http://schemas.microsoft.com/office/powerpoint/2010/main" val="138536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AD6202-AAFC-4E49-B975-276C7FAC9A39}"/>
              </a:ext>
            </a:extLst>
          </p:cNvPr>
          <p:cNvSpPr txBox="1"/>
          <p:nvPr/>
        </p:nvSpPr>
        <p:spPr>
          <a:xfrm>
            <a:off x="-13667" y="121861"/>
            <a:ext cx="7476231" cy="1421928"/>
          </a:xfrm>
          <a:prstGeom prst="rect">
            <a:avLst/>
          </a:prstGeom>
          <a:noFill/>
        </p:spPr>
        <p:txBody>
          <a:bodyPr wrap="square" rtlCol="0">
            <a:spAutoFit/>
          </a:bodyPr>
          <a:lstStyle/>
          <a:p>
            <a:pPr algn="ctr">
              <a:lnSpc>
                <a:spcPct val="90000"/>
              </a:lnSpc>
            </a:pPr>
            <a:r>
              <a:rPr lang="fr-FR" sz="3200" b="1" dirty="0">
                <a:solidFill>
                  <a:schemeClr val="accent5">
                    <a:lumMod val="50000"/>
                  </a:schemeClr>
                </a:solidFill>
              </a:rPr>
              <a:t>hépatite C n’a pas pu jouer le rôle de remplacement qu’on lui attribue souvent </a:t>
            </a:r>
          </a:p>
        </p:txBody>
      </p:sp>
      <p:pic>
        <p:nvPicPr>
          <p:cNvPr id="4" name="Image 3">
            <a:extLst>
              <a:ext uri="{FF2B5EF4-FFF2-40B4-BE49-F238E27FC236}">
                <a16:creationId xmlns:a16="http://schemas.microsoft.com/office/drawing/2014/main" id="{CB1AFB6F-D261-43EE-B6C8-D69267861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160" y="1465385"/>
            <a:ext cx="4474116" cy="4586904"/>
          </a:xfrm>
          <a:prstGeom prst="rect">
            <a:avLst/>
          </a:prstGeom>
        </p:spPr>
      </p:pic>
      <p:pic>
        <p:nvPicPr>
          <p:cNvPr id="2" name="Image 1">
            <a:extLst>
              <a:ext uri="{FF2B5EF4-FFF2-40B4-BE49-F238E27FC236}">
                <a16:creationId xmlns:a16="http://schemas.microsoft.com/office/drawing/2014/main" id="{8ABE2321-AF05-498E-9101-76F7FFC510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8550" y="0"/>
            <a:ext cx="4813291" cy="6858000"/>
          </a:xfrm>
          <a:prstGeom prst="rect">
            <a:avLst/>
          </a:prstGeom>
        </p:spPr>
      </p:pic>
      <p:cxnSp>
        <p:nvCxnSpPr>
          <p:cNvPr id="9" name="Connecteur droit avec flèche 8">
            <a:extLst>
              <a:ext uri="{FF2B5EF4-FFF2-40B4-BE49-F238E27FC236}">
                <a16:creationId xmlns:a16="http://schemas.microsoft.com/office/drawing/2014/main" id="{0BC68C5A-4F27-4F65-861C-A5C2D1563D0F}"/>
              </a:ext>
            </a:extLst>
          </p:cNvPr>
          <p:cNvCxnSpPr>
            <a:cxnSpLocks/>
          </p:cNvCxnSpPr>
          <p:nvPr/>
        </p:nvCxnSpPr>
        <p:spPr>
          <a:xfrm>
            <a:off x="10774932" y="1556792"/>
            <a:ext cx="0" cy="381642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7F253982-DF1B-4CCF-876B-CC25434B6304}"/>
              </a:ext>
            </a:extLst>
          </p:cNvPr>
          <p:cNvSpPr txBox="1"/>
          <p:nvPr/>
        </p:nvSpPr>
        <p:spPr>
          <a:xfrm>
            <a:off x="4870276" y="1844824"/>
            <a:ext cx="2376264" cy="2751522"/>
          </a:xfrm>
          <a:prstGeom prst="rect">
            <a:avLst/>
          </a:prstGeom>
          <a:noFill/>
        </p:spPr>
        <p:txBody>
          <a:bodyPr wrap="square" rtlCol="0">
            <a:spAutoFit/>
          </a:bodyPr>
          <a:lstStyle/>
          <a:p>
            <a:pPr algn="ctr">
              <a:lnSpc>
                <a:spcPct val="90000"/>
              </a:lnSpc>
            </a:pPr>
            <a:r>
              <a:rPr lang="fr-FR" sz="2400" b="1" dirty="0">
                <a:solidFill>
                  <a:srgbClr val="00B050"/>
                </a:solidFill>
              </a:rPr>
              <a:t>80% </a:t>
            </a:r>
          </a:p>
          <a:p>
            <a:pPr algn="ctr">
              <a:lnSpc>
                <a:spcPct val="90000"/>
              </a:lnSpc>
            </a:pPr>
            <a:r>
              <a:rPr lang="fr-FR" sz="2400" b="1" dirty="0">
                <a:solidFill>
                  <a:srgbClr val="00B050"/>
                </a:solidFill>
              </a:rPr>
              <a:t>de l’augmentation HPC </a:t>
            </a:r>
          </a:p>
          <a:p>
            <a:pPr algn="ctr">
              <a:lnSpc>
                <a:spcPct val="90000"/>
              </a:lnSpc>
            </a:pPr>
            <a:endParaRPr lang="fr-FR" sz="2400" b="1" dirty="0">
              <a:solidFill>
                <a:srgbClr val="00B050"/>
              </a:solidFill>
            </a:endParaRPr>
          </a:p>
          <a:p>
            <a:pPr algn="ctr">
              <a:lnSpc>
                <a:spcPct val="90000"/>
              </a:lnSpc>
            </a:pPr>
            <a:r>
              <a:rPr lang="fr-FR" sz="2400" b="1" dirty="0">
                <a:solidFill>
                  <a:srgbClr val="00B050"/>
                </a:solidFill>
              </a:rPr>
              <a:t>ont été observés avant 2010</a:t>
            </a:r>
          </a:p>
        </p:txBody>
      </p:sp>
      <p:sp>
        <p:nvSpPr>
          <p:cNvPr id="7" name="ZoneTexte 6">
            <a:extLst>
              <a:ext uri="{FF2B5EF4-FFF2-40B4-BE49-F238E27FC236}">
                <a16:creationId xmlns:a16="http://schemas.microsoft.com/office/drawing/2014/main" id="{92EAE8BD-CC96-48EC-8180-D2DED611088B}"/>
              </a:ext>
            </a:extLst>
          </p:cNvPr>
          <p:cNvSpPr txBox="1"/>
          <p:nvPr/>
        </p:nvSpPr>
        <p:spPr>
          <a:xfrm>
            <a:off x="10324072" y="1096866"/>
            <a:ext cx="901719" cy="424732"/>
          </a:xfrm>
          <a:prstGeom prst="rect">
            <a:avLst/>
          </a:prstGeom>
          <a:noFill/>
        </p:spPr>
        <p:txBody>
          <a:bodyPr wrap="square" rtlCol="0">
            <a:spAutoFit/>
          </a:bodyPr>
          <a:lstStyle/>
          <a:p>
            <a:pPr>
              <a:lnSpc>
                <a:spcPct val="90000"/>
              </a:lnSpc>
            </a:pPr>
            <a:r>
              <a:rPr lang="fr-FR" sz="2400" b="1" dirty="0">
                <a:solidFill>
                  <a:srgbClr val="00B050"/>
                </a:solidFill>
              </a:rPr>
              <a:t>HCV</a:t>
            </a:r>
          </a:p>
        </p:txBody>
      </p:sp>
    </p:spTree>
    <p:extLst>
      <p:ext uri="{BB962C8B-B14F-4D97-AF65-F5344CB8AC3E}">
        <p14:creationId xmlns:p14="http://schemas.microsoft.com/office/powerpoint/2010/main" val="21269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AD6202-AAFC-4E49-B975-276C7FAC9A39}"/>
              </a:ext>
            </a:extLst>
          </p:cNvPr>
          <p:cNvSpPr txBox="1"/>
          <p:nvPr/>
        </p:nvSpPr>
        <p:spPr>
          <a:xfrm>
            <a:off x="-25660" y="96508"/>
            <a:ext cx="11206979" cy="978729"/>
          </a:xfrm>
          <a:prstGeom prst="rect">
            <a:avLst/>
          </a:prstGeom>
          <a:noFill/>
        </p:spPr>
        <p:txBody>
          <a:bodyPr wrap="square" rtlCol="0">
            <a:spAutoFit/>
          </a:bodyPr>
          <a:lstStyle/>
          <a:p>
            <a:pPr algn="ctr">
              <a:lnSpc>
                <a:spcPct val="90000"/>
              </a:lnSpc>
            </a:pPr>
            <a:r>
              <a:rPr lang="fr-FR" sz="3200" b="1" dirty="0">
                <a:solidFill>
                  <a:schemeClr val="accent5">
                    <a:lumMod val="50000"/>
                  </a:schemeClr>
                </a:solidFill>
              </a:rPr>
              <a:t>Durant cette période, la stéatose (NASH) n’a pas pu jouer un rôle étiologique suffisant</a:t>
            </a:r>
          </a:p>
        </p:txBody>
      </p:sp>
      <p:sp>
        <p:nvSpPr>
          <p:cNvPr id="2" name="ZoneTexte 1">
            <a:extLst>
              <a:ext uri="{FF2B5EF4-FFF2-40B4-BE49-F238E27FC236}">
                <a16:creationId xmlns:a16="http://schemas.microsoft.com/office/drawing/2014/main" id="{CD715828-0E3B-46EB-8F71-601E950AE748}"/>
              </a:ext>
            </a:extLst>
          </p:cNvPr>
          <p:cNvSpPr txBox="1"/>
          <p:nvPr/>
        </p:nvSpPr>
        <p:spPr>
          <a:xfrm>
            <a:off x="405780" y="5085183"/>
            <a:ext cx="11783044" cy="1255728"/>
          </a:xfrm>
          <a:prstGeom prst="rect">
            <a:avLst/>
          </a:prstGeom>
          <a:noFill/>
        </p:spPr>
        <p:txBody>
          <a:bodyPr wrap="square" rtlCol="0">
            <a:spAutoFit/>
          </a:bodyPr>
          <a:lstStyle/>
          <a:p>
            <a:pPr>
              <a:lnSpc>
                <a:spcPct val="90000"/>
              </a:lnSpc>
            </a:pPr>
            <a:r>
              <a:rPr lang="fr-FR" sz="2800" b="1" i="1" dirty="0">
                <a:effectLst>
                  <a:outerShdw blurRad="38100" dist="38100" dir="2700000" algn="tl">
                    <a:srgbClr val="000000">
                      <a:alpha val="43137"/>
                    </a:srgbClr>
                  </a:outerShdw>
                </a:effectLst>
              </a:rPr>
              <a:t>La stéatose hépatique n’a significativement augmenté que trop récemment et de manière trop faible pour expliquer cette augmentation considérable d’incidence du carcinome hépatique</a:t>
            </a:r>
          </a:p>
        </p:txBody>
      </p:sp>
      <p:pic>
        <p:nvPicPr>
          <p:cNvPr id="4" name="Image 3">
            <a:extLst>
              <a:ext uri="{FF2B5EF4-FFF2-40B4-BE49-F238E27FC236}">
                <a16:creationId xmlns:a16="http://schemas.microsoft.com/office/drawing/2014/main" id="{BC6CA442-7C9C-433D-A1D8-09AAA51545AE}"/>
              </a:ext>
            </a:extLst>
          </p:cNvPr>
          <p:cNvPicPr>
            <a:picLocks noChangeAspect="1"/>
          </p:cNvPicPr>
          <p:nvPr/>
        </p:nvPicPr>
        <p:blipFill>
          <a:blip r:embed="rId3"/>
          <a:stretch>
            <a:fillRect/>
          </a:stretch>
        </p:blipFill>
        <p:spPr>
          <a:xfrm>
            <a:off x="405780" y="1124744"/>
            <a:ext cx="6696744" cy="4032448"/>
          </a:xfrm>
          <a:prstGeom prst="rect">
            <a:avLst/>
          </a:prstGeom>
        </p:spPr>
      </p:pic>
      <p:pic>
        <p:nvPicPr>
          <p:cNvPr id="5" name="Image 4">
            <a:extLst>
              <a:ext uri="{FF2B5EF4-FFF2-40B4-BE49-F238E27FC236}">
                <a16:creationId xmlns:a16="http://schemas.microsoft.com/office/drawing/2014/main" id="{7669AE53-CD75-43AB-BA68-254D98540D2E}"/>
              </a:ext>
            </a:extLst>
          </p:cNvPr>
          <p:cNvPicPr>
            <a:picLocks noChangeAspect="1"/>
          </p:cNvPicPr>
          <p:nvPr/>
        </p:nvPicPr>
        <p:blipFill>
          <a:blip r:embed="rId4"/>
          <a:stretch>
            <a:fillRect/>
          </a:stretch>
        </p:blipFill>
        <p:spPr>
          <a:xfrm rot="16200000">
            <a:off x="8196615" y="678726"/>
            <a:ext cx="2852377" cy="3888430"/>
          </a:xfrm>
          <a:prstGeom prst="rect">
            <a:avLst/>
          </a:prstGeom>
        </p:spPr>
      </p:pic>
    </p:spTree>
    <p:extLst>
      <p:ext uri="{BB962C8B-B14F-4D97-AF65-F5344CB8AC3E}">
        <p14:creationId xmlns:p14="http://schemas.microsoft.com/office/powerpoint/2010/main" val="53005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7CBEE2E-B283-4CCA-B1C8-D92CFF24057B}"/>
              </a:ext>
            </a:extLst>
          </p:cNvPr>
          <p:cNvSpPr txBox="1"/>
          <p:nvPr/>
        </p:nvSpPr>
        <p:spPr>
          <a:xfrm>
            <a:off x="0" y="1605049"/>
            <a:ext cx="5446340" cy="5189113"/>
          </a:xfrm>
          <a:prstGeom prst="rect">
            <a:avLst/>
          </a:prstGeom>
          <a:noFill/>
        </p:spPr>
        <p:txBody>
          <a:bodyPr wrap="square" rtlCol="0">
            <a:spAutoFit/>
          </a:bodyPr>
          <a:lstStyle/>
          <a:p>
            <a:pPr marL="457200" indent="-457200">
              <a:lnSpc>
                <a:spcPct val="90000"/>
              </a:lnSpc>
              <a:buFont typeface="Wingdings" panose="05000000000000000000" pitchFamily="2" charset="2"/>
              <a:buChar char="Ø"/>
            </a:pPr>
            <a:r>
              <a:rPr lang="fr-FR" sz="2400" b="1" dirty="0"/>
              <a:t>Lorsque l’incidence du HC a chuté </a:t>
            </a:r>
          </a:p>
          <a:p>
            <a:pPr>
              <a:lnSpc>
                <a:spcPct val="90000"/>
              </a:lnSpc>
            </a:pPr>
            <a:r>
              <a:rPr lang="fr-FR" sz="2400" b="1" dirty="0"/>
              <a:t>en Asie on l’a attribué à la vaccination</a:t>
            </a:r>
          </a:p>
          <a:p>
            <a:pPr>
              <a:lnSpc>
                <a:spcPct val="90000"/>
              </a:lnSpc>
            </a:pPr>
            <a:endParaRPr lang="fr-FR" sz="2400" b="1" dirty="0"/>
          </a:p>
          <a:p>
            <a:pPr marL="457200" indent="-457200">
              <a:lnSpc>
                <a:spcPct val="90000"/>
              </a:lnSpc>
              <a:buFont typeface="Wingdings" panose="05000000000000000000" pitchFamily="2" charset="2"/>
              <a:buChar char="Ø"/>
            </a:pPr>
            <a:r>
              <a:rPr lang="fr-FR" sz="2400" b="1" dirty="0"/>
              <a:t>Mais lorsque l’incidence du HC augmente en Occident </a:t>
            </a:r>
          </a:p>
          <a:p>
            <a:pPr marL="457200" indent="-457200">
              <a:lnSpc>
                <a:spcPct val="90000"/>
              </a:lnSpc>
              <a:buFont typeface="Wingdings" panose="05000000000000000000" pitchFamily="2" charset="2"/>
              <a:buChar char="Ø"/>
            </a:pPr>
            <a:r>
              <a:rPr lang="fr-FR" sz="2400" b="1" dirty="0"/>
              <a:t>on exclue a priori la vaccination des causes possibles</a:t>
            </a:r>
          </a:p>
          <a:p>
            <a:pPr marL="457200" indent="-457200">
              <a:lnSpc>
                <a:spcPct val="90000"/>
              </a:lnSpc>
              <a:buFont typeface="Wingdings" panose="05000000000000000000" pitchFamily="2" charset="2"/>
              <a:buChar char="Ø"/>
            </a:pPr>
            <a:r>
              <a:rPr lang="fr-FR" sz="2400" b="1" dirty="0">
                <a:solidFill>
                  <a:srgbClr val="FF0000"/>
                </a:solidFill>
              </a:rPr>
              <a:t>Pourtant le critère de temporalité est présent  </a:t>
            </a:r>
          </a:p>
          <a:p>
            <a:pPr marL="457200" indent="-457200">
              <a:lnSpc>
                <a:spcPct val="90000"/>
              </a:lnSpc>
              <a:buFont typeface="Wingdings" panose="05000000000000000000" pitchFamily="2" charset="2"/>
              <a:buChar char="Ø"/>
            </a:pPr>
            <a:r>
              <a:rPr lang="fr-FR" sz="2400" b="1" dirty="0">
                <a:solidFill>
                  <a:srgbClr val="FF0000"/>
                </a:solidFill>
              </a:rPr>
              <a:t>avant la vaccination l’incidence était stable; elle n’a augmenté qu’après la vaccination</a:t>
            </a:r>
          </a:p>
          <a:p>
            <a:pPr>
              <a:lnSpc>
                <a:spcPct val="90000"/>
              </a:lnSpc>
            </a:pPr>
            <a:endParaRPr lang="fr-FR" sz="3200" b="1" dirty="0">
              <a:solidFill>
                <a:srgbClr val="FF0000"/>
              </a:solidFill>
            </a:endParaRPr>
          </a:p>
        </p:txBody>
      </p:sp>
      <p:pic>
        <p:nvPicPr>
          <p:cNvPr id="4" name="Image 3">
            <a:extLst>
              <a:ext uri="{FF2B5EF4-FFF2-40B4-BE49-F238E27FC236}">
                <a16:creationId xmlns:a16="http://schemas.microsoft.com/office/drawing/2014/main" id="{88F10545-6D2A-48F8-AD0F-39DB57DFF4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30316" y="16921"/>
            <a:ext cx="6829590" cy="6271339"/>
          </a:xfrm>
          <a:prstGeom prst="rect">
            <a:avLst/>
          </a:prstGeom>
        </p:spPr>
      </p:pic>
      <p:sp>
        <p:nvSpPr>
          <p:cNvPr id="3" name="ZoneTexte 2">
            <a:extLst>
              <a:ext uri="{FF2B5EF4-FFF2-40B4-BE49-F238E27FC236}">
                <a16:creationId xmlns:a16="http://schemas.microsoft.com/office/drawing/2014/main" id="{32AD6202-AAFC-4E49-B975-276C7FAC9A39}"/>
              </a:ext>
            </a:extLst>
          </p:cNvPr>
          <p:cNvSpPr txBox="1"/>
          <p:nvPr/>
        </p:nvSpPr>
        <p:spPr>
          <a:xfrm>
            <a:off x="-121146" y="16920"/>
            <a:ext cx="5639494" cy="1251839"/>
          </a:xfrm>
          <a:prstGeom prst="rect">
            <a:avLst/>
          </a:prstGeom>
          <a:solidFill>
            <a:schemeClr val="bg1"/>
          </a:solidFill>
        </p:spPr>
        <p:txBody>
          <a:bodyPr wrap="square" rtlCol="0">
            <a:spAutoFit/>
          </a:bodyPr>
          <a:lstStyle/>
          <a:p>
            <a:pPr algn="ctr">
              <a:lnSpc>
                <a:spcPct val="90000"/>
              </a:lnSpc>
            </a:pPr>
            <a:r>
              <a:rPr lang="fr-FR" sz="2800" b="1" dirty="0">
                <a:solidFill>
                  <a:schemeClr val="accent5">
                    <a:lumMod val="50000"/>
                  </a:schemeClr>
                </a:solidFill>
                <a:latin typeface="Algerian" panose="04020705040A02060702" pitchFamily="82" charset="0"/>
              </a:rPr>
              <a:t>Alors pourquoi ce Tsunami de cancers depuis la vaccination ?</a:t>
            </a:r>
          </a:p>
        </p:txBody>
      </p:sp>
      <p:pic>
        <p:nvPicPr>
          <p:cNvPr id="6" name="Image 5">
            <a:extLst>
              <a:ext uri="{FF2B5EF4-FFF2-40B4-BE49-F238E27FC236}">
                <a16:creationId xmlns:a16="http://schemas.microsoft.com/office/drawing/2014/main" id="{7C8FDDC7-69FB-4E86-BA24-357E7A6D75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82644" y="1993774"/>
            <a:ext cx="1872208" cy="1209587"/>
          </a:xfrm>
          <a:prstGeom prst="rect">
            <a:avLst/>
          </a:prstGeom>
        </p:spPr>
      </p:pic>
      <p:pic>
        <p:nvPicPr>
          <p:cNvPr id="7" name="Image 6">
            <a:extLst>
              <a:ext uri="{FF2B5EF4-FFF2-40B4-BE49-F238E27FC236}">
                <a16:creationId xmlns:a16="http://schemas.microsoft.com/office/drawing/2014/main" id="{22DBAFCD-88FF-461A-A961-29728C71D4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0636" y="5147110"/>
            <a:ext cx="3789174" cy="477953"/>
          </a:xfrm>
          <a:prstGeom prst="rect">
            <a:avLst/>
          </a:prstGeom>
        </p:spPr>
      </p:pic>
    </p:spTree>
    <p:extLst>
      <p:ext uri="{BB962C8B-B14F-4D97-AF65-F5344CB8AC3E}">
        <p14:creationId xmlns:p14="http://schemas.microsoft.com/office/powerpoint/2010/main" val="29857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15F08-92CF-42FC-8624-1AC1392164C8}"/>
              </a:ext>
            </a:extLst>
          </p:cNvPr>
          <p:cNvSpPr>
            <a:spLocks noGrp="1"/>
          </p:cNvSpPr>
          <p:nvPr>
            <p:ph type="title"/>
          </p:nvPr>
        </p:nvSpPr>
        <p:spPr>
          <a:xfrm>
            <a:off x="1341884" y="-20960"/>
            <a:ext cx="6767736" cy="762000"/>
          </a:xfrm>
        </p:spPr>
        <p:txBody>
          <a:bodyPr>
            <a:normAutofit/>
          </a:bodyPr>
          <a:lstStyle/>
          <a:p>
            <a:pPr algn="ctr"/>
            <a:r>
              <a:rPr lang="fr-FR" sz="3200" b="1" i="1" dirty="0">
                <a:solidFill>
                  <a:srgbClr val="C00000"/>
                </a:solidFill>
                <a:latin typeface="Algerian" panose="04020705040A02060702" pitchFamily="82" charset="0"/>
              </a:rPr>
              <a:t>conclusions</a:t>
            </a:r>
          </a:p>
        </p:txBody>
      </p:sp>
      <p:sp>
        <p:nvSpPr>
          <p:cNvPr id="3" name="Espace réservé du texte 2">
            <a:extLst>
              <a:ext uri="{FF2B5EF4-FFF2-40B4-BE49-F238E27FC236}">
                <a16:creationId xmlns:a16="http://schemas.microsoft.com/office/drawing/2014/main" id="{085726D0-B752-474A-9528-25C179B2F455}"/>
              </a:ext>
            </a:extLst>
          </p:cNvPr>
          <p:cNvSpPr>
            <a:spLocks noGrp="1"/>
          </p:cNvSpPr>
          <p:nvPr>
            <p:ph type="body" idx="1"/>
          </p:nvPr>
        </p:nvSpPr>
        <p:spPr>
          <a:xfrm>
            <a:off x="189756" y="741040"/>
            <a:ext cx="11161240" cy="6022568"/>
          </a:xfrm>
        </p:spPr>
        <p:txBody>
          <a:bodyPr>
            <a:normAutofit fontScale="62500" lnSpcReduction="20000"/>
          </a:bodyPr>
          <a:lstStyle/>
          <a:p>
            <a:endParaRPr lang="fr-FR" sz="2800" b="1" dirty="0">
              <a:solidFill>
                <a:srgbClr val="FF0000"/>
              </a:solidFill>
            </a:endParaRPr>
          </a:p>
          <a:p>
            <a:pPr marL="457200" indent="-457200">
              <a:buFont typeface="Arial" panose="020B0604020202020204" pitchFamily="34" charset="0"/>
              <a:buChar char="•"/>
            </a:pPr>
            <a:r>
              <a:rPr lang="fr-FR" sz="4000" b="1" i="1" dirty="0">
                <a:solidFill>
                  <a:srgbClr val="FF0000"/>
                </a:solidFill>
                <a:latin typeface="Abadi" panose="020B0604020104020204" pitchFamily="34" charset="0"/>
              </a:rPr>
              <a:t>On doit juger une action de santé publique, non sur ses intentions, mais sur ses résultats avérés</a:t>
            </a:r>
          </a:p>
          <a:p>
            <a:pPr marL="457200" indent="-457200">
              <a:buFont typeface="Arial" panose="020B0604020202020204" pitchFamily="34" charset="0"/>
              <a:buChar char="•"/>
            </a:pPr>
            <a:endParaRPr lang="fr-FR" sz="4000" b="1" i="1" dirty="0">
              <a:solidFill>
                <a:srgbClr val="FF0000"/>
              </a:solidFill>
              <a:latin typeface="Abadi" panose="020B0604020104020204" pitchFamily="34" charset="0"/>
            </a:endParaRPr>
          </a:p>
          <a:p>
            <a:pPr marL="457200" indent="-457200">
              <a:buFont typeface="Arial" panose="020B0604020202020204" pitchFamily="34" charset="0"/>
              <a:buChar char="•"/>
            </a:pPr>
            <a:r>
              <a:rPr lang="fr-FR" sz="4000" b="1" i="1" dirty="0">
                <a:solidFill>
                  <a:srgbClr val="FF0000"/>
                </a:solidFill>
                <a:latin typeface="Abadi" panose="020B0604020104020204" pitchFamily="34" charset="0"/>
              </a:rPr>
              <a:t>Dans les pays occidentaux, le nombre et l’incidence des cancers du foie ont en moyenne été multipliés par trois depuis la vaccination</a:t>
            </a:r>
            <a:r>
              <a:rPr lang="fr-FR" sz="4000" b="1" i="1" dirty="0">
                <a:solidFill>
                  <a:schemeClr val="tx2"/>
                </a:solidFill>
                <a:latin typeface="Abadi" panose="020B0604020104020204" pitchFamily="34" charset="0"/>
              </a:rPr>
              <a:t> malgré la diminution très importantes des hépatites </a:t>
            </a:r>
            <a:endParaRPr lang="fr-FR" sz="4000" i="1" dirty="0">
              <a:solidFill>
                <a:schemeClr val="tx2"/>
              </a:solidFill>
              <a:latin typeface="Abadi" panose="020B0604020104020204" pitchFamily="34" charset="0"/>
            </a:endParaRPr>
          </a:p>
          <a:p>
            <a:pPr marL="457200" indent="-457200">
              <a:buFont typeface="Arial" panose="020B0604020202020204" pitchFamily="34" charset="0"/>
              <a:buChar char="•"/>
            </a:pPr>
            <a:endParaRPr lang="fr-FR" sz="4000" i="1" dirty="0">
              <a:latin typeface="Abadi" panose="020B0604020104020204" pitchFamily="34" charset="0"/>
            </a:endParaRPr>
          </a:p>
          <a:p>
            <a:pPr marL="457200" indent="-457200">
              <a:buFont typeface="Arial" panose="020B0604020202020204" pitchFamily="34" charset="0"/>
              <a:buChar char="•"/>
            </a:pPr>
            <a:r>
              <a:rPr lang="fr-FR" sz="4000" b="1" i="1" dirty="0">
                <a:solidFill>
                  <a:srgbClr val="FF0000"/>
                </a:solidFill>
                <a:latin typeface="Abadi" panose="020B0604020104020204" pitchFamily="34" charset="0"/>
              </a:rPr>
              <a:t>Ce paradoxe du succès contre l’infection et d’un accroissement massif des cancers  aurait du être convenablement exploré afin d’en comprendre les causes</a:t>
            </a:r>
          </a:p>
          <a:p>
            <a:pPr marL="457200" indent="-457200">
              <a:buFont typeface="Arial" panose="020B0604020202020204" pitchFamily="34" charset="0"/>
              <a:buChar char="•"/>
            </a:pPr>
            <a:endParaRPr lang="fr-FR" sz="4000" i="1" dirty="0">
              <a:solidFill>
                <a:schemeClr val="tx2"/>
              </a:solidFill>
              <a:latin typeface="Abadi" panose="020B0604020104020204" pitchFamily="34" charset="0"/>
            </a:endParaRPr>
          </a:p>
          <a:p>
            <a:pPr marL="457200" indent="-457200">
              <a:buFont typeface="Arial" panose="020B0604020202020204" pitchFamily="34" charset="0"/>
              <a:buChar char="•"/>
            </a:pPr>
            <a:r>
              <a:rPr lang="fr-FR" sz="4000" i="1" dirty="0">
                <a:solidFill>
                  <a:schemeClr val="tx2"/>
                </a:solidFill>
                <a:latin typeface="Abadi" panose="020B0604020104020204" pitchFamily="34" charset="0"/>
              </a:rPr>
              <a:t>N’était-il pas indispensable de comprendre les raisons de cette catastrophe sanitaire</a:t>
            </a:r>
          </a:p>
          <a:p>
            <a:pPr marL="457200" indent="-457200">
              <a:buFont typeface="Arial" panose="020B0604020202020204" pitchFamily="34" charset="0"/>
              <a:buChar char="•"/>
            </a:pPr>
            <a:r>
              <a:rPr lang="fr-FR" sz="4000" i="1" dirty="0">
                <a:solidFill>
                  <a:schemeClr val="tx2"/>
                </a:solidFill>
                <a:latin typeface="Abadi" panose="020B0604020104020204" pitchFamily="34" charset="0"/>
              </a:rPr>
              <a:t> avant de rendre cette vaccination obligatoire en France depuis janvier 2018 pour les nouveau-nés ?</a:t>
            </a:r>
          </a:p>
        </p:txBody>
      </p:sp>
    </p:spTree>
    <p:extLst>
      <p:ext uri="{BB962C8B-B14F-4D97-AF65-F5344CB8AC3E}">
        <p14:creationId xmlns:p14="http://schemas.microsoft.com/office/powerpoint/2010/main" val="7342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88824" cy="6866467"/>
            <a:chOff x="0" y="-8467"/>
            <a:chExt cx="12192000" cy="6866467"/>
          </a:xfrm>
        </p:grpSpPr>
        <p:sp>
          <p:nvSpPr>
            <p:cNvPr id="62"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3" name="Straight Connector 62">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65"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Isosceles Triangle 66">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Isosceles Triangle 70">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8" name="Espace réservé du contenu 4" descr="Une image contenant vieux&#10;&#10;Description générée automatiquement">
            <a:extLst>
              <a:ext uri="{FF2B5EF4-FFF2-40B4-BE49-F238E27FC236}">
                <a16:creationId xmlns:a16="http://schemas.microsoft.com/office/drawing/2014/main" id="{1162A7D0-4A57-42FD-965D-70052A7A04BC}"/>
              </a:ext>
            </a:extLst>
          </p:cNvPr>
          <p:cNvPicPr>
            <a:picLocks noGrp="1" noChangeAspect="1"/>
          </p:cNvPicPr>
          <p:nvPr>
            <p:ph idx="1"/>
          </p:nvPr>
        </p:nvPicPr>
        <p:blipFill rotWithShape="1">
          <a:blip r:embed="rId2"/>
          <a:srcRect l="27972" t="2972" r="1" b="2171"/>
          <a:stretch/>
        </p:blipFill>
        <p:spPr>
          <a:xfrm>
            <a:off x="4268742" y="-1"/>
            <a:ext cx="7920083"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re 1">
            <a:extLst>
              <a:ext uri="{FF2B5EF4-FFF2-40B4-BE49-F238E27FC236}">
                <a16:creationId xmlns:a16="http://schemas.microsoft.com/office/drawing/2014/main" id="{EFFD5F00-7E8D-400C-95FA-41ED1141F4D7}"/>
              </a:ext>
            </a:extLst>
          </p:cNvPr>
          <p:cNvSpPr>
            <a:spLocks noGrp="1"/>
          </p:cNvSpPr>
          <p:nvPr>
            <p:ph type="title"/>
          </p:nvPr>
        </p:nvSpPr>
        <p:spPr>
          <a:xfrm>
            <a:off x="668692" y="1678666"/>
            <a:ext cx="4489616" cy="4011539"/>
          </a:xfrm>
        </p:spPr>
        <p:txBody>
          <a:bodyPr vert="horz" lIns="91440" tIns="45720" rIns="91440" bIns="45720" rtlCol="0" anchor="b">
            <a:normAutofit/>
          </a:bodyPr>
          <a:lstStyle/>
          <a:p>
            <a:pPr algn="r" defTabSz="457200">
              <a:lnSpc>
                <a:spcPct val="90000"/>
              </a:lnSpc>
            </a:pPr>
            <a:r>
              <a:rPr lang="en-US" sz="3400" dirty="0">
                <a:solidFill>
                  <a:srgbClr val="C00000"/>
                </a:solidFill>
              </a:rPr>
              <a:t>Virus de </a:t>
            </a:r>
            <a:r>
              <a:rPr lang="en-US" sz="3400" dirty="0" err="1">
                <a:solidFill>
                  <a:srgbClr val="C00000"/>
                </a:solidFill>
              </a:rPr>
              <a:t>l’hépatite</a:t>
            </a:r>
            <a:r>
              <a:rPr lang="en-US" sz="3400" dirty="0">
                <a:solidFill>
                  <a:srgbClr val="C00000"/>
                </a:solidFill>
              </a:rPr>
              <a:t> B    </a:t>
            </a:r>
            <a:br>
              <a:rPr lang="en-US" sz="3400" dirty="0">
                <a:solidFill>
                  <a:srgbClr val="C00000"/>
                </a:solidFill>
              </a:rPr>
            </a:br>
            <a:br>
              <a:rPr lang="en-US" sz="3400" dirty="0">
                <a:solidFill>
                  <a:srgbClr val="C00000"/>
                </a:solidFill>
              </a:rPr>
            </a:br>
            <a:br>
              <a:rPr lang="en-US" sz="3400" dirty="0">
                <a:solidFill>
                  <a:srgbClr val="C00000"/>
                </a:solidFill>
              </a:rPr>
            </a:br>
            <a:r>
              <a:rPr lang="en-US" sz="3400" dirty="0">
                <a:solidFill>
                  <a:srgbClr val="C00000"/>
                </a:solidFill>
              </a:rPr>
              <a:t>et relation avec le cancer du foie</a:t>
            </a:r>
            <a:br>
              <a:rPr lang="en-US" sz="3400" dirty="0">
                <a:solidFill>
                  <a:srgbClr val="C00000"/>
                </a:solidFill>
              </a:rPr>
            </a:br>
            <a:r>
              <a:rPr lang="en-US" sz="3400" dirty="0">
                <a:solidFill>
                  <a:srgbClr val="C00000"/>
                </a:solidFill>
              </a:rPr>
              <a:t> </a:t>
            </a:r>
          </a:p>
        </p:txBody>
      </p:sp>
      <p:cxnSp>
        <p:nvCxnSpPr>
          <p:cNvPr id="73" name="Straight Connector 7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68571" y="0"/>
            <a:ext cx="1218883"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3333" y="3681413"/>
            <a:ext cx="4762317"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9084" y="-8467"/>
            <a:ext cx="300656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0941" y="-8467"/>
            <a:ext cx="258788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0006" y="3048000"/>
            <a:ext cx="3258819"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2069" y="-8467"/>
            <a:ext cx="2853582"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891" y="-8467"/>
            <a:ext cx="1289758"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6150" y="-8467"/>
            <a:ext cx="124949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68965" y="3589867"/>
            <a:ext cx="1816685"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40274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B5D6E-FB94-43D8-8308-656B3551B9C0}"/>
              </a:ext>
            </a:extLst>
          </p:cNvPr>
          <p:cNvSpPr>
            <a:spLocks noGrp="1"/>
          </p:cNvSpPr>
          <p:nvPr>
            <p:ph type="title"/>
          </p:nvPr>
        </p:nvSpPr>
        <p:spPr>
          <a:xfrm>
            <a:off x="677159" y="-531439"/>
            <a:ext cx="5993317" cy="1296143"/>
          </a:xfrm>
        </p:spPr>
        <p:txBody>
          <a:bodyPr/>
          <a:lstStyle/>
          <a:p>
            <a:r>
              <a:rPr lang="en-US" b="1" dirty="0">
                <a:solidFill>
                  <a:schemeClr val="tx1"/>
                </a:solidFill>
                <a:latin typeface="Algerian" panose="04020705040A02060702" pitchFamily="82" charset="0"/>
              </a:rPr>
              <a:t>CONDUITE A TENIR ?</a:t>
            </a:r>
          </a:p>
        </p:txBody>
      </p:sp>
      <p:sp>
        <p:nvSpPr>
          <p:cNvPr id="3" name="Espace réservé du texte 2">
            <a:extLst>
              <a:ext uri="{FF2B5EF4-FFF2-40B4-BE49-F238E27FC236}">
                <a16:creationId xmlns:a16="http://schemas.microsoft.com/office/drawing/2014/main" id="{FE6C6F72-E830-4802-9763-D6F283A4E18D}"/>
              </a:ext>
            </a:extLst>
          </p:cNvPr>
          <p:cNvSpPr>
            <a:spLocks noGrp="1"/>
          </p:cNvSpPr>
          <p:nvPr>
            <p:ph type="body" idx="1"/>
          </p:nvPr>
        </p:nvSpPr>
        <p:spPr>
          <a:xfrm>
            <a:off x="189757" y="1124744"/>
            <a:ext cx="8352926" cy="5328592"/>
          </a:xfrm>
        </p:spPr>
        <p:txBody>
          <a:bodyPr>
            <a:normAutofit lnSpcReduction="10000"/>
          </a:bodyPr>
          <a:lstStyle/>
          <a:p>
            <a:pPr marL="342900" indent="-342900">
              <a:buFont typeface="Wingdings" panose="05000000000000000000" pitchFamily="2" charset="2"/>
              <a:buChar char="q"/>
            </a:pPr>
            <a:r>
              <a:rPr lang="en-US" b="1" dirty="0">
                <a:solidFill>
                  <a:schemeClr val="tx1"/>
                </a:solidFill>
              </a:rPr>
              <a:t>N’ EST- IL PAS URGENT D’ INTERPELLER LES POLITIQUES</a:t>
            </a:r>
          </a:p>
          <a:p>
            <a:pPr marL="342900" indent="-342900">
              <a:buFont typeface="Wingdings" panose="05000000000000000000" pitchFamily="2" charset="2"/>
              <a:buChar char="q"/>
            </a:pPr>
            <a:r>
              <a:rPr lang="en-US" b="1" dirty="0">
                <a:solidFill>
                  <a:schemeClr val="tx1"/>
                </a:solidFill>
              </a:rPr>
              <a:t> AFIN QUE CESSE CETTE OBLIGATION DE VACCINER LES NOUVEAU-NES ET LES PROFESSIONNELS DE SANTE ?</a:t>
            </a:r>
          </a:p>
          <a:p>
            <a:pPr marL="342900" indent="-342900">
              <a:buFont typeface="Wingdings" panose="05000000000000000000" pitchFamily="2" charset="2"/>
              <a:buChar char="q"/>
            </a:pPr>
            <a:endParaRPr lang="en-US" b="1" dirty="0">
              <a:solidFill>
                <a:schemeClr val="tx1"/>
              </a:solidFill>
            </a:endParaRPr>
          </a:p>
          <a:p>
            <a:pPr marL="342900" indent="-342900">
              <a:buFont typeface="Wingdings" panose="05000000000000000000" pitchFamily="2" charset="2"/>
              <a:buChar char="q"/>
            </a:pPr>
            <a:r>
              <a:rPr lang="en-US" b="1" dirty="0">
                <a:solidFill>
                  <a:schemeClr val="tx1"/>
                </a:solidFill>
              </a:rPr>
              <a:t> au </a:t>
            </a:r>
            <a:r>
              <a:rPr lang="en-US" b="1" dirty="0" err="1">
                <a:solidFill>
                  <a:schemeClr val="tx1"/>
                </a:solidFill>
              </a:rPr>
              <a:t>delà</a:t>
            </a:r>
            <a:r>
              <a:rPr lang="en-US" b="1" dirty="0">
                <a:solidFill>
                  <a:schemeClr val="tx1"/>
                </a:solidFill>
              </a:rPr>
              <a:t> des </a:t>
            </a:r>
            <a:r>
              <a:rPr lang="en-US" b="1" dirty="0" err="1">
                <a:solidFill>
                  <a:schemeClr val="tx1"/>
                </a:solidFill>
              </a:rPr>
              <a:t>nombreux</a:t>
            </a:r>
            <a:r>
              <a:rPr lang="en-US" b="1" dirty="0">
                <a:solidFill>
                  <a:schemeClr val="tx1"/>
                </a:solidFill>
              </a:rPr>
              <a:t> et graves </a:t>
            </a:r>
            <a:r>
              <a:rPr lang="en-US" b="1" dirty="0" err="1">
                <a:solidFill>
                  <a:schemeClr val="tx1"/>
                </a:solidFill>
              </a:rPr>
              <a:t>effets</a:t>
            </a:r>
            <a:r>
              <a:rPr lang="en-US" b="1" dirty="0">
                <a:solidFill>
                  <a:schemeClr val="tx1"/>
                </a:solidFill>
              </a:rPr>
              <a:t> </a:t>
            </a:r>
            <a:r>
              <a:rPr lang="en-US" b="1" dirty="0" err="1">
                <a:solidFill>
                  <a:schemeClr val="tx1"/>
                </a:solidFill>
              </a:rPr>
              <a:t>secondaires</a:t>
            </a:r>
            <a:r>
              <a:rPr lang="en-US" b="1" dirty="0">
                <a:solidFill>
                  <a:schemeClr val="tx1"/>
                </a:solidFill>
              </a:rPr>
              <a:t>, </a:t>
            </a:r>
            <a:r>
              <a:rPr lang="en-US" b="1" dirty="0" err="1">
                <a:solidFill>
                  <a:schemeClr val="tx1"/>
                </a:solidFill>
              </a:rPr>
              <a:t>en</a:t>
            </a:r>
            <a:r>
              <a:rPr lang="en-US" b="1" dirty="0">
                <a:solidFill>
                  <a:schemeClr val="tx1"/>
                </a:solidFill>
              </a:rPr>
              <a:t> particulier </a:t>
            </a:r>
            <a:r>
              <a:rPr lang="en-US" b="1" dirty="0" err="1">
                <a:solidFill>
                  <a:schemeClr val="tx1"/>
                </a:solidFill>
              </a:rPr>
              <a:t>neurologiques</a:t>
            </a:r>
            <a:r>
              <a:rPr lang="en-US" b="1" dirty="0">
                <a:solidFill>
                  <a:schemeClr val="tx1"/>
                </a:solidFill>
              </a:rPr>
              <a:t> </a:t>
            </a:r>
            <a:r>
              <a:rPr lang="en-US" b="1" dirty="0" err="1">
                <a:solidFill>
                  <a:schemeClr val="tx1"/>
                </a:solidFill>
              </a:rPr>
              <a:t>majeurs</a:t>
            </a:r>
            <a:r>
              <a:rPr lang="en-US" b="1" dirty="0">
                <a:solidFill>
                  <a:schemeClr val="tx1"/>
                </a:solidFill>
              </a:rPr>
              <a:t> </a:t>
            </a:r>
          </a:p>
          <a:p>
            <a:pPr marL="342900" indent="-342900">
              <a:buFont typeface="Wingdings" panose="05000000000000000000" pitchFamily="2" charset="2"/>
              <a:buChar char="q"/>
            </a:pPr>
            <a:endParaRPr lang="en-US" b="1" dirty="0">
              <a:solidFill>
                <a:schemeClr val="tx1"/>
              </a:solidFill>
            </a:endParaRPr>
          </a:p>
          <a:p>
            <a:pPr marL="342900" indent="-342900">
              <a:buFont typeface="Wingdings" panose="05000000000000000000" pitchFamily="2" charset="2"/>
              <a:buChar char="q"/>
            </a:pPr>
            <a:r>
              <a:rPr lang="en-US" b="1" dirty="0">
                <a:solidFill>
                  <a:schemeClr val="tx1"/>
                </a:solidFill>
              </a:rPr>
              <a:t> </a:t>
            </a:r>
            <a:r>
              <a:rPr lang="en-US" b="1" dirty="0" err="1">
                <a:solidFill>
                  <a:schemeClr val="tx1"/>
                </a:solidFill>
              </a:rPr>
              <a:t>l’effet</a:t>
            </a:r>
            <a:r>
              <a:rPr lang="en-US" b="1" dirty="0">
                <a:solidFill>
                  <a:schemeClr val="tx1"/>
                </a:solidFill>
              </a:rPr>
              <a:t> </a:t>
            </a:r>
            <a:r>
              <a:rPr lang="en-US" b="1" dirty="0" err="1">
                <a:solidFill>
                  <a:schemeClr val="tx1"/>
                </a:solidFill>
              </a:rPr>
              <a:t>paradoxal</a:t>
            </a:r>
            <a:r>
              <a:rPr lang="en-US" b="1" dirty="0">
                <a:solidFill>
                  <a:schemeClr val="tx1"/>
                </a:solidFill>
              </a:rPr>
              <a:t> </a:t>
            </a:r>
            <a:r>
              <a:rPr lang="en-US" b="1" dirty="0" err="1">
                <a:solidFill>
                  <a:schemeClr val="tx1"/>
                </a:solidFill>
              </a:rPr>
              <a:t>constaté</a:t>
            </a:r>
            <a:r>
              <a:rPr lang="en-US" b="1" dirty="0">
                <a:solidFill>
                  <a:schemeClr val="tx1"/>
                </a:solidFill>
              </a:rPr>
              <a:t> (augmentation du </a:t>
            </a:r>
            <a:r>
              <a:rPr lang="en-US" b="1" dirty="0" err="1">
                <a:solidFill>
                  <a:schemeClr val="tx1"/>
                </a:solidFill>
              </a:rPr>
              <a:t>nombre</a:t>
            </a:r>
            <a:r>
              <a:rPr lang="en-US" b="1" dirty="0">
                <a:solidFill>
                  <a:schemeClr val="tx1"/>
                </a:solidFill>
              </a:rPr>
              <a:t> de cancers)</a:t>
            </a:r>
          </a:p>
          <a:p>
            <a:pPr marL="342900" indent="-342900">
              <a:buFont typeface="Wingdings" panose="05000000000000000000" pitchFamily="2" charset="2"/>
              <a:buChar char="q"/>
            </a:pPr>
            <a:r>
              <a:rPr lang="en-US" b="1" dirty="0">
                <a:solidFill>
                  <a:schemeClr val="tx1"/>
                </a:solidFill>
              </a:rPr>
              <a:t>avec un long </a:t>
            </a:r>
            <a:r>
              <a:rPr lang="en-US" b="1" dirty="0" err="1">
                <a:solidFill>
                  <a:schemeClr val="tx1"/>
                </a:solidFill>
              </a:rPr>
              <a:t>recul</a:t>
            </a:r>
            <a:r>
              <a:rPr lang="en-US" b="1" dirty="0">
                <a:solidFill>
                  <a:schemeClr val="tx1"/>
                </a:solidFill>
              </a:rPr>
              <a:t> </a:t>
            </a:r>
          </a:p>
          <a:p>
            <a:pPr marL="342900" indent="-342900">
              <a:buFont typeface="Wingdings" panose="05000000000000000000" pitchFamily="2" charset="2"/>
              <a:buChar char="q"/>
            </a:pPr>
            <a:r>
              <a:rPr lang="en-US" b="1" dirty="0">
                <a:solidFill>
                  <a:schemeClr val="tx1"/>
                </a:solidFill>
              </a:rPr>
              <a:t>qui </a:t>
            </a:r>
            <a:r>
              <a:rPr lang="en-US" b="1" dirty="0" err="1">
                <a:solidFill>
                  <a:schemeClr val="tx1"/>
                </a:solidFill>
              </a:rPr>
              <a:t>va</a:t>
            </a:r>
            <a:r>
              <a:rPr lang="en-US" b="1" dirty="0">
                <a:solidFill>
                  <a:schemeClr val="tx1"/>
                </a:solidFill>
              </a:rPr>
              <a:t> à </a:t>
            </a:r>
            <a:r>
              <a:rPr lang="en-US" b="1" dirty="0" err="1">
                <a:solidFill>
                  <a:schemeClr val="tx1"/>
                </a:solidFill>
              </a:rPr>
              <a:t>l’encontre</a:t>
            </a:r>
            <a:r>
              <a:rPr lang="en-US" b="1" dirty="0">
                <a:solidFill>
                  <a:schemeClr val="tx1"/>
                </a:solidFill>
              </a:rPr>
              <a:t> du but official de la vaccination (</a:t>
            </a:r>
            <a:r>
              <a:rPr lang="en-US" b="1" dirty="0" err="1">
                <a:solidFill>
                  <a:schemeClr val="tx1"/>
                </a:solidFill>
              </a:rPr>
              <a:t>diminuer</a:t>
            </a:r>
            <a:r>
              <a:rPr lang="en-US" b="1" dirty="0">
                <a:solidFill>
                  <a:schemeClr val="tx1"/>
                </a:solidFill>
              </a:rPr>
              <a:t> le </a:t>
            </a:r>
            <a:r>
              <a:rPr lang="en-US" b="1" dirty="0" err="1">
                <a:solidFill>
                  <a:schemeClr val="tx1"/>
                </a:solidFill>
              </a:rPr>
              <a:t>nombre</a:t>
            </a:r>
            <a:r>
              <a:rPr lang="en-US" b="1" dirty="0">
                <a:solidFill>
                  <a:schemeClr val="tx1"/>
                </a:solidFill>
              </a:rPr>
              <a:t> </a:t>
            </a:r>
            <a:r>
              <a:rPr lang="en-US" b="1">
                <a:solidFill>
                  <a:schemeClr val="tx1"/>
                </a:solidFill>
              </a:rPr>
              <a:t>de cancers)</a:t>
            </a:r>
            <a:endParaRPr lang="en-US" b="1" dirty="0">
              <a:solidFill>
                <a:schemeClr val="tx1"/>
              </a:solidFill>
            </a:endParaRPr>
          </a:p>
          <a:p>
            <a:pPr marL="342900" indent="-342900">
              <a:buFont typeface="Wingdings" panose="05000000000000000000" pitchFamily="2" charset="2"/>
              <a:buChar char="q"/>
            </a:pPr>
            <a:endParaRPr lang="en-US" b="1" dirty="0">
              <a:solidFill>
                <a:schemeClr val="tx1"/>
              </a:solidFill>
            </a:endParaRPr>
          </a:p>
          <a:p>
            <a:pPr marL="342900" indent="-342900">
              <a:buFont typeface="Wingdings" panose="05000000000000000000" pitchFamily="2" charset="2"/>
              <a:buChar char="q"/>
            </a:pPr>
            <a:r>
              <a:rPr lang="en-US" b="1" dirty="0">
                <a:solidFill>
                  <a:schemeClr val="tx1"/>
                </a:solidFill>
              </a:rPr>
              <a:t>Impose de revoir </a:t>
            </a:r>
            <a:r>
              <a:rPr lang="en-US" b="1" dirty="0" err="1">
                <a:solidFill>
                  <a:schemeClr val="tx1"/>
                </a:solidFill>
              </a:rPr>
              <a:t>rapidement</a:t>
            </a:r>
            <a:r>
              <a:rPr lang="en-US" b="1" dirty="0">
                <a:solidFill>
                  <a:schemeClr val="tx1"/>
                </a:solidFill>
              </a:rPr>
              <a:t> la politique de vaccination </a:t>
            </a:r>
            <a:r>
              <a:rPr lang="en-US" b="1" dirty="0" err="1">
                <a:solidFill>
                  <a:schemeClr val="tx1"/>
                </a:solidFill>
              </a:rPr>
              <a:t>en</a:t>
            </a:r>
            <a:r>
              <a:rPr lang="en-US" b="1" dirty="0">
                <a:solidFill>
                  <a:schemeClr val="tx1"/>
                </a:solidFill>
              </a:rPr>
              <a:t> France et dans </a:t>
            </a:r>
            <a:r>
              <a:rPr lang="en-US" b="1" dirty="0" err="1">
                <a:solidFill>
                  <a:schemeClr val="tx1"/>
                </a:solidFill>
              </a:rPr>
              <a:t>tous</a:t>
            </a:r>
            <a:r>
              <a:rPr lang="en-US" b="1" dirty="0">
                <a:solidFill>
                  <a:schemeClr val="tx1"/>
                </a:solidFill>
              </a:rPr>
              <a:t> les pays </a:t>
            </a:r>
            <a:r>
              <a:rPr lang="en-US" b="1" dirty="0" err="1">
                <a:solidFill>
                  <a:schemeClr val="tx1"/>
                </a:solidFill>
              </a:rPr>
              <a:t>occidentaux</a:t>
            </a:r>
            <a:r>
              <a:rPr lang="en-US" b="1" dirty="0">
                <a:solidFill>
                  <a:schemeClr val="tx1"/>
                </a:solidFill>
              </a:rPr>
              <a:t> </a:t>
            </a:r>
          </a:p>
          <a:p>
            <a:endParaRPr lang="en-US" dirty="0"/>
          </a:p>
        </p:txBody>
      </p:sp>
      <p:pic>
        <p:nvPicPr>
          <p:cNvPr id="5" name="Image 4" descr="Une image contenant échelle, périphérique, ciel, table&#10;&#10;Description générée automatiquement">
            <a:extLst>
              <a:ext uri="{FF2B5EF4-FFF2-40B4-BE49-F238E27FC236}">
                <a16:creationId xmlns:a16="http://schemas.microsoft.com/office/drawing/2014/main" id="{E49B98EC-5D86-44B9-9C51-5BED720F618F}"/>
              </a:ext>
            </a:extLst>
          </p:cNvPr>
          <p:cNvPicPr>
            <a:picLocks noChangeAspect="1"/>
          </p:cNvPicPr>
          <p:nvPr/>
        </p:nvPicPr>
        <p:blipFill>
          <a:blip r:embed="rId2"/>
          <a:stretch>
            <a:fillRect/>
          </a:stretch>
        </p:blipFill>
        <p:spPr>
          <a:xfrm>
            <a:off x="8326660" y="1484784"/>
            <a:ext cx="3672408" cy="2880320"/>
          </a:xfrm>
          <a:prstGeom prst="rect">
            <a:avLst/>
          </a:prstGeom>
        </p:spPr>
      </p:pic>
    </p:spTree>
    <p:extLst>
      <p:ext uri="{BB962C8B-B14F-4D97-AF65-F5344CB8AC3E}">
        <p14:creationId xmlns:p14="http://schemas.microsoft.com/office/powerpoint/2010/main" val="290052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DB45298-8664-4F94-84D5-8E99EDEB95F4}"/>
              </a:ext>
            </a:extLst>
          </p:cNvPr>
          <p:cNvSpPr>
            <a:spLocks noGrp="1"/>
          </p:cNvSpPr>
          <p:nvPr>
            <p:ph type="title"/>
          </p:nvPr>
        </p:nvSpPr>
        <p:spPr>
          <a:xfrm>
            <a:off x="981844" y="260648"/>
            <a:ext cx="8712968" cy="619816"/>
          </a:xfrm>
        </p:spPr>
        <p:txBody>
          <a:bodyPr rtlCol="0">
            <a:normAutofit fontScale="90000"/>
          </a:bodyPr>
          <a:lstStyle/>
          <a:p>
            <a:pPr rtl="0"/>
            <a:r>
              <a:rPr lang="fr-FR" sz="3600" b="1" i="1" dirty="0">
                <a:solidFill>
                  <a:srgbClr val="FF0000"/>
                </a:solidFill>
                <a:latin typeface="Euphemia" panose="020B0503040102020104" pitchFamily="34" charset="0"/>
              </a:rPr>
              <a:t>Propagande permanente</a:t>
            </a:r>
          </a:p>
        </p:txBody>
      </p:sp>
      <p:sp>
        <p:nvSpPr>
          <p:cNvPr id="5" name="Espace réservé du contenu 4">
            <a:extLst>
              <a:ext uri="{FF2B5EF4-FFF2-40B4-BE49-F238E27FC236}">
                <a16:creationId xmlns:a16="http://schemas.microsoft.com/office/drawing/2014/main" id="{22F21CF6-2E67-4577-BA74-7355551C71BD}"/>
              </a:ext>
            </a:extLst>
          </p:cNvPr>
          <p:cNvSpPr>
            <a:spLocks noGrp="1"/>
          </p:cNvSpPr>
          <p:nvPr>
            <p:ph idx="1"/>
          </p:nvPr>
        </p:nvSpPr>
        <p:spPr>
          <a:xfrm>
            <a:off x="261764" y="1340768"/>
            <a:ext cx="6768752" cy="5256584"/>
          </a:xfrm>
        </p:spPr>
        <p:txBody>
          <a:bodyPr rtlCol="0">
            <a:normAutofit/>
          </a:bodyPr>
          <a:lstStyle/>
          <a:p>
            <a:pPr marL="0" indent="0">
              <a:buNone/>
            </a:pPr>
            <a:r>
              <a:rPr lang="fr-FR" dirty="0">
                <a:solidFill>
                  <a:schemeClr val="tx2"/>
                </a:solidFill>
              </a:rPr>
              <a:t>l’Organisation Mondiale de la Santé, l’Institut National du Cancer, le ministère de la santé les médias et la Ligue contre le cancer répètent en chœur </a:t>
            </a:r>
            <a:r>
              <a:rPr lang="fr-FR" dirty="0"/>
              <a:t>:</a:t>
            </a:r>
          </a:p>
          <a:p>
            <a:pPr marL="0" indent="0">
              <a:buNone/>
            </a:pPr>
            <a:r>
              <a:rPr lang="fr-FR" sz="2400" i="1" dirty="0">
                <a:solidFill>
                  <a:schemeClr val="tx2"/>
                </a:solidFill>
              </a:rPr>
              <a:t>« la vaccination est le moyen de protection le plus efficace contre l’hépatite B.</a:t>
            </a:r>
          </a:p>
          <a:p>
            <a:pPr marL="0" indent="0">
              <a:buNone/>
            </a:pPr>
            <a:r>
              <a:rPr lang="fr-FR" sz="2400" i="1" dirty="0">
                <a:solidFill>
                  <a:schemeClr val="tx2"/>
                </a:solidFill>
              </a:rPr>
              <a:t> </a:t>
            </a:r>
            <a:r>
              <a:rPr lang="fr-FR" sz="2400" b="1" i="1" dirty="0">
                <a:solidFill>
                  <a:schemeClr val="tx2"/>
                </a:solidFill>
              </a:rPr>
              <a:t>Son efficacité à réduire le nombre de cas </a:t>
            </a:r>
            <a:r>
              <a:rPr lang="fr-FR" sz="2400" i="1" dirty="0">
                <a:solidFill>
                  <a:schemeClr val="tx2"/>
                </a:solidFill>
              </a:rPr>
              <a:t>et de complications, </a:t>
            </a:r>
            <a:r>
              <a:rPr lang="fr-FR" sz="2400" b="1" i="1" dirty="0">
                <a:solidFill>
                  <a:schemeClr val="tx2"/>
                </a:solidFill>
              </a:rPr>
              <a:t>en particulier les cancers du foie a été démontrée,</a:t>
            </a:r>
            <a:r>
              <a:rPr lang="fr-FR" sz="2400" i="1" dirty="0">
                <a:solidFill>
                  <a:schemeClr val="tx2"/>
                </a:solidFill>
              </a:rPr>
              <a:t> c’est pourquoi elle est considérée comme la première vaccination efficace contre un cancer » … « Pour prévenir le cancer du foie, vaccinez-vous </a:t>
            </a:r>
            <a:r>
              <a:rPr lang="fr-FR" sz="2400" dirty="0">
                <a:solidFill>
                  <a:schemeClr val="tx2"/>
                </a:solidFill>
              </a:rPr>
              <a:t>».</a:t>
            </a:r>
          </a:p>
          <a:p>
            <a:pPr rtl="0"/>
            <a:endParaRPr lang="fr-FR" dirty="0">
              <a:latin typeface="Euphemia" panose="020B0503040102020104" pitchFamily="34" charset="0"/>
            </a:endParaRPr>
          </a:p>
        </p:txBody>
      </p:sp>
      <p:sp>
        <p:nvSpPr>
          <p:cNvPr id="6" name="Espace réservé du texte 5">
            <a:extLst>
              <a:ext uri="{FF2B5EF4-FFF2-40B4-BE49-F238E27FC236}">
                <a16:creationId xmlns:a16="http://schemas.microsoft.com/office/drawing/2014/main" id="{84B3B8A1-B522-4C43-B7D3-A5FD1DA971F4}"/>
              </a:ext>
            </a:extLst>
          </p:cNvPr>
          <p:cNvSpPr>
            <a:spLocks noGrp="1"/>
          </p:cNvSpPr>
          <p:nvPr>
            <p:ph type="body" sz="half" idx="2"/>
          </p:nvPr>
        </p:nvSpPr>
        <p:spPr>
          <a:xfrm>
            <a:off x="7174532" y="1052736"/>
            <a:ext cx="3456384" cy="4004193"/>
          </a:xfrm>
        </p:spPr>
        <p:txBody>
          <a:bodyPr rtlCol="0">
            <a:normAutofit/>
          </a:bodyPr>
          <a:lstStyle/>
          <a:p>
            <a:r>
              <a:rPr lang="fr-FR" sz="2400" dirty="0">
                <a:solidFill>
                  <a:schemeClr val="tx2"/>
                </a:solidFill>
              </a:rPr>
              <a:t>Le </a:t>
            </a:r>
            <a:r>
              <a:rPr lang="fr-FR" sz="2400" dirty="0" err="1">
                <a:solidFill>
                  <a:schemeClr val="tx2"/>
                </a:solidFill>
              </a:rPr>
              <a:t>Gavi</a:t>
            </a:r>
            <a:r>
              <a:rPr lang="fr-FR" sz="2400" dirty="0">
                <a:solidFill>
                  <a:schemeClr val="tx2"/>
                </a:solidFill>
              </a:rPr>
              <a:t> prétend ainsi :</a:t>
            </a:r>
          </a:p>
          <a:p>
            <a:r>
              <a:rPr lang="fr-FR" sz="2400" dirty="0">
                <a:solidFill>
                  <a:schemeClr val="tx2"/>
                </a:solidFill>
              </a:rPr>
              <a:t>« </a:t>
            </a:r>
            <a:r>
              <a:rPr lang="fr-FR" sz="2400" i="1" dirty="0"/>
              <a:t> Depuis que les vaccins contre l'hépatite B ont été mis au point pour la première fois dans les années 1980, … </a:t>
            </a:r>
            <a:r>
              <a:rPr lang="fr-FR" sz="2400" b="1" i="1" dirty="0"/>
              <a:t>les cas de cancer du foie ont sensiblement diminué</a:t>
            </a:r>
            <a:r>
              <a:rPr lang="fr-FR" sz="2400" dirty="0">
                <a:solidFill>
                  <a:schemeClr val="tx2"/>
                </a:solidFill>
              </a:rPr>
              <a:t>»</a:t>
            </a:r>
          </a:p>
          <a:p>
            <a:endParaRPr lang="fr-FR" dirty="0">
              <a:solidFill>
                <a:schemeClr val="tx2"/>
              </a:solidFill>
            </a:endParaRPr>
          </a:p>
        </p:txBody>
      </p:sp>
      <p:sp>
        <p:nvSpPr>
          <p:cNvPr id="4" name="Rectangle 3">
            <a:extLst>
              <a:ext uri="{FF2B5EF4-FFF2-40B4-BE49-F238E27FC236}">
                <a16:creationId xmlns:a16="http://schemas.microsoft.com/office/drawing/2014/main" id="{B58D18F1-EB81-4D75-AE7E-F7AEC0247091}"/>
              </a:ext>
            </a:extLst>
          </p:cNvPr>
          <p:cNvSpPr/>
          <p:nvPr/>
        </p:nvSpPr>
        <p:spPr>
          <a:xfrm>
            <a:off x="405781" y="5517233"/>
            <a:ext cx="11161239" cy="1384995"/>
          </a:xfrm>
          <a:prstGeom prst="rect">
            <a:avLst/>
          </a:prstGeom>
        </p:spPr>
        <p:txBody>
          <a:bodyPr wrap="square">
            <a:spAutoFit/>
          </a:bodyPr>
          <a:lstStyle/>
          <a:p>
            <a:r>
              <a:rPr lang="fr-FR" sz="2800" dirty="0">
                <a:highlight>
                  <a:srgbClr val="FFFF00"/>
                </a:highlight>
              </a:rPr>
              <a:t>La publicité actuelle pour ce vaccin et l’obligation vaccinale récemment votée  s’appuient  sur cet effet prétendument anti cancéreux  :  fake news </a:t>
            </a:r>
          </a:p>
        </p:txBody>
      </p:sp>
    </p:spTree>
    <p:extLst>
      <p:ext uri="{BB962C8B-B14F-4D97-AF65-F5344CB8AC3E}">
        <p14:creationId xmlns:p14="http://schemas.microsoft.com/office/powerpoint/2010/main" val="4127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BCAEEEBD-779B-4609-A737-4BEFD64744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88828" cy="6866467"/>
            <a:chOff x="0" y="-8467"/>
            <a:chExt cx="12192000" cy="6866467"/>
          </a:xfrm>
        </p:grpSpPr>
        <p:cxnSp>
          <p:nvCxnSpPr>
            <p:cNvPr id="52" name="Straight Connector 51">
              <a:extLst>
                <a:ext uri="{FF2B5EF4-FFF2-40B4-BE49-F238E27FC236}">
                  <a16:creationId xmlns:a16="http://schemas.microsoft.com/office/drawing/2014/main" id="{9F865128-9162-4A93-BA38-3EDA100D0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7FAD7EB-2975-48FE-9C11-06D44B0DB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8F958341-3D13-40CF-B851-BBFE57BD4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E52E91BF-6028-4758-83D2-479E08BC6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Isosceles Triangle 55">
              <a:extLst>
                <a:ext uri="{FF2B5EF4-FFF2-40B4-BE49-F238E27FC236}">
                  <a16:creationId xmlns:a16="http://schemas.microsoft.com/office/drawing/2014/main" id="{BB6FFE21-EADD-48B3-B3A3-7D6CEBD0A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7">
              <a:extLst>
                <a:ext uri="{FF2B5EF4-FFF2-40B4-BE49-F238E27FC236}">
                  <a16:creationId xmlns:a16="http://schemas.microsoft.com/office/drawing/2014/main" id="{1DC66C91-0E5F-44BB-A970-EBE30BD37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B94AAD67-2A87-45F4-89D1-050773C99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9">
              <a:extLst>
                <a:ext uri="{FF2B5EF4-FFF2-40B4-BE49-F238E27FC236}">
                  <a16:creationId xmlns:a16="http://schemas.microsoft.com/office/drawing/2014/main" id="{7051A6E4-D760-437F-8BB3-F99D4A20F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2A6C2BC1-D612-48ED-923C-0F0024DB0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3EC7FFC4-633F-4F2A-AB36-3D953B16B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Espace réservé du contenu 5" descr="Une image contenant eau, extérieur, ciel, bâtiment&#10;&#10;Description générée automatiquement">
            <a:extLst>
              <a:ext uri="{FF2B5EF4-FFF2-40B4-BE49-F238E27FC236}">
                <a16:creationId xmlns:a16="http://schemas.microsoft.com/office/drawing/2014/main" id="{7BCE3C0B-03F6-4A85-89D3-BA0A6BBA9585}"/>
              </a:ext>
            </a:extLst>
          </p:cNvPr>
          <p:cNvPicPr>
            <a:picLocks noGrp="1" noChangeAspect="1"/>
          </p:cNvPicPr>
          <p:nvPr>
            <p:ph idx="1"/>
          </p:nvPr>
        </p:nvPicPr>
        <p:blipFill rotWithShape="1">
          <a:blip r:embed="rId2"/>
          <a:srcRect l="11628" r="464" b="3"/>
          <a:stretch/>
        </p:blipFill>
        <p:spPr>
          <a:xfrm>
            <a:off x="321964" y="-1"/>
            <a:ext cx="4550119"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Titre 1">
            <a:extLst>
              <a:ext uri="{FF2B5EF4-FFF2-40B4-BE49-F238E27FC236}">
                <a16:creationId xmlns:a16="http://schemas.microsoft.com/office/drawing/2014/main" id="{7A6D469B-3213-49D0-8C23-89435702EE4B}"/>
              </a:ext>
            </a:extLst>
          </p:cNvPr>
          <p:cNvSpPr>
            <a:spLocks noGrp="1"/>
          </p:cNvSpPr>
          <p:nvPr>
            <p:ph type="title"/>
          </p:nvPr>
        </p:nvSpPr>
        <p:spPr>
          <a:xfrm>
            <a:off x="3788274" y="2593638"/>
            <a:ext cx="5987449" cy="2448261"/>
          </a:xfrm>
        </p:spPr>
        <p:txBody>
          <a:bodyPr vert="horz" lIns="91440" tIns="45720" rIns="91440" bIns="45720" rtlCol="0" anchor="t">
            <a:normAutofit/>
          </a:bodyPr>
          <a:lstStyle/>
          <a:p>
            <a:pPr defTabSz="457200">
              <a:lnSpc>
                <a:spcPct val="90000"/>
              </a:lnSpc>
            </a:pPr>
            <a:r>
              <a:rPr lang="en-US" sz="4000" dirty="0">
                <a:solidFill>
                  <a:srgbClr val="C00000"/>
                </a:solidFill>
              </a:rPr>
              <a:t>Et </a:t>
            </a:r>
            <a:r>
              <a:rPr lang="en-US" sz="4000" dirty="0" err="1">
                <a:solidFill>
                  <a:srgbClr val="C00000"/>
                </a:solidFill>
              </a:rPr>
              <a:t>si</a:t>
            </a:r>
            <a:r>
              <a:rPr lang="en-US" sz="4000" dirty="0">
                <a:solidFill>
                  <a:srgbClr val="C00000"/>
                </a:solidFill>
              </a:rPr>
              <a:t> </a:t>
            </a:r>
            <a:r>
              <a:rPr lang="en-US" sz="4000" dirty="0" err="1">
                <a:solidFill>
                  <a:srgbClr val="C00000"/>
                </a:solidFill>
              </a:rPr>
              <a:t>l’Asie</a:t>
            </a:r>
            <a:r>
              <a:rPr lang="en-US" sz="4000" dirty="0">
                <a:solidFill>
                  <a:srgbClr val="C00000"/>
                </a:solidFill>
              </a:rPr>
              <a:t> (</a:t>
            </a:r>
            <a:r>
              <a:rPr lang="en-US" sz="4000" dirty="0" err="1">
                <a:solidFill>
                  <a:srgbClr val="C00000"/>
                </a:solidFill>
              </a:rPr>
              <a:t>dont</a:t>
            </a:r>
            <a:r>
              <a:rPr lang="en-US" sz="4000" dirty="0">
                <a:solidFill>
                  <a:srgbClr val="C00000"/>
                </a:solidFill>
              </a:rPr>
              <a:t> Taiwan) </a:t>
            </a:r>
            <a:r>
              <a:rPr lang="en-US" sz="4000" dirty="0" err="1">
                <a:solidFill>
                  <a:srgbClr val="C00000"/>
                </a:solidFill>
              </a:rPr>
              <a:t>n’était</a:t>
            </a:r>
            <a:r>
              <a:rPr lang="en-US" sz="4000" dirty="0">
                <a:solidFill>
                  <a:srgbClr val="C00000"/>
                </a:solidFill>
              </a:rPr>
              <a:t> pas comparable au </a:t>
            </a:r>
            <a:r>
              <a:rPr lang="en-US" sz="4000" dirty="0" err="1">
                <a:solidFill>
                  <a:srgbClr val="C00000"/>
                </a:solidFill>
              </a:rPr>
              <a:t>reste</a:t>
            </a:r>
            <a:r>
              <a:rPr lang="en-US" sz="4000" dirty="0">
                <a:solidFill>
                  <a:srgbClr val="C00000"/>
                </a:solidFill>
              </a:rPr>
              <a:t> du monde ? </a:t>
            </a:r>
          </a:p>
        </p:txBody>
      </p:sp>
      <p:pic>
        <p:nvPicPr>
          <p:cNvPr id="8" name="Image 7" descr="Une image contenant texte, carte&#10;&#10;Description générée automatiquement">
            <a:extLst>
              <a:ext uri="{FF2B5EF4-FFF2-40B4-BE49-F238E27FC236}">
                <a16:creationId xmlns:a16="http://schemas.microsoft.com/office/drawing/2014/main" id="{4DF64F89-1500-47EC-88CE-DB9349773D09}"/>
              </a:ext>
            </a:extLst>
          </p:cNvPr>
          <p:cNvPicPr>
            <a:picLocks noChangeAspect="1"/>
          </p:cNvPicPr>
          <p:nvPr/>
        </p:nvPicPr>
        <p:blipFill rotWithShape="1">
          <a:blip r:embed="rId3"/>
          <a:srcRect t="8272" r="-4" b="12183"/>
          <a:stretch/>
        </p:blipFill>
        <p:spPr>
          <a:xfrm>
            <a:off x="-10630" y="3428999"/>
            <a:ext cx="3513460"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p:spPr>
      </p:pic>
      <p:cxnSp>
        <p:nvCxnSpPr>
          <p:cNvPr id="63" name="Straight Connector 62">
            <a:extLst>
              <a:ext uri="{FF2B5EF4-FFF2-40B4-BE49-F238E27FC236}">
                <a16:creationId xmlns:a16="http://schemas.microsoft.com/office/drawing/2014/main" id="{36CB27DD-D98C-4A82-9A5E-42282782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1925" y="3428999"/>
            <a:ext cx="3250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Isosceles Triangle 30">
            <a:extLst>
              <a:ext uri="{FF2B5EF4-FFF2-40B4-BE49-F238E27FC236}">
                <a16:creationId xmlns:a16="http://schemas.microsoft.com/office/drawing/2014/main" id="{A912E26A-2737-4A42-92C0-4ED8933C8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37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745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EDA80-49F6-4231-A17D-316B8D95EFBD}"/>
              </a:ext>
            </a:extLst>
          </p:cNvPr>
          <p:cNvSpPr>
            <a:spLocks noGrp="1"/>
          </p:cNvSpPr>
          <p:nvPr>
            <p:ph type="title"/>
          </p:nvPr>
        </p:nvSpPr>
        <p:spPr>
          <a:xfrm>
            <a:off x="3346579" y="692697"/>
            <a:ext cx="4187993" cy="1304388"/>
          </a:xfrm>
        </p:spPr>
        <p:txBody>
          <a:bodyPr>
            <a:normAutofit fontScale="90000"/>
          </a:bodyPr>
          <a:lstStyle/>
          <a:p>
            <a:pPr algn="ctr"/>
            <a:r>
              <a:rPr lang="fr-FR" sz="4800" dirty="0"/>
              <a:t>Le miracle de Taïwan</a:t>
            </a:r>
          </a:p>
        </p:txBody>
      </p:sp>
      <p:sp>
        <p:nvSpPr>
          <p:cNvPr id="3" name="Espace réservé du texte 2">
            <a:extLst>
              <a:ext uri="{FF2B5EF4-FFF2-40B4-BE49-F238E27FC236}">
                <a16:creationId xmlns:a16="http://schemas.microsoft.com/office/drawing/2014/main" id="{1298558F-746E-457D-8C27-D86D36186480}"/>
              </a:ext>
            </a:extLst>
          </p:cNvPr>
          <p:cNvSpPr>
            <a:spLocks noGrp="1"/>
          </p:cNvSpPr>
          <p:nvPr>
            <p:ph type="body" idx="1"/>
          </p:nvPr>
        </p:nvSpPr>
        <p:spPr>
          <a:xfrm>
            <a:off x="549796" y="2492896"/>
            <a:ext cx="6799420" cy="3672407"/>
          </a:xfrm>
        </p:spPr>
        <p:txBody>
          <a:bodyPr>
            <a:normAutofit fontScale="92500" lnSpcReduction="20000"/>
          </a:bodyPr>
          <a:lstStyle/>
          <a:p>
            <a:r>
              <a:rPr lang="fr-FR" sz="3200" dirty="0"/>
              <a:t>Dans cette île</a:t>
            </a:r>
          </a:p>
          <a:p>
            <a:r>
              <a:rPr lang="fr-FR" sz="3200" dirty="0"/>
              <a:t> la vaccination systématique des nourrissons, débutée en 1984</a:t>
            </a:r>
          </a:p>
          <a:p>
            <a:r>
              <a:rPr lang="fr-FR" sz="3200" dirty="0"/>
              <a:t> a entraîné une </a:t>
            </a:r>
            <a:r>
              <a:rPr lang="fr-FR" sz="3200" b="1" dirty="0">
                <a:solidFill>
                  <a:schemeClr val="tx2"/>
                </a:solidFill>
              </a:rPr>
              <a:t>baisse spectaculaire de l’incidence du cancer du foie</a:t>
            </a:r>
          </a:p>
          <a:p>
            <a:r>
              <a:rPr lang="fr-FR" sz="3200" b="1" dirty="0">
                <a:solidFill>
                  <a:schemeClr val="tx2"/>
                </a:solidFill>
              </a:rPr>
              <a:t> atteignant près de 90% chez les hommes âgés de 5 à 29 ans </a:t>
            </a:r>
            <a:r>
              <a:rPr lang="fr-FR" sz="3200" dirty="0"/>
              <a:t>avec baisse concomitante de la mortalité. </a:t>
            </a:r>
          </a:p>
          <a:p>
            <a:endParaRPr lang="fr-FR" dirty="0"/>
          </a:p>
          <a:p>
            <a:endParaRPr lang="fr-FR" dirty="0"/>
          </a:p>
        </p:txBody>
      </p:sp>
      <p:pic>
        <p:nvPicPr>
          <p:cNvPr id="11" name="Image 10" descr="Une image contenant capture d’écran&#10;&#10;Description générée automatiquement">
            <a:extLst>
              <a:ext uri="{FF2B5EF4-FFF2-40B4-BE49-F238E27FC236}">
                <a16:creationId xmlns:a16="http://schemas.microsoft.com/office/drawing/2014/main" id="{4420D0EE-80B8-4DCB-B068-FA38F52F0BF5}"/>
              </a:ext>
            </a:extLst>
          </p:cNvPr>
          <p:cNvPicPr>
            <a:picLocks noChangeAspect="1"/>
          </p:cNvPicPr>
          <p:nvPr/>
        </p:nvPicPr>
        <p:blipFill rotWithShape="1">
          <a:blip r:embed="rId3"/>
          <a:srcRect l="60598" t="23482" r="24403" b="36513"/>
          <a:stretch/>
        </p:blipFill>
        <p:spPr>
          <a:xfrm>
            <a:off x="7796337" y="-13185"/>
            <a:ext cx="4392488" cy="6589666"/>
          </a:xfrm>
          <a:prstGeom prst="rect">
            <a:avLst/>
          </a:prstGeom>
        </p:spPr>
      </p:pic>
      <p:sp>
        <p:nvSpPr>
          <p:cNvPr id="12" name="Ellipse 11">
            <a:extLst>
              <a:ext uri="{FF2B5EF4-FFF2-40B4-BE49-F238E27FC236}">
                <a16:creationId xmlns:a16="http://schemas.microsoft.com/office/drawing/2014/main" id="{16404C15-F764-43D0-84B7-3B87663F045F}"/>
              </a:ext>
            </a:extLst>
          </p:cNvPr>
          <p:cNvSpPr/>
          <p:nvPr/>
        </p:nvSpPr>
        <p:spPr>
          <a:xfrm>
            <a:off x="9550796" y="1945597"/>
            <a:ext cx="936104" cy="4435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err="1">
              <a:solidFill>
                <a:schemeClr val="bg1"/>
              </a:solidFill>
            </a:endParaRPr>
          </a:p>
        </p:txBody>
      </p:sp>
      <p:pic>
        <p:nvPicPr>
          <p:cNvPr id="4" name="Image 3">
            <a:extLst>
              <a:ext uri="{FF2B5EF4-FFF2-40B4-BE49-F238E27FC236}">
                <a16:creationId xmlns:a16="http://schemas.microsoft.com/office/drawing/2014/main" id="{14B0D916-A4B6-4CD4-84B1-FEBB8ADA19B8}"/>
              </a:ext>
            </a:extLst>
          </p:cNvPr>
          <p:cNvPicPr>
            <a:picLocks noChangeAspect="1"/>
          </p:cNvPicPr>
          <p:nvPr/>
        </p:nvPicPr>
        <p:blipFill>
          <a:blip r:embed="rId4"/>
          <a:stretch>
            <a:fillRect/>
          </a:stretch>
        </p:blipFill>
        <p:spPr>
          <a:xfrm>
            <a:off x="26504" y="0"/>
            <a:ext cx="3320075" cy="2060848"/>
          </a:xfrm>
          <a:prstGeom prst="rect">
            <a:avLst/>
          </a:prstGeom>
        </p:spPr>
      </p:pic>
    </p:spTree>
    <p:extLst>
      <p:ext uri="{BB962C8B-B14F-4D97-AF65-F5344CB8AC3E}">
        <p14:creationId xmlns:p14="http://schemas.microsoft.com/office/powerpoint/2010/main" val="406545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EDA80-49F6-4231-A17D-316B8D95EFBD}"/>
              </a:ext>
            </a:extLst>
          </p:cNvPr>
          <p:cNvSpPr>
            <a:spLocks noGrp="1"/>
          </p:cNvSpPr>
          <p:nvPr>
            <p:ph type="title"/>
          </p:nvPr>
        </p:nvSpPr>
        <p:spPr>
          <a:xfrm>
            <a:off x="405781" y="71764"/>
            <a:ext cx="10081119" cy="813963"/>
          </a:xfrm>
        </p:spPr>
        <p:txBody>
          <a:bodyPr>
            <a:normAutofit fontScale="90000"/>
          </a:bodyPr>
          <a:lstStyle/>
          <a:p>
            <a:pPr algn="ctr"/>
            <a:r>
              <a:rPr lang="fr-FR" sz="4800" b="1" dirty="0"/>
              <a:t>Les limites du miracle de Taïwan</a:t>
            </a:r>
          </a:p>
        </p:txBody>
      </p:sp>
      <p:pic>
        <p:nvPicPr>
          <p:cNvPr id="8" name="Image 7" descr="Une image contenant capture d’écran&#10;&#10;Description générée automatiquement">
            <a:extLst>
              <a:ext uri="{FF2B5EF4-FFF2-40B4-BE49-F238E27FC236}">
                <a16:creationId xmlns:a16="http://schemas.microsoft.com/office/drawing/2014/main" id="{237AE48D-AE2A-4B45-95E7-76479AA7CE33}"/>
              </a:ext>
            </a:extLst>
          </p:cNvPr>
          <p:cNvPicPr>
            <a:picLocks noChangeAspect="1"/>
          </p:cNvPicPr>
          <p:nvPr/>
        </p:nvPicPr>
        <p:blipFill rotWithShape="1">
          <a:blip r:embed="rId3"/>
          <a:srcRect l="2737" t="27944" r="54136" b="19959"/>
          <a:stretch/>
        </p:blipFill>
        <p:spPr>
          <a:xfrm>
            <a:off x="5062847" y="999889"/>
            <a:ext cx="7078655" cy="4809962"/>
          </a:xfrm>
          <a:prstGeom prst="rect">
            <a:avLst/>
          </a:prstGeom>
        </p:spPr>
      </p:pic>
      <p:pic>
        <p:nvPicPr>
          <p:cNvPr id="4" name="Image 3">
            <a:extLst>
              <a:ext uri="{FF2B5EF4-FFF2-40B4-BE49-F238E27FC236}">
                <a16:creationId xmlns:a16="http://schemas.microsoft.com/office/drawing/2014/main" id="{C530C94A-3E28-40C1-98E5-D0C5838F9BA9}"/>
              </a:ext>
            </a:extLst>
          </p:cNvPr>
          <p:cNvPicPr>
            <a:picLocks noChangeAspect="1"/>
          </p:cNvPicPr>
          <p:nvPr/>
        </p:nvPicPr>
        <p:blipFill>
          <a:blip r:embed="rId4"/>
          <a:stretch>
            <a:fillRect/>
          </a:stretch>
        </p:blipFill>
        <p:spPr>
          <a:xfrm>
            <a:off x="765820" y="1653633"/>
            <a:ext cx="3299332" cy="4107100"/>
          </a:xfrm>
          <a:prstGeom prst="rect">
            <a:avLst/>
          </a:prstGeom>
        </p:spPr>
      </p:pic>
      <p:sp>
        <p:nvSpPr>
          <p:cNvPr id="5" name="ZoneTexte 4">
            <a:extLst>
              <a:ext uri="{FF2B5EF4-FFF2-40B4-BE49-F238E27FC236}">
                <a16:creationId xmlns:a16="http://schemas.microsoft.com/office/drawing/2014/main" id="{9C014A19-27A1-4827-84B0-424A5D8E35E9}"/>
              </a:ext>
            </a:extLst>
          </p:cNvPr>
          <p:cNvSpPr txBox="1"/>
          <p:nvPr/>
        </p:nvSpPr>
        <p:spPr>
          <a:xfrm>
            <a:off x="1197868" y="872767"/>
            <a:ext cx="4464495" cy="1089529"/>
          </a:xfrm>
          <a:prstGeom prst="rect">
            <a:avLst/>
          </a:prstGeom>
          <a:noFill/>
        </p:spPr>
        <p:txBody>
          <a:bodyPr wrap="square" rtlCol="0">
            <a:spAutoFit/>
          </a:bodyPr>
          <a:lstStyle/>
          <a:p>
            <a:pPr algn="ctr">
              <a:lnSpc>
                <a:spcPct val="90000"/>
              </a:lnSpc>
            </a:pPr>
            <a:r>
              <a:rPr lang="fr-FR" sz="2400" b="1" dirty="0">
                <a:solidFill>
                  <a:srgbClr val="FF0000"/>
                </a:solidFill>
              </a:rPr>
              <a:t>La vaccination n’a pas diminué l’incidence des cancers du foie chez les filles</a:t>
            </a:r>
          </a:p>
        </p:txBody>
      </p:sp>
      <p:sp>
        <p:nvSpPr>
          <p:cNvPr id="6" name="ZoneTexte 5">
            <a:extLst>
              <a:ext uri="{FF2B5EF4-FFF2-40B4-BE49-F238E27FC236}">
                <a16:creationId xmlns:a16="http://schemas.microsoft.com/office/drawing/2014/main" id="{17059CB3-BF28-498A-8A84-CD3C01DB247F}"/>
              </a:ext>
            </a:extLst>
          </p:cNvPr>
          <p:cNvSpPr txBox="1"/>
          <p:nvPr/>
        </p:nvSpPr>
        <p:spPr>
          <a:xfrm>
            <a:off x="872612" y="2860106"/>
            <a:ext cx="3392889" cy="1089529"/>
          </a:xfrm>
          <a:prstGeom prst="rect">
            <a:avLst/>
          </a:prstGeom>
          <a:noFill/>
        </p:spPr>
        <p:txBody>
          <a:bodyPr wrap="square" rtlCol="0">
            <a:spAutoFit/>
          </a:bodyPr>
          <a:lstStyle/>
          <a:p>
            <a:pPr>
              <a:lnSpc>
                <a:spcPct val="90000"/>
              </a:lnSpc>
            </a:pPr>
            <a:r>
              <a:rPr lang="fr-FR" dirty="0" err="1"/>
              <a:t>Hépatitis</a:t>
            </a:r>
            <a:r>
              <a:rPr lang="fr-FR" dirty="0"/>
              <a:t> B vaccination and </a:t>
            </a:r>
            <a:r>
              <a:rPr lang="fr-FR" dirty="0" err="1"/>
              <a:t>carcinoma</a:t>
            </a:r>
            <a:r>
              <a:rPr lang="fr-FR" dirty="0"/>
              <a:t> rates in boys and girls M H Chang JAMA 200,2843040-3042</a:t>
            </a:r>
          </a:p>
        </p:txBody>
      </p:sp>
      <p:pic>
        <p:nvPicPr>
          <p:cNvPr id="7" name="Image 6">
            <a:extLst>
              <a:ext uri="{FF2B5EF4-FFF2-40B4-BE49-F238E27FC236}">
                <a16:creationId xmlns:a16="http://schemas.microsoft.com/office/drawing/2014/main" id="{E7C35DDD-1FC2-4E06-9363-E3246F940A70}"/>
              </a:ext>
            </a:extLst>
          </p:cNvPr>
          <p:cNvPicPr>
            <a:picLocks noChangeAspect="1"/>
          </p:cNvPicPr>
          <p:nvPr/>
        </p:nvPicPr>
        <p:blipFill rotWithShape="1">
          <a:blip r:embed="rId5"/>
          <a:srcRect l="31069" t="40550" r="37380" b="34250"/>
          <a:stretch/>
        </p:blipFill>
        <p:spPr>
          <a:xfrm>
            <a:off x="60419" y="-99392"/>
            <a:ext cx="1208088" cy="1449706"/>
          </a:xfrm>
          <a:prstGeom prst="rect">
            <a:avLst/>
          </a:prstGeom>
        </p:spPr>
      </p:pic>
      <p:sp>
        <p:nvSpPr>
          <p:cNvPr id="10" name="Espace réservé du texte 9">
            <a:extLst>
              <a:ext uri="{FF2B5EF4-FFF2-40B4-BE49-F238E27FC236}">
                <a16:creationId xmlns:a16="http://schemas.microsoft.com/office/drawing/2014/main" id="{DDA64D56-4521-44D6-B778-E00AF62C4D1C}"/>
              </a:ext>
            </a:extLst>
          </p:cNvPr>
          <p:cNvSpPr>
            <a:spLocks noGrp="1"/>
          </p:cNvSpPr>
          <p:nvPr>
            <p:ph type="body" idx="1"/>
          </p:nvPr>
        </p:nvSpPr>
        <p:spPr>
          <a:xfrm>
            <a:off x="261764" y="5833083"/>
            <a:ext cx="12208406" cy="923330"/>
          </a:xfrm>
        </p:spPr>
        <p:txBody>
          <a:bodyPr>
            <a:normAutofit lnSpcReduction="10000"/>
          </a:bodyPr>
          <a:lstStyle/>
          <a:p>
            <a:r>
              <a:rPr lang="fr-FR" sz="2800" b="1" dirty="0">
                <a:solidFill>
                  <a:srgbClr val="FF0000"/>
                </a:solidFill>
              </a:rPr>
              <a:t>sur l’ensemble de la population l’incidence du cancer du foie a augmenté de plus de 50% </a:t>
            </a:r>
            <a:r>
              <a:rPr lang="fr-FR" sz="2800" dirty="0">
                <a:solidFill>
                  <a:srgbClr val="FF0000"/>
                </a:solidFill>
              </a:rPr>
              <a:t>(30/100000 en 1980 vs 47/100000 en 2014</a:t>
            </a:r>
          </a:p>
        </p:txBody>
      </p:sp>
      <p:pic>
        <p:nvPicPr>
          <p:cNvPr id="9" name="Image 8">
            <a:extLst>
              <a:ext uri="{FF2B5EF4-FFF2-40B4-BE49-F238E27FC236}">
                <a16:creationId xmlns:a16="http://schemas.microsoft.com/office/drawing/2014/main" id="{FF4F345A-59E8-4195-BF7E-6859A1C467BA}"/>
              </a:ext>
            </a:extLst>
          </p:cNvPr>
          <p:cNvPicPr>
            <a:picLocks noChangeAspect="1"/>
          </p:cNvPicPr>
          <p:nvPr/>
        </p:nvPicPr>
        <p:blipFill rotWithShape="1">
          <a:blip r:embed="rId6"/>
          <a:srcRect l="93138" r="2609"/>
          <a:stretch/>
        </p:blipFill>
        <p:spPr>
          <a:xfrm>
            <a:off x="11651428" y="625461"/>
            <a:ext cx="504055" cy="4322439"/>
          </a:xfrm>
          <a:prstGeom prst="rect">
            <a:avLst/>
          </a:prstGeom>
        </p:spPr>
      </p:pic>
      <p:sp>
        <p:nvSpPr>
          <p:cNvPr id="11" name="Ellipse 10">
            <a:extLst>
              <a:ext uri="{FF2B5EF4-FFF2-40B4-BE49-F238E27FC236}">
                <a16:creationId xmlns:a16="http://schemas.microsoft.com/office/drawing/2014/main" id="{85A99A44-0779-451D-B06B-726598DCAB1A}"/>
              </a:ext>
            </a:extLst>
          </p:cNvPr>
          <p:cNvSpPr/>
          <p:nvPr/>
        </p:nvSpPr>
        <p:spPr>
          <a:xfrm rot="20994185">
            <a:off x="8534068" y="1119553"/>
            <a:ext cx="3267476" cy="965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err="1">
              <a:solidFill>
                <a:schemeClr val="bg1"/>
              </a:solidFill>
            </a:endParaRPr>
          </a:p>
        </p:txBody>
      </p:sp>
      <p:sp>
        <p:nvSpPr>
          <p:cNvPr id="12" name="ZoneTexte 11">
            <a:extLst>
              <a:ext uri="{FF2B5EF4-FFF2-40B4-BE49-F238E27FC236}">
                <a16:creationId xmlns:a16="http://schemas.microsoft.com/office/drawing/2014/main" id="{CFFB629C-BDF6-4E3F-AB88-891D1CD43483}"/>
              </a:ext>
            </a:extLst>
          </p:cNvPr>
          <p:cNvSpPr txBox="1"/>
          <p:nvPr/>
        </p:nvSpPr>
        <p:spPr>
          <a:xfrm rot="20770397">
            <a:off x="8720541" y="1293018"/>
            <a:ext cx="2623572" cy="424732"/>
          </a:xfrm>
          <a:prstGeom prst="rect">
            <a:avLst/>
          </a:prstGeom>
          <a:noFill/>
        </p:spPr>
        <p:txBody>
          <a:bodyPr wrap="square" rtlCol="0">
            <a:spAutoFit/>
          </a:bodyPr>
          <a:lstStyle/>
          <a:p>
            <a:pPr>
              <a:lnSpc>
                <a:spcPct val="90000"/>
              </a:lnSpc>
            </a:pPr>
            <a:r>
              <a:rPr lang="fr-FR" sz="2400" dirty="0">
                <a:solidFill>
                  <a:srgbClr val="FF0000"/>
                </a:solidFill>
              </a:rPr>
              <a:t>Cancer du foie </a:t>
            </a:r>
          </a:p>
        </p:txBody>
      </p:sp>
      <p:cxnSp>
        <p:nvCxnSpPr>
          <p:cNvPr id="13" name="Connecteur droit avec flèche 12">
            <a:extLst>
              <a:ext uri="{FF2B5EF4-FFF2-40B4-BE49-F238E27FC236}">
                <a16:creationId xmlns:a16="http://schemas.microsoft.com/office/drawing/2014/main" id="{E5DFC65F-90A8-4D94-98F3-9C0F86563F80}"/>
              </a:ext>
            </a:extLst>
          </p:cNvPr>
          <p:cNvCxnSpPr>
            <a:cxnSpLocks/>
          </p:cNvCxnSpPr>
          <p:nvPr/>
        </p:nvCxnSpPr>
        <p:spPr>
          <a:xfrm>
            <a:off x="8974732" y="1962296"/>
            <a:ext cx="0" cy="19873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7593F98-3A5A-441D-8427-2493C2F8AD3D}"/>
              </a:ext>
            </a:extLst>
          </p:cNvPr>
          <p:cNvSpPr txBox="1"/>
          <p:nvPr/>
        </p:nvSpPr>
        <p:spPr>
          <a:xfrm>
            <a:off x="9055428" y="2436718"/>
            <a:ext cx="1800200" cy="432048"/>
          </a:xfrm>
          <a:prstGeom prst="rect">
            <a:avLst/>
          </a:prstGeom>
          <a:noFill/>
        </p:spPr>
        <p:txBody>
          <a:bodyPr wrap="square" rtlCol="0">
            <a:spAutoFit/>
          </a:bodyPr>
          <a:lstStyle/>
          <a:p>
            <a:pPr>
              <a:lnSpc>
                <a:spcPct val="90000"/>
              </a:lnSpc>
            </a:pPr>
            <a:r>
              <a:rPr lang="fr-FR" sz="2400" dirty="0">
                <a:solidFill>
                  <a:srgbClr val="FF0000"/>
                </a:solidFill>
              </a:rPr>
              <a:t>Vaccination</a:t>
            </a:r>
          </a:p>
        </p:txBody>
      </p:sp>
    </p:spTree>
    <p:extLst>
      <p:ext uri="{BB962C8B-B14F-4D97-AF65-F5344CB8AC3E}">
        <p14:creationId xmlns:p14="http://schemas.microsoft.com/office/powerpoint/2010/main" val="32542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6A804E6-6273-4469-8648-62D51F406747}"/>
              </a:ext>
            </a:extLst>
          </p:cNvPr>
          <p:cNvPicPr>
            <a:picLocks noChangeAspect="1"/>
          </p:cNvPicPr>
          <p:nvPr/>
        </p:nvPicPr>
        <p:blipFill rotWithShape="1">
          <a:blip r:embed="rId3"/>
          <a:srcRect l="19275" t="12760" r="43996" b="6370"/>
          <a:stretch/>
        </p:blipFill>
        <p:spPr>
          <a:xfrm>
            <a:off x="0" y="1106935"/>
            <a:ext cx="4965796" cy="5289501"/>
          </a:xfrm>
          <a:prstGeom prst="rect">
            <a:avLst/>
          </a:prstGeom>
        </p:spPr>
      </p:pic>
      <p:sp>
        <p:nvSpPr>
          <p:cNvPr id="2" name="Titre 1">
            <a:extLst>
              <a:ext uri="{FF2B5EF4-FFF2-40B4-BE49-F238E27FC236}">
                <a16:creationId xmlns:a16="http://schemas.microsoft.com/office/drawing/2014/main" id="{51CEDA80-49F6-4231-A17D-316B8D95EFBD}"/>
              </a:ext>
            </a:extLst>
          </p:cNvPr>
          <p:cNvSpPr>
            <a:spLocks noGrp="1"/>
          </p:cNvSpPr>
          <p:nvPr>
            <p:ph type="title"/>
          </p:nvPr>
        </p:nvSpPr>
        <p:spPr>
          <a:xfrm>
            <a:off x="392434" y="180448"/>
            <a:ext cx="10886554" cy="670630"/>
          </a:xfrm>
          <a:solidFill>
            <a:schemeClr val="bg1"/>
          </a:solidFill>
        </p:spPr>
        <p:txBody>
          <a:bodyPr>
            <a:normAutofit fontScale="90000"/>
          </a:bodyPr>
          <a:lstStyle/>
          <a:p>
            <a:pPr algn="ctr"/>
            <a:br>
              <a:rPr lang="fr-FR" sz="3600" dirty="0"/>
            </a:br>
            <a:r>
              <a:rPr lang="fr-FR" sz="4400" b="1" dirty="0">
                <a:solidFill>
                  <a:srgbClr val="FF0000"/>
                </a:solidFill>
              </a:rPr>
              <a:t>résultats similaires dans le reste de l’Asie</a:t>
            </a:r>
            <a:endParaRPr lang="fr-FR" sz="2400" b="1" dirty="0">
              <a:solidFill>
                <a:srgbClr val="FF0000"/>
              </a:solidFill>
            </a:endParaRPr>
          </a:p>
        </p:txBody>
      </p:sp>
      <p:pic>
        <p:nvPicPr>
          <p:cNvPr id="11" name="Image 10">
            <a:extLst>
              <a:ext uri="{FF2B5EF4-FFF2-40B4-BE49-F238E27FC236}">
                <a16:creationId xmlns:a16="http://schemas.microsoft.com/office/drawing/2014/main" id="{3C7DA8DC-EA54-41FA-A7C3-1F32D88F96C5}"/>
              </a:ext>
            </a:extLst>
          </p:cNvPr>
          <p:cNvPicPr>
            <a:picLocks noChangeAspect="1"/>
          </p:cNvPicPr>
          <p:nvPr/>
        </p:nvPicPr>
        <p:blipFill rotWithShape="1">
          <a:blip r:embed="rId4"/>
          <a:srcRect l="73883" t="31829" b="51069"/>
          <a:stretch/>
        </p:blipFill>
        <p:spPr>
          <a:xfrm>
            <a:off x="1872130" y="3751686"/>
            <a:ext cx="1832672" cy="1152128"/>
          </a:xfrm>
          <a:prstGeom prst="rect">
            <a:avLst/>
          </a:prstGeom>
        </p:spPr>
      </p:pic>
      <p:pic>
        <p:nvPicPr>
          <p:cNvPr id="14" name="Image 13">
            <a:extLst>
              <a:ext uri="{FF2B5EF4-FFF2-40B4-BE49-F238E27FC236}">
                <a16:creationId xmlns:a16="http://schemas.microsoft.com/office/drawing/2014/main" id="{7AD293D3-F43D-4C8F-80B1-CA01F1EF47E4}"/>
              </a:ext>
            </a:extLst>
          </p:cNvPr>
          <p:cNvPicPr>
            <a:picLocks noChangeAspect="1"/>
          </p:cNvPicPr>
          <p:nvPr/>
        </p:nvPicPr>
        <p:blipFill rotWithShape="1">
          <a:blip r:embed="rId5"/>
          <a:srcRect l="12781" t="14291" r="20462" b="72055"/>
          <a:stretch/>
        </p:blipFill>
        <p:spPr>
          <a:xfrm>
            <a:off x="573076" y="6306651"/>
            <a:ext cx="4392720" cy="505358"/>
          </a:xfrm>
          <a:prstGeom prst="rect">
            <a:avLst/>
          </a:prstGeom>
        </p:spPr>
      </p:pic>
      <p:sp>
        <p:nvSpPr>
          <p:cNvPr id="3" name="ZoneTexte 2">
            <a:extLst>
              <a:ext uri="{FF2B5EF4-FFF2-40B4-BE49-F238E27FC236}">
                <a16:creationId xmlns:a16="http://schemas.microsoft.com/office/drawing/2014/main" id="{2E3A5500-5C28-4397-9D43-F398DA644067}"/>
              </a:ext>
            </a:extLst>
          </p:cNvPr>
          <p:cNvSpPr txBox="1"/>
          <p:nvPr/>
        </p:nvSpPr>
        <p:spPr>
          <a:xfrm>
            <a:off x="4965796" y="959593"/>
            <a:ext cx="6745240" cy="5521512"/>
          </a:xfrm>
          <a:prstGeom prst="rect">
            <a:avLst/>
          </a:prstGeom>
          <a:noFill/>
        </p:spPr>
        <p:txBody>
          <a:bodyPr wrap="square" rtlCol="0">
            <a:spAutoFit/>
          </a:bodyPr>
          <a:lstStyle/>
          <a:p>
            <a:pPr>
              <a:lnSpc>
                <a:spcPct val="90000"/>
              </a:lnSpc>
            </a:pPr>
            <a:r>
              <a:rPr lang="fr-FR" sz="2800" dirty="0"/>
              <a:t>Les bons résultats obtenus chez les enfants asiatiques ont servi d’argument pour une campagne intense de promotion mondiale </a:t>
            </a:r>
          </a:p>
          <a:p>
            <a:pPr>
              <a:lnSpc>
                <a:spcPct val="90000"/>
              </a:lnSpc>
            </a:pPr>
            <a:endParaRPr lang="fr-FR" sz="2800" dirty="0"/>
          </a:p>
          <a:p>
            <a:pPr>
              <a:lnSpc>
                <a:spcPct val="90000"/>
              </a:lnSpc>
            </a:pPr>
            <a:r>
              <a:rPr lang="fr-FR" sz="2800" dirty="0"/>
              <a:t>en </a:t>
            </a:r>
            <a:r>
              <a:rPr lang="fr-FR" sz="2800" dirty="0">
                <a:solidFill>
                  <a:srgbClr val="FF0000"/>
                </a:solidFill>
              </a:rPr>
              <a:t>passant sous silence les résultats cancérologiques incertains chez les filles </a:t>
            </a:r>
          </a:p>
          <a:p>
            <a:pPr>
              <a:lnSpc>
                <a:spcPct val="90000"/>
              </a:lnSpc>
            </a:pPr>
            <a:endParaRPr lang="fr-FR" sz="2800" dirty="0">
              <a:solidFill>
                <a:srgbClr val="FF0000"/>
              </a:solidFill>
            </a:endParaRPr>
          </a:p>
          <a:p>
            <a:pPr>
              <a:lnSpc>
                <a:spcPct val="90000"/>
              </a:lnSpc>
            </a:pPr>
            <a:r>
              <a:rPr lang="fr-FR" sz="2800" dirty="0">
                <a:solidFill>
                  <a:srgbClr val="FF0000"/>
                </a:solidFill>
              </a:rPr>
              <a:t>et mauvais sur l’ensembles des populations</a:t>
            </a:r>
            <a:r>
              <a:rPr lang="fr-FR" sz="2800" dirty="0"/>
              <a:t>,</a:t>
            </a:r>
          </a:p>
          <a:p>
            <a:pPr>
              <a:lnSpc>
                <a:spcPct val="90000"/>
              </a:lnSpc>
            </a:pPr>
            <a:endParaRPr lang="fr-FR" sz="2800" dirty="0"/>
          </a:p>
          <a:p>
            <a:pPr>
              <a:lnSpc>
                <a:spcPct val="90000"/>
              </a:lnSpc>
            </a:pPr>
            <a:r>
              <a:rPr lang="fr-FR" sz="2800" dirty="0"/>
              <a:t>et les différences épidémiologiques majeures entre l’Asie et l’Occident.</a:t>
            </a:r>
          </a:p>
          <a:p>
            <a:pPr>
              <a:lnSpc>
                <a:spcPct val="90000"/>
              </a:lnSpc>
            </a:pPr>
            <a:r>
              <a:rPr lang="fr-FR" sz="2800" dirty="0"/>
              <a:t>.</a:t>
            </a:r>
          </a:p>
        </p:txBody>
      </p:sp>
    </p:spTree>
    <p:extLst>
      <p:ext uri="{BB962C8B-B14F-4D97-AF65-F5344CB8AC3E}">
        <p14:creationId xmlns:p14="http://schemas.microsoft.com/office/powerpoint/2010/main" val="379104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6A804E6-6273-4469-8648-62D51F406747}"/>
              </a:ext>
            </a:extLst>
          </p:cNvPr>
          <p:cNvPicPr>
            <a:picLocks noChangeAspect="1"/>
          </p:cNvPicPr>
          <p:nvPr/>
        </p:nvPicPr>
        <p:blipFill rotWithShape="1">
          <a:blip r:embed="rId3"/>
          <a:srcRect l="19275" t="12760" r="43996" b="6370"/>
          <a:stretch/>
        </p:blipFill>
        <p:spPr>
          <a:xfrm>
            <a:off x="0" y="825173"/>
            <a:ext cx="5662364" cy="5571264"/>
          </a:xfrm>
          <a:prstGeom prst="rect">
            <a:avLst/>
          </a:prstGeom>
        </p:spPr>
      </p:pic>
      <p:sp>
        <p:nvSpPr>
          <p:cNvPr id="2" name="Titre 1">
            <a:extLst>
              <a:ext uri="{FF2B5EF4-FFF2-40B4-BE49-F238E27FC236}">
                <a16:creationId xmlns:a16="http://schemas.microsoft.com/office/drawing/2014/main" id="{51CEDA80-49F6-4231-A17D-316B8D95EFBD}"/>
              </a:ext>
            </a:extLst>
          </p:cNvPr>
          <p:cNvSpPr>
            <a:spLocks noGrp="1"/>
          </p:cNvSpPr>
          <p:nvPr>
            <p:ph type="title"/>
          </p:nvPr>
        </p:nvSpPr>
        <p:spPr>
          <a:xfrm>
            <a:off x="392434" y="180448"/>
            <a:ext cx="10886554" cy="670630"/>
          </a:xfrm>
          <a:solidFill>
            <a:schemeClr val="bg1"/>
          </a:solidFill>
        </p:spPr>
        <p:txBody>
          <a:bodyPr>
            <a:normAutofit fontScale="90000"/>
          </a:bodyPr>
          <a:lstStyle/>
          <a:p>
            <a:pPr algn="ctr"/>
            <a:br>
              <a:rPr lang="fr-FR" sz="3600" dirty="0"/>
            </a:br>
            <a:r>
              <a:rPr lang="fr-FR" sz="4400" b="1" dirty="0">
                <a:solidFill>
                  <a:srgbClr val="FF0000"/>
                </a:solidFill>
              </a:rPr>
              <a:t>résultats similaires dans le reste de l’Asie</a:t>
            </a:r>
            <a:endParaRPr lang="fr-FR" sz="2400" b="1" dirty="0">
              <a:solidFill>
                <a:srgbClr val="FF0000"/>
              </a:solidFill>
            </a:endParaRPr>
          </a:p>
        </p:txBody>
      </p:sp>
      <p:pic>
        <p:nvPicPr>
          <p:cNvPr id="11" name="Image 10">
            <a:extLst>
              <a:ext uri="{FF2B5EF4-FFF2-40B4-BE49-F238E27FC236}">
                <a16:creationId xmlns:a16="http://schemas.microsoft.com/office/drawing/2014/main" id="{3C7DA8DC-EA54-41FA-A7C3-1F32D88F96C5}"/>
              </a:ext>
            </a:extLst>
          </p:cNvPr>
          <p:cNvPicPr>
            <a:picLocks noChangeAspect="1"/>
          </p:cNvPicPr>
          <p:nvPr/>
        </p:nvPicPr>
        <p:blipFill rotWithShape="1">
          <a:blip r:embed="rId4"/>
          <a:srcRect l="73883" t="31829" b="51069"/>
          <a:stretch/>
        </p:blipFill>
        <p:spPr>
          <a:xfrm>
            <a:off x="1872130" y="3751686"/>
            <a:ext cx="1832672" cy="1152128"/>
          </a:xfrm>
          <a:prstGeom prst="rect">
            <a:avLst/>
          </a:prstGeom>
        </p:spPr>
      </p:pic>
      <p:pic>
        <p:nvPicPr>
          <p:cNvPr id="14" name="Image 13">
            <a:extLst>
              <a:ext uri="{FF2B5EF4-FFF2-40B4-BE49-F238E27FC236}">
                <a16:creationId xmlns:a16="http://schemas.microsoft.com/office/drawing/2014/main" id="{7AD293D3-F43D-4C8F-80B1-CA01F1EF47E4}"/>
              </a:ext>
            </a:extLst>
          </p:cNvPr>
          <p:cNvPicPr>
            <a:picLocks noChangeAspect="1"/>
          </p:cNvPicPr>
          <p:nvPr/>
        </p:nvPicPr>
        <p:blipFill rotWithShape="1">
          <a:blip r:embed="rId5"/>
          <a:srcRect l="12781" t="14291" r="20462" b="72055"/>
          <a:stretch/>
        </p:blipFill>
        <p:spPr>
          <a:xfrm>
            <a:off x="573076" y="6306651"/>
            <a:ext cx="4392720" cy="505358"/>
          </a:xfrm>
          <a:prstGeom prst="rect">
            <a:avLst/>
          </a:prstGeom>
        </p:spPr>
      </p:pic>
      <p:sp>
        <p:nvSpPr>
          <p:cNvPr id="3" name="ZoneTexte 2">
            <a:extLst>
              <a:ext uri="{FF2B5EF4-FFF2-40B4-BE49-F238E27FC236}">
                <a16:creationId xmlns:a16="http://schemas.microsoft.com/office/drawing/2014/main" id="{2E3A5500-5C28-4397-9D43-F398DA644067}"/>
              </a:ext>
            </a:extLst>
          </p:cNvPr>
          <p:cNvSpPr txBox="1"/>
          <p:nvPr/>
        </p:nvSpPr>
        <p:spPr>
          <a:xfrm>
            <a:off x="5576932" y="1268760"/>
            <a:ext cx="6350128" cy="5521512"/>
          </a:xfrm>
          <a:prstGeom prst="rect">
            <a:avLst/>
          </a:prstGeom>
          <a:noFill/>
        </p:spPr>
        <p:txBody>
          <a:bodyPr wrap="square" rtlCol="0">
            <a:spAutoFit/>
          </a:bodyPr>
          <a:lstStyle/>
          <a:p>
            <a:pPr>
              <a:lnSpc>
                <a:spcPct val="90000"/>
              </a:lnSpc>
            </a:pPr>
            <a:r>
              <a:rPr lang="fr-FR" sz="2800" dirty="0"/>
              <a:t>En Asie, la </a:t>
            </a:r>
            <a:r>
              <a:rPr lang="fr-FR" sz="2800" b="1" dirty="0">
                <a:solidFill>
                  <a:srgbClr val="FF0000"/>
                </a:solidFill>
              </a:rPr>
              <a:t>prévalence du HBV était 10 à 20 fois plus élevée </a:t>
            </a:r>
            <a:r>
              <a:rPr lang="fr-FR" sz="2800" dirty="0"/>
              <a:t>et la</a:t>
            </a:r>
            <a:r>
              <a:rPr lang="fr-FR" sz="2800" dirty="0">
                <a:solidFill>
                  <a:srgbClr val="FF0000"/>
                </a:solidFill>
              </a:rPr>
              <a:t> </a:t>
            </a:r>
            <a:r>
              <a:rPr lang="fr-FR" sz="2800" b="1" dirty="0">
                <a:solidFill>
                  <a:srgbClr val="FF0000"/>
                </a:solidFill>
              </a:rPr>
              <a:t>transmission verticale (de la mère à l’enfant</a:t>
            </a:r>
            <a:r>
              <a:rPr lang="fr-FR" sz="2800" b="1" dirty="0"/>
              <a:t>)</a:t>
            </a:r>
            <a:r>
              <a:rPr lang="fr-FR" sz="2800" dirty="0"/>
              <a:t> et précoce (lors de l’accouchement) et les souches virales différentes.</a:t>
            </a:r>
          </a:p>
          <a:p>
            <a:pPr>
              <a:lnSpc>
                <a:spcPct val="90000"/>
              </a:lnSpc>
            </a:pPr>
            <a:endParaRPr lang="fr-FR" sz="2800" dirty="0"/>
          </a:p>
          <a:p>
            <a:pPr>
              <a:lnSpc>
                <a:spcPct val="90000"/>
              </a:lnSpc>
            </a:pPr>
            <a:r>
              <a:rPr lang="fr-FR" sz="2800" dirty="0"/>
              <a:t> Sans compter </a:t>
            </a:r>
            <a:r>
              <a:rPr lang="fr-FR" sz="2800" b="1" dirty="0">
                <a:solidFill>
                  <a:srgbClr val="FF0000"/>
                </a:solidFill>
              </a:rPr>
              <a:t>les différences d’habitudes alimentaires, l’exposition aux toxiques (aflatoxines, arsenic) </a:t>
            </a:r>
          </a:p>
          <a:p>
            <a:pPr>
              <a:lnSpc>
                <a:spcPct val="90000"/>
              </a:lnSpc>
            </a:pPr>
            <a:endParaRPr lang="fr-FR" sz="2800" b="1" dirty="0">
              <a:solidFill>
                <a:srgbClr val="FF0000"/>
              </a:solidFill>
            </a:endParaRPr>
          </a:p>
          <a:p>
            <a:pPr>
              <a:lnSpc>
                <a:spcPct val="90000"/>
              </a:lnSpc>
            </a:pPr>
            <a:r>
              <a:rPr lang="fr-FR" sz="2800" b="1" dirty="0">
                <a:solidFill>
                  <a:srgbClr val="FF0000"/>
                </a:solidFill>
              </a:rPr>
              <a:t>et les prédispositions génétiques</a:t>
            </a:r>
            <a:r>
              <a:rPr lang="fr-FR" sz="2800" dirty="0">
                <a:solidFill>
                  <a:srgbClr val="FF0000"/>
                </a:solidFill>
              </a:rPr>
              <a:t> </a:t>
            </a:r>
            <a:r>
              <a:rPr lang="fr-FR" sz="2800" dirty="0"/>
              <a:t>pouvant favoriser certaines maladies</a:t>
            </a:r>
            <a:r>
              <a:rPr lang="fr-FR" sz="2400" dirty="0"/>
              <a:t>.</a:t>
            </a:r>
          </a:p>
        </p:txBody>
      </p:sp>
    </p:spTree>
    <p:extLst>
      <p:ext uri="{BB962C8B-B14F-4D97-AF65-F5344CB8AC3E}">
        <p14:creationId xmlns:p14="http://schemas.microsoft.com/office/powerpoint/2010/main" val="12146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ème Offic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hème Office">
  <a:themeElements>
    <a:clrScheme name="StripedBorder_16x9">
      <a:dk1>
        <a:srgbClr val="404040"/>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1555</Words>
  <Application>Microsoft Office PowerPoint</Application>
  <PresentationFormat>Personnalisé</PresentationFormat>
  <Paragraphs>188</Paragraphs>
  <Slides>30</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30</vt:i4>
      </vt:variant>
    </vt:vector>
  </HeadingPairs>
  <TitlesOfParts>
    <vt:vector size="39" baseType="lpstr">
      <vt:lpstr>Abadi</vt:lpstr>
      <vt:lpstr>Algerian</vt:lpstr>
      <vt:lpstr>Arial</vt:lpstr>
      <vt:lpstr>Calibri</vt:lpstr>
      <vt:lpstr>Euphemia</vt:lpstr>
      <vt:lpstr>Trebuchet MS</vt:lpstr>
      <vt:lpstr>Wingdings</vt:lpstr>
      <vt:lpstr>Wingdings 3</vt:lpstr>
      <vt:lpstr>Facette</vt:lpstr>
      <vt:lpstr>Vaccin contre l’hépatite B Catastrophe cancérologique  méconnue</vt:lpstr>
      <vt:lpstr>Genèse des vaccins « préventifs » contre le cancer</vt:lpstr>
      <vt:lpstr>Virus de l’hépatite B       et relation avec le cancer du foie  </vt:lpstr>
      <vt:lpstr>Propagande permanente</vt:lpstr>
      <vt:lpstr>Et si l’Asie (dont Taiwan) n’était pas comparable au reste du monde ? </vt:lpstr>
      <vt:lpstr>Le miracle de Taïwan</vt:lpstr>
      <vt:lpstr>Les limites du miracle de Taïwan</vt:lpstr>
      <vt:lpstr> résultats similaires dans le reste de l’Asie</vt:lpstr>
      <vt:lpstr> résultats similaires dans le reste de l’Asie</vt:lpstr>
      <vt:lpstr>Vérité en deçà des Pyrénées, erreur au-delà (Blaise Pascal)</vt:lpstr>
      <vt:lpstr>En Occident contre l’infection les campagnes de vaccination des années 80 ont été très efficaces</vt:lpstr>
      <vt:lpstr>En Occident : sévère échec contre le cancer </vt:lpstr>
      <vt:lpstr>Sévère échec contre le cancer en Occident</vt:lpstr>
      <vt:lpstr>Mortalité du cancer du foie en Grande-Bretagne</vt:lpstr>
      <vt:lpstr>Incidence du cancer du foie  en Grande-Bretagne</vt:lpstr>
      <vt:lpstr>Incidence du cancer du foie au Canada</vt:lpstr>
      <vt:lpstr>Incidence du cancer du foie au Canada</vt:lpstr>
      <vt:lpstr>Incidence du cancer du foie aux USA</vt:lpstr>
      <vt:lpstr>Echec cancérologique en Australie</vt:lpstr>
      <vt:lpstr>Incidence en France</vt:lpstr>
      <vt:lpstr>Incidence  en France</vt:lpstr>
      <vt:lpstr>Quelles causes possibles pour cette augmentation majeure des cancers du foie ? </vt:lpstr>
      <vt:lpstr>Comment expliquer cet échec dramatique contre le cancer ?</vt:lpstr>
      <vt:lpstr>Présentation PowerPoint</vt:lpstr>
      <vt:lpstr>Présentation PowerPoint</vt:lpstr>
      <vt:lpstr>Présentation PowerPoint</vt:lpstr>
      <vt:lpstr>Présentation PowerPoint</vt:lpstr>
      <vt:lpstr>Présentation PowerPoint</vt:lpstr>
      <vt:lpstr>conclusions</vt:lpstr>
      <vt:lpstr>CONDUITE A TENIR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 contre l’hépatite B  Catastrophe cancérologique  méconnue</dc:title>
  <dc:creator>nicole delepine</dc:creator>
  <cp:lastModifiedBy>nicole delepine</cp:lastModifiedBy>
  <cp:revision>51</cp:revision>
  <dcterms:created xsi:type="dcterms:W3CDTF">2019-05-13T14:42:37Z</dcterms:created>
  <dcterms:modified xsi:type="dcterms:W3CDTF">2019-06-07T20:23:52Z</dcterms:modified>
</cp:coreProperties>
</file>