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4"/>
    <p:sldMasterId id="2147483876" r:id="rId5"/>
  </p:sldMasterIdLst>
  <p:notesMasterIdLst>
    <p:notesMasterId r:id="rId100"/>
  </p:notesMasterIdLst>
  <p:handoutMasterIdLst>
    <p:handoutMasterId r:id="rId101"/>
  </p:handoutMasterIdLst>
  <p:sldIdLst>
    <p:sldId id="293" r:id="rId6"/>
    <p:sldId id="394" r:id="rId7"/>
    <p:sldId id="398" r:id="rId8"/>
    <p:sldId id="395" r:id="rId9"/>
    <p:sldId id="396" r:id="rId10"/>
    <p:sldId id="390" r:id="rId11"/>
    <p:sldId id="296" r:id="rId12"/>
    <p:sldId id="389" r:id="rId13"/>
    <p:sldId id="387" r:id="rId14"/>
    <p:sldId id="388" r:id="rId15"/>
    <p:sldId id="399" r:id="rId16"/>
    <p:sldId id="360" r:id="rId17"/>
    <p:sldId id="361" r:id="rId18"/>
    <p:sldId id="362" r:id="rId19"/>
    <p:sldId id="357" r:id="rId20"/>
    <p:sldId id="327" r:id="rId21"/>
    <p:sldId id="328" r:id="rId22"/>
    <p:sldId id="256" r:id="rId23"/>
    <p:sldId id="363" r:id="rId24"/>
    <p:sldId id="269" r:id="rId25"/>
    <p:sldId id="270" r:id="rId26"/>
    <p:sldId id="257" r:id="rId27"/>
    <p:sldId id="262" r:id="rId28"/>
    <p:sldId id="273" r:id="rId29"/>
    <p:sldId id="263" r:id="rId30"/>
    <p:sldId id="272" r:id="rId31"/>
    <p:sldId id="277" r:id="rId32"/>
    <p:sldId id="274" r:id="rId33"/>
    <p:sldId id="275" r:id="rId34"/>
    <p:sldId id="279" r:id="rId35"/>
    <p:sldId id="280" r:id="rId36"/>
    <p:sldId id="393" r:id="rId37"/>
    <p:sldId id="364" r:id="rId38"/>
    <p:sldId id="384" r:id="rId39"/>
    <p:sldId id="380" r:id="rId40"/>
    <p:sldId id="378" r:id="rId41"/>
    <p:sldId id="381" r:id="rId42"/>
    <p:sldId id="366" r:id="rId43"/>
    <p:sldId id="382" r:id="rId44"/>
    <p:sldId id="368" r:id="rId45"/>
    <p:sldId id="346" r:id="rId46"/>
    <p:sldId id="343" r:id="rId47"/>
    <p:sldId id="391" r:id="rId48"/>
    <p:sldId id="392" r:id="rId49"/>
    <p:sldId id="369" r:id="rId50"/>
    <p:sldId id="297" r:id="rId51"/>
    <p:sldId id="304" r:id="rId52"/>
    <p:sldId id="383" r:id="rId53"/>
    <p:sldId id="326" r:id="rId54"/>
    <p:sldId id="312" r:id="rId55"/>
    <p:sldId id="295" r:id="rId56"/>
    <p:sldId id="318" r:id="rId57"/>
    <p:sldId id="370" r:id="rId58"/>
    <p:sldId id="314" r:id="rId59"/>
    <p:sldId id="309" r:id="rId60"/>
    <p:sldId id="371" r:id="rId61"/>
    <p:sldId id="316" r:id="rId62"/>
    <p:sldId id="372" r:id="rId63"/>
    <p:sldId id="373" r:id="rId64"/>
    <p:sldId id="375" r:id="rId65"/>
    <p:sldId id="332" r:id="rId66"/>
    <p:sldId id="261" r:id="rId67"/>
    <p:sldId id="367" r:id="rId68"/>
    <p:sldId id="322" r:id="rId69"/>
    <p:sldId id="402" r:id="rId70"/>
    <p:sldId id="352" r:id="rId71"/>
    <p:sldId id="353" r:id="rId72"/>
    <p:sldId id="354" r:id="rId73"/>
    <p:sldId id="355" r:id="rId74"/>
    <p:sldId id="356" r:id="rId75"/>
    <p:sldId id="282" r:id="rId76"/>
    <p:sldId id="283" r:id="rId77"/>
    <p:sldId id="284" r:id="rId78"/>
    <p:sldId id="285" r:id="rId79"/>
    <p:sldId id="286" r:id="rId80"/>
    <p:sldId id="287" r:id="rId81"/>
    <p:sldId id="358" r:id="rId82"/>
    <p:sldId id="359" r:id="rId83"/>
    <p:sldId id="386" r:id="rId84"/>
    <p:sldId id="385" r:id="rId85"/>
    <p:sldId id="336" r:id="rId86"/>
    <p:sldId id="377" r:id="rId87"/>
    <p:sldId id="301" r:id="rId88"/>
    <p:sldId id="302" r:id="rId89"/>
    <p:sldId id="303" r:id="rId90"/>
    <p:sldId id="404" r:id="rId91"/>
    <p:sldId id="306" r:id="rId92"/>
    <p:sldId id="325" r:id="rId93"/>
    <p:sldId id="307" r:id="rId94"/>
    <p:sldId id="324" r:id="rId95"/>
    <p:sldId id="308" r:id="rId96"/>
    <p:sldId id="299" r:id="rId97"/>
    <p:sldId id="403" r:id="rId98"/>
    <p:sldId id="376"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p:scale>
          <a:sx n="76" d="100"/>
          <a:sy n="76" d="100"/>
        </p:scale>
        <p:origin x="296" y="96"/>
      </p:cViewPr>
      <p:guideLst/>
    </p:cSldViewPr>
  </p:slideViewPr>
  <p:outlineViewPr>
    <p:cViewPr>
      <p:scale>
        <a:sx n="33" d="100"/>
        <a:sy n="33" d="100"/>
      </p:scale>
      <p:origin x="0" y="-19648"/>
    </p:cViewPr>
  </p:outlineViewPr>
  <p:notesTextViewPr>
    <p:cViewPr>
      <p:scale>
        <a:sx n="1" d="1"/>
        <a:sy n="1" d="1"/>
      </p:scale>
      <p:origin x="0" y="0"/>
    </p:cViewPr>
  </p:notesTextViewPr>
  <p:sorterViewPr>
    <p:cViewPr varScale="1">
      <p:scale>
        <a:sx n="1" d="1"/>
        <a:sy n="1" d="1"/>
      </p:scale>
      <p:origin x="0" y="-21844"/>
    </p:cViewPr>
  </p:sorterViewPr>
  <p:notesViewPr>
    <p:cSldViewPr snapToGrid="0">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5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22919B-ACCA-4C27-ADBA-6A215540C9A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541D6E9-B7A2-4803-94AC-A0EB6CD77EAA}">
      <dgm:prSet/>
      <dgm:spPr/>
      <dgm:t>
        <a:bodyPr/>
        <a:lstStyle/>
        <a:p>
          <a:r>
            <a:rPr lang="fr-FR"/>
            <a:t>Destruction de la famille et de l’instruction scolaire pour rendre les élèves bénêts</a:t>
          </a:r>
          <a:endParaRPr lang="en-US"/>
        </a:p>
      </dgm:t>
    </dgm:pt>
    <dgm:pt modelId="{A1908B0E-21F3-4BA2-90E7-4B2B3D010BCB}" type="parTrans" cxnId="{B3EDCA72-12B3-49B1-90CA-5E75A1B1DCF5}">
      <dgm:prSet/>
      <dgm:spPr/>
      <dgm:t>
        <a:bodyPr/>
        <a:lstStyle/>
        <a:p>
          <a:endParaRPr lang="en-US"/>
        </a:p>
      </dgm:t>
    </dgm:pt>
    <dgm:pt modelId="{08792DBE-F7DF-4E82-AF96-153EB050AB3C}" type="sibTrans" cxnId="{B3EDCA72-12B3-49B1-90CA-5E75A1B1DCF5}">
      <dgm:prSet/>
      <dgm:spPr/>
      <dgm:t>
        <a:bodyPr/>
        <a:lstStyle/>
        <a:p>
          <a:endParaRPr lang="en-US"/>
        </a:p>
      </dgm:t>
    </dgm:pt>
    <dgm:pt modelId="{BE2FA5F7-43AB-4331-A6A8-FE77F167D90D}">
      <dgm:prSet/>
      <dgm:spPr/>
      <dgm:t>
        <a:bodyPr/>
        <a:lstStyle/>
        <a:p>
          <a:r>
            <a:rPr lang="fr-FR"/>
            <a:t>Mariage pour tous, GPA</a:t>
          </a:r>
          <a:endParaRPr lang="en-US"/>
        </a:p>
      </dgm:t>
    </dgm:pt>
    <dgm:pt modelId="{58900E66-0E62-4B84-B3D8-DD07CA9F2098}" type="parTrans" cxnId="{4057B075-4ECD-4899-9589-2A811275B19D}">
      <dgm:prSet/>
      <dgm:spPr/>
      <dgm:t>
        <a:bodyPr/>
        <a:lstStyle/>
        <a:p>
          <a:endParaRPr lang="en-US"/>
        </a:p>
      </dgm:t>
    </dgm:pt>
    <dgm:pt modelId="{A9BB8AC9-4882-469B-AFD1-1D0BA2F2870E}" type="sibTrans" cxnId="{4057B075-4ECD-4899-9589-2A811275B19D}">
      <dgm:prSet/>
      <dgm:spPr/>
      <dgm:t>
        <a:bodyPr/>
        <a:lstStyle/>
        <a:p>
          <a:endParaRPr lang="en-US"/>
        </a:p>
      </dgm:t>
    </dgm:pt>
    <dgm:pt modelId="{DF4F8E29-9776-488B-A977-BEEC2A4262B5}">
      <dgm:prSet/>
      <dgm:spPr/>
      <dgm:t>
        <a:bodyPr/>
        <a:lstStyle/>
        <a:p>
          <a:r>
            <a:rPr lang="fr-FR"/>
            <a:t>Abc de l’égalité</a:t>
          </a:r>
          <a:endParaRPr lang="en-US"/>
        </a:p>
      </dgm:t>
    </dgm:pt>
    <dgm:pt modelId="{480DD2C3-62BB-4AF3-9910-1B476D2A9625}" type="parTrans" cxnId="{10425AA6-CBA5-4E1A-81B6-C89273502787}">
      <dgm:prSet/>
      <dgm:spPr/>
      <dgm:t>
        <a:bodyPr/>
        <a:lstStyle/>
        <a:p>
          <a:endParaRPr lang="en-US"/>
        </a:p>
      </dgm:t>
    </dgm:pt>
    <dgm:pt modelId="{C2534277-FA6A-41FA-B279-3ED0DA287FD9}" type="sibTrans" cxnId="{10425AA6-CBA5-4E1A-81B6-C89273502787}">
      <dgm:prSet/>
      <dgm:spPr/>
      <dgm:t>
        <a:bodyPr/>
        <a:lstStyle/>
        <a:p>
          <a:endParaRPr lang="en-US"/>
        </a:p>
      </dgm:t>
    </dgm:pt>
    <dgm:pt modelId="{3B76C910-3443-483A-8647-9E8EF009FAE4}">
      <dgm:prSet/>
      <dgm:spPr/>
      <dgm:t>
        <a:bodyPr/>
        <a:lstStyle/>
        <a:p>
          <a:r>
            <a:rPr lang="fr-FR"/>
            <a:t>Education de la sexualité à l’école et  circulaire Blanquer et théorie du genre intégrée </a:t>
          </a:r>
          <a:endParaRPr lang="en-US"/>
        </a:p>
      </dgm:t>
    </dgm:pt>
    <dgm:pt modelId="{82082F86-4EDA-4069-8825-34769F7B051F}" type="parTrans" cxnId="{975132E9-3D9B-4689-BC0C-95B22FCB6546}">
      <dgm:prSet/>
      <dgm:spPr/>
      <dgm:t>
        <a:bodyPr/>
        <a:lstStyle/>
        <a:p>
          <a:endParaRPr lang="en-US"/>
        </a:p>
      </dgm:t>
    </dgm:pt>
    <dgm:pt modelId="{F818C816-DF3E-48C8-A765-42BED9527610}" type="sibTrans" cxnId="{975132E9-3D9B-4689-BC0C-95B22FCB6546}">
      <dgm:prSet/>
      <dgm:spPr/>
      <dgm:t>
        <a:bodyPr/>
        <a:lstStyle/>
        <a:p>
          <a:endParaRPr lang="en-US"/>
        </a:p>
      </dgm:t>
    </dgm:pt>
    <dgm:pt modelId="{A483DA22-9456-430E-8776-461672665970}">
      <dgm:prSet/>
      <dgm:spPr/>
      <dgm:t>
        <a:bodyPr/>
        <a:lstStyle/>
        <a:p>
          <a:r>
            <a:rPr lang="fr-FR"/>
            <a:t>Dépénalisation de la pédophilie, de la zoophilie etc..</a:t>
          </a:r>
          <a:endParaRPr lang="en-US"/>
        </a:p>
      </dgm:t>
    </dgm:pt>
    <dgm:pt modelId="{C3CDD140-185E-4918-BAEE-085E0A8DCBF8}" type="parTrans" cxnId="{5470351F-0A33-4DA8-AC19-DB4F6B782DC2}">
      <dgm:prSet/>
      <dgm:spPr/>
      <dgm:t>
        <a:bodyPr/>
        <a:lstStyle/>
        <a:p>
          <a:endParaRPr lang="en-US"/>
        </a:p>
      </dgm:t>
    </dgm:pt>
    <dgm:pt modelId="{14892DCA-5B43-4805-8529-44A92063F419}" type="sibTrans" cxnId="{5470351F-0A33-4DA8-AC19-DB4F6B782DC2}">
      <dgm:prSet/>
      <dgm:spPr/>
      <dgm:t>
        <a:bodyPr/>
        <a:lstStyle/>
        <a:p>
          <a:endParaRPr lang="en-US"/>
        </a:p>
      </dgm:t>
    </dgm:pt>
    <dgm:pt modelId="{D3F5C593-40D0-4ED2-BF6B-B11AA1E54E06}">
      <dgm:prSet/>
      <dgm:spPr/>
      <dgm:t>
        <a:bodyPr/>
        <a:lstStyle/>
        <a:p>
          <a:r>
            <a:rPr lang="fr-FR" dirty="0"/>
            <a:t>Dépopulation et attaque de la fertilité (vaccins, injections </a:t>
          </a:r>
          <a:r>
            <a:rPr lang="fr-FR" dirty="0" err="1"/>
            <a:t>anticovid</a:t>
          </a:r>
          <a:r>
            <a:rPr lang="fr-FR" dirty="0"/>
            <a:t>, perturbateurs endocriniens, guerres)</a:t>
          </a:r>
          <a:endParaRPr lang="en-US" dirty="0"/>
        </a:p>
      </dgm:t>
    </dgm:pt>
    <dgm:pt modelId="{C5B6D4D6-2770-4B12-9FF3-DBF59E257B5A}" type="parTrans" cxnId="{DB2517F8-0FB7-4995-B578-E18873A2CCCA}">
      <dgm:prSet/>
      <dgm:spPr/>
      <dgm:t>
        <a:bodyPr/>
        <a:lstStyle/>
        <a:p>
          <a:endParaRPr lang="en-US"/>
        </a:p>
      </dgm:t>
    </dgm:pt>
    <dgm:pt modelId="{137D917A-B89A-43DE-ADEA-BA68EA7EDDA6}" type="sibTrans" cxnId="{DB2517F8-0FB7-4995-B578-E18873A2CCCA}">
      <dgm:prSet/>
      <dgm:spPr/>
      <dgm:t>
        <a:bodyPr/>
        <a:lstStyle/>
        <a:p>
          <a:endParaRPr lang="en-US"/>
        </a:p>
      </dgm:t>
    </dgm:pt>
    <dgm:pt modelId="{56673430-F35A-4F97-92EB-D99BE1059643}">
      <dgm:prSet/>
      <dgm:spPr/>
      <dgm:t>
        <a:bodyPr/>
        <a:lstStyle/>
        <a:p>
          <a:r>
            <a:rPr lang="fr-FR"/>
            <a:t>Bébés éprouvettes </a:t>
          </a:r>
          <a:endParaRPr lang="en-US"/>
        </a:p>
      </dgm:t>
    </dgm:pt>
    <dgm:pt modelId="{CD5AEC21-26A1-42B8-B8EE-0386EBE9C7E1}" type="parTrans" cxnId="{4F7681AB-B075-4E99-AEC9-BEE065E957D5}">
      <dgm:prSet/>
      <dgm:spPr/>
      <dgm:t>
        <a:bodyPr/>
        <a:lstStyle/>
        <a:p>
          <a:endParaRPr lang="en-US"/>
        </a:p>
      </dgm:t>
    </dgm:pt>
    <dgm:pt modelId="{56AA12B4-56C5-417B-88D1-2C937075C0F3}" type="sibTrans" cxnId="{4F7681AB-B075-4E99-AEC9-BEE065E957D5}">
      <dgm:prSet/>
      <dgm:spPr/>
      <dgm:t>
        <a:bodyPr/>
        <a:lstStyle/>
        <a:p>
          <a:endParaRPr lang="en-US"/>
        </a:p>
      </dgm:t>
    </dgm:pt>
    <dgm:pt modelId="{A9F74E83-0B66-4E82-8B48-66E6E31255ED}" type="pres">
      <dgm:prSet presAssocID="{BC22919B-ACCA-4C27-ADBA-6A215540C9A6}" presName="diagram" presStyleCnt="0">
        <dgm:presLayoutVars>
          <dgm:dir/>
          <dgm:resizeHandles val="exact"/>
        </dgm:presLayoutVars>
      </dgm:prSet>
      <dgm:spPr/>
    </dgm:pt>
    <dgm:pt modelId="{E4CF9E46-D004-4E9A-962F-F5514A1189CE}" type="pres">
      <dgm:prSet presAssocID="{B541D6E9-B7A2-4803-94AC-A0EB6CD77EAA}" presName="node" presStyleLbl="node1" presStyleIdx="0" presStyleCnt="7">
        <dgm:presLayoutVars>
          <dgm:bulletEnabled val="1"/>
        </dgm:presLayoutVars>
      </dgm:prSet>
      <dgm:spPr/>
    </dgm:pt>
    <dgm:pt modelId="{1829CC6D-E858-4F7B-A74C-BE308BF4A74B}" type="pres">
      <dgm:prSet presAssocID="{08792DBE-F7DF-4E82-AF96-153EB050AB3C}" presName="sibTrans" presStyleCnt="0"/>
      <dgm:spPr/>
    </dgm:pt>
    <dgm:pt modelId="{2DE9F2FC-0CF0-46ED-AE36-56803E616071}" type="pres">
      <dgm:prSet presAssocID="{BE2FA5F7-43AB-4331-A6A8-FE77F167D90D}" presName="node" presStyleLbl="node1" presStyleIdx="1" presStyleCnt="7">
        <dgm:presLayoutVars>
          <dgm:bulletEnabled val="1"/>
        </dgm:presLayoutVars>
      </dgm:prSet>
      <dgm:spPr/>
    </dgm:pt>
    <dgm:pt modelId="{D4566BC5-F8C4-4165-9ACD-6EE318F5357B}" type="pres">
      <dgm:prSet presAssocID="{A9BB8AC9-4882-469B-AFD1-1D0BA2F2870E}" presName="sibTrans" presStyleCnt="0"/>
      <dgm:spPr/>
    </dgm:pt>
    <dgm:pt modelId="{3272F01F-DB10-4F26-8A15-2D12BA20AA38}" type="pres">
      <dgm:prSet presAssocID="{DF4F8E29-9776-488B-A977-BEEC2A4262B5}" presName="node" presStyleLbl="node1" presStyleIdx="2" presStyleCnt="7">
        <dgm:presLayoutVars>
          <dgm:bulletEnabled val="1"/>
        </dgm:presLayoutVars>
      </dgm:prSet>
      <dgm:spPr/>
    </dgm:pt>
    <dgm:pt modelId="{02AC80ED-E100-4392-B673-F0E4A1A296D7}" type="pres">
      <dgm:prSet presAssocID="{C2534277-FA6A-41FA-B279-3ED0DA287FD9}" presName="sibTrans" presStyleCnt="0"/>
      <dgm:spPr/>
    </dgm:pt>
    <dgm:pt modelId="{942A73A3-456D-40D5-B1EF-24834626074B}" type="pres">
      <dgm:prSet presAssocID="{3B76C910-3443-483A-8647-9E8EF009FAE4}" presName="node" presStyleLbl="node1" presStyleIdx="3" presStyleCnt="7">
        <dgm:presLayoutVars>
          <dgm:bulletEnabled val="1"/>
        </dgm:presLayoutVars>
      </dgm:prSet>
      <dgm:spPr/>
    </dgm:pt>
    <dgm:pt modelId="{61D190D7-4D3C-4F33-B2F0-47C716478820}" type="pres">
      <dgm:prSet presAssocID="{F818C816-DF3E-48C8-A765-42BED9527610}" presName="sibTrans" presStyleCnt="0"/>
      <dgm:spPr/>
    </dgm:pt>
    <dgm:pt modelId="{5DD9EABD-14DE-4995-BB61-0A1102744354}" type="pres">
      <dgm:prSet presAssocID="{A483DA22-9456-430E-8776-461672665970}" presName="node" presStyleLbl="node1" presStyleIdx="4" presStyleCnt="7">
        <dgm:presLayoutVars>
          <dgm:bulletEnabled val="1"/>
        </dgm:presLayoutVars>
      </dgm:prSet>
      <dgm:spPr/>
    </dgm:pt>
    <dgm:pt modelId="{BBBF2626-5EB1-4CD4-841F-63BC8F52E0B4}" type="pres">
      <dgm:prSet presAssocID="{14892DCA-5B43-4805-8529-44A92063F419}" presName="sibTrans" presStyleCnt="0"/>
      <dgm:spPr/>
    </dgm:pt>
    <dgm:pt modelId="{F358D4DD-98D0-4FFD-9BA4-9EF2D5503643}" type="pres">
      <dgm:prSet presAssocID="{D3F5C593-40D0-4ED2-BF6B-B11AA1E54E06}" presName="node" presStyleLbl="node1" presStyleIdx="5" presStyleCnt="7">
        <dgm:presLayoutVars>
          <dgm:bulletEnabled val="1"/>
        </dgm:presLayoutVars>
      </dgm:prSet>
      <dgm:spPr/>
    </dgm:pt>
    <dgm:pt modelId="{453561A6-79F2-4242-97D0-F9A0AA6C709C}" type="pres">
      <dgm:prSet presAssocID="{137D917A-B89A-43DE-ADEA-BA68EA7EDDA6}" presName="sibTrans" presStyleCnt="0"/>
      <dgm:spPr/>
    </dgm:pt>
    <dgm:pt modelId="{D14E0093-C921-4C53-ACC5-E823FABCAE01}" type="pres">
      <dgm:prSet presAssocID="{56673430-F35A-4F97-92EB-D99BE1059643}" presName="node" presStyleLbl="node1" presStyleIdx="6" presStyleCnt="7">
        <dgm:presLayoutVars>
          <dgm:bulletEnabled val="1"/>
        </dgm:presLayoutVars>
      </dgm:prSet>
      <dgm:spPr/>
    </dgm:pt>
  </dgm:ptLst>
  <dgm:cxnLst>
    <dgm:cxn modelId="{3FF95A15-0863-4F26-83C1-585CEF40210C}" type="presOf" srcId="{56673430-F35A-4F97-92EB-D99BE1059643}" destId="{D14E0093-C921-4C53-ACC5-E823FABCAE01}" srcOrd="0" destOrd="0" presId="urn:microsoft.com/office/officeart/2005/8/layout/default"/>
    <dgm:cxn modelId="{5470351F-0A33-4DA8-AC19-DB4F6B782DC2}" srcId="{BC22919B-ACCA-4C27-ADBA-6A215540C9A6}" destId="{A483DA22-9456-430E-8776-461672665970}" srcOrd="4" destOrd="0" parTransId="{C3CDD140-185E-4918-BAEE-085E0A8DCBF8}" sibTransId="{14892DCA-5B43-4805-8529-44A92063F419}"/>
    <dgm:cxn modelId="{A490AF23-ED2B-4DF7-858D-DA11C03D2331}" type="presOf" srcId="{A483DA22-9456-430E-8776-461672665970}" destId="{5DD9EABD-14DE-4995-BB61-0A1102744354}" srcOrd="0" destOrd="0" presId="urn:microsoft.com/office/officeart/2005/8/layout/default"/>
    <dgm:cxn modelId="{D94CF629-CB4E-4AD4-9999-770697F22AC3}" type="presOf" srcId="{DF4F8E29-9776-488B-A977-BEEC2A4262B5}" destId="{3272F01F-DB10-4F26-8A15-2D12BA20AA38}" srcOrd="0" destOrd="0" presId="urn:microsoft.com/office/officeart/2005/8/layout/default"/>
    <dgm:cxn modelId="{8930C334-C3A9-4E47-B945-3A46E03DA509}" type="presOf" srcId="{B541D6E9-B7A2-4803-94AC-A0EB6CD77EAA}" destId="{E4CF9E46-D004-4E9A-962F-F5514A1189CE}" srcOrd="0" destOrd="0" presId="urn:microsoft.com/office/officeart/2005/8/layout/default"/>
    <dgm:cxn modelId="{26362E40-A54E-4BAE-9949-73AFB1B28C9A}" type="presOf" srcId="{BC22919B-ACCA-4C27-ADBA-6A215540C9A6}" destId="{A9F74E83-0B66-4E82-8B48-66E6E31255ED}" srcOrd="0" destOrd="0" presId="urn:microsoft.com/office/officeart/2005/8/layout/default"/>
    <dgm:cxn modelId="{18D2E26C-32E8-462A-8870-623EC77DB7CE}" type="presOf" srcId="{3B76C910-3443-483A-8647-9E8EF009FAE4}" destId="{942A73A3-456D-40D5-B1EF-24834626074B}" srcOrd="0" destOrd="0" presId="urn:microsoft.com/office/officeart/2005/8/layout/default"/>
    <dgm:cxn modelId="{B3EDCA72-12B3-49B1-90CA-5E75A1B1DCF5}" srcId="{BC22919B-ACCA-4C27-ADBA-6A215540C9A6}" destId="{B541D6E9-B7A2-4803-94AC-A0EB6CD77EAA}" srcOrd="0" destOrd="0" parTransId="{A1908B0E-21F3-4BA2-90E7-4B2B3D010BCB}" sibTransId="{08792DBE-F7DF-4E82-AF96-153EB050AB3C}"/>
    <dgm:cxn modelId="{4057B075-4ECD-4899-9589-2A811275B19D}" srcId="{BC22919B-ACCA-4C27-ADBA-6A215540C9A6}" destId="{BE2FA5F7-43AB-4331-A6A8-FE77F167D90D}" srcOrd="1" destOrd="0" parTransId="{58900E66-0E62-4B84-B3D8-DD07CA9F2098}" sibTransId="{A9BB8AC9-4882-469B-AFD1-1D0BA2F2870E}"/>
    <dgm:cxn modelId="{10425AA6-CBA5-4E1A-81B6-C89273502787}" srcId="{BC22919B-ACCA-4C27-ADBA-6A215540C9A6}" destId="{DF4F8E29-9776-488B-A977-BEEC2A4262B5}" srcOrd="2" destOrd="0" parTransId="{480DD2C3-62BB-4AF3-9910-1B476D2A9625}" sibTransId="{C2534277-FA6A-41FA-B279-3ED0DA287FD9}"/>
    <dgm:cxn modelId="{4F7681AB-B075-4E99-AEC9-BEE065E957D5}" srcId="{BC22919B-ACCA-4C27-ADBA-6A215540C9A6}" destId="{56673430-F35A-4F97-92EB-D99BE1059643}" srcOrd="6" destOrd="0" parTransId="{CD5AEC21-26A1-42B8-B8EE-0386EBE9C7E1}" sibTransId="{56AA12B4-56C5-417B-88D1-2C937075C0F3}"/>
    <dgm:cxn modelId="{9C5687D0-9F34-4CEE-BD35-BBBA8913A2CC}" type="presOf" srcId="{D3F5C593-40D0-4ED2-BF6B-B11AA1E54E06}" destId="{F358D4DD-98D0-4FFD-9BA4-9EF2D5503643}" srcOrd="0" destOrd="0" presId="urn:microsoft.com/office/officeart/2005/8/layout/default"/>
    <dgm:cxn modelId="{975132E9-3D9B-4689-BC0C-95B22FCB6546}" srcId="{BC22919B-ACCA-4C27-ADBA-6A215540C9A6}" destId="{3B76C910-3443-483A-8647-9E8EF009FAE4}" srcOrd="3" destOrd="0" parTransId="{82082F86-4EDA-4069-8825-34769F7B051F}" sibTransId="{F818C816-DF3E-48C8-A765-42BED9527610}"/>
    <dgm:cxn modelId="{DB2517F8-0FB7-4995-B578-E18873A2CCCA}" srcId="{BC22919B-ACCA-4C27-ADBA-6A215540C9A6}" destId="{D3F5C593-40D0-4ED2-BF6B-B11AA1E54E06}" srcOrd="5" destOrd="0" parTransId="{C5B6D4D6-2770-4B12-9FF3-DBF59E257B5A}" sibTransId="{137D917A-B89A-43DE-ADEA-BA68EA7EDDA6}"/>
    <dgm:cxn modelId="{B4788DF9-5087-42F8-A6CD-141F78EE8CCD}" type="presOf" srcId="{BE2FA5F7-43AB-4331-A6A8-FE77F167D90D}" destId="{2DE9F2FC-0CF0-46ED-AE36-56803E616071}" srcOrd="0" destOrd="0" presId="urn:microsoft.com/office/officeart/2005/8/layout/default"/>
    <dgm:cxn modelId="{A8C45F6E-BDC9-4F9E-A423-75A7AA0CE58E}" type="presParOf" srcId="{A9F74E83-0B66-4E82-8B48-66E6E31255ED}" destId="{E4CF9E46-D004-4E9A-962F-F5514A1189CE}" srcOrd="0" destOrd="0" presId="urn:microsoft.com/office/officeart/2005/8/layout/default"/>
    <dgm:cxn modelId="{B9BF566F-AFA5-48C3-9F3F-EA6D59A789E1}" type="presParOf" srcId="{A9F74E83-0B66-4E82-8B48-66E6E31255ED}" destId="{1829CC6D-E858-4F7B-A74C-BE308BF4A74B}" srcOrd="1" destOrd="0" presId="urn:microsoft.com/office/officeart/2005/8/layout/default"/>
    <dgm:cxn modelId="{D27AFC04-B24C-4222-90FB-7942227216B4}" type="presParOf" srcId="{A9F74E83-0B66-4E82-8B48-66E6E31255ED}" destId="{2DE9F2FC-0CF0-46ED-AE36-56803E616071}" srcOrd="2" destOrd="0" presId="urn:microsoft.com/office/officeart/2005/8/layout/default"/>
    <dgm:cxn modelId="{1B15DB63-7627-47E1-BFD5-243FF165365A}" type="presParOf" srcId="{A9F74E83-0B66-4E82-8B48-66E6E31255ED}" destId="{D4566BC5-F8C4-4165-9ACD-6EE318F5357B}" srcOrd="3" destOrd="0" presId="urn:microsoft.com/office/officeart/2005/8/layout/default"/>
    <dgm:cxn modelId="{D1AEECED-5ED7-48F8-9954-28E8B51BFB7A}" type="presParOf" srcId="{A9F74E83-0B66-4E82-8B48-66E6E31255ED}" destId="{3272F01F-DB10-4F26-8A15-2D12BA20AA38}" srcOrd="4" destOrd="0" presId="urn:microsoft.com/office/officeart/2005/8/layout/default"/>
    <dgm:cxn modelId="{97EE493B-C0EA-4EEF-9D7D-08DE42251E68}" type="presParOf" srcId="{A9F74E83-0B66-4E82-8B48-66E6E31255ED}" destId="{02AC80ED-E100-4392-B673-F0E4A1A296D7}" srcOrd="5" destOrd="0" presId="urn:microsoft.com/office/officeart/2005/8/layout/default"/>
    <dgm:cxn modelId="{E48E0253-8435-4012-A0D1-1B924F6C79FC}" type="presParOf" srcId="{A9F74E83-0B66-4E82-8B48-66E6E31255ED}" destId="{942A73A3-456D-40D5-B1EF-24834626074B}" srcOrd="6" destOrd="0" presId="urn:microsoft.com/office/officeart/2005/8/layout/default"/>
    <dgm:cxn modelId="{A88261D3-3E19-4E76-B8A8-07AA935C2402}" type="presParOf" srcId="{A9F74E83-0B66-4E82-8B48-66E6E31255ED}" destId="{61D190D7-4D3C-4F33-B2F0-47C716478820}" srcOrd="7" destOrd="0" presId="urn:microsoft.com/office/officeart/2005/8/layout/default"/>
    <dgm:cxn modelId="{3E3288E3-B42E-484A-A719-AB237F4DA79A}" type="presParOf" srcId="{A9F74E83-0B66-4E82-8B48-66E6E31255ED}" destId="{5DD9EABD-14DE-4995-BB61-0A1102744354}" srcOrd="8" destOrd="0" presId="urn:microsoft.com/office/officeart/2005/8/layout/default"/>
    <dgm:cxn modelId="{459FB27B-E81E-4D20-988D-F203877F38B1}" type="presParOf" srcId="{A9F74E83-0B66-4E82-8B48-66E6E31255ED}" destId="{BBBF2626-5EB1-4CD4-841F-63BC8F52E0B4}" srcOrd="9" destOrd="0" presId="urn:microsoft.com/office/officeart/2005/8/layout/default"/>
    <dgm:cxn modelId="{C6C51603-B7B6-415D-B9FC-4BFAC2C0DE0C}" type="presParOf" srcId="{A9F74E83-0B66-4E82-8B48-66E6E31255ED}" destId="{F358D4DD-98D0-4FFD-9BA4-9EF2D5503643}" srcOrd="10" destOrd="0" presId="urn:microsoft.com/office/officeart/2005/8/layout/default"/>
    <dgm:cxn modelId="{AFBFFF18-0F74-4AB9-AE0F-6E0D659D3C31}" type="presParOf" srcId="{A9F74E83-0B66-4E82-8B48-66E6E31255ED}" destId="{453561A6-79F2-4242-97D0-F9A0AA6C709C}" srcOrd="11" destOrd="0" presId="urn:microsoft.com/office/officeart/2005/8/layout/default"/>
    <dgm:cxn modelId="{76F7B806-3C68-437E-853F-28852ED8B364}" type="presParOf" srcId="{A9F74E83-0B66-4E82-8B48-66E6E31255ED}" destId="{D14E0093-C921-4C53-ACC5-E823FABCAE01}"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AA0AC8-EB3F-463D-BB88-5A83B9B64F48}"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9377DAA4-3FBB-4FB9-AE96-70930D05D977}">
      <dgm:prSet/>
      <dgm:spPr/>
      <dgm:t>
        <a:bodyPr/>
        <a:lstStyle/>
        <a:p>
          <a:r>
            <a:rPr lang="fr-FR"/>
            <a:t>l’éducation à la sexualité comprend trois séances par an depuis le primaire et les enfants ne peuvent s’y soustraire. </a:t>
          </a:r>
          <a:endParaRPr lang="en-US"/>
        </a:p>
      </dgm:t>
    </dgm:pt>
    <dgm:pt modelId="{B595EE28-4265-452E-80D9-CD182792C5CA}" type="parTrans" cxnId="{5E93D8AD-07D3-41DA-ACBE-655508F1A27A}">
      <dgm:prSet/>
      <dgm:spPr/>
      <dgm:t>
        <a:bodyPr/>
        <a:lstStyle/>
        <a:p>
          <a:endParaRPr lang="en-US"/>
        </a:p>
      </dgm:t>
    </dgm:pt>
    <dgm:pt modelId="{B5B26C86-6F01-4375-8A76-0BD711ABA9C3}" type="sibTrans" cxnId="{5E93D8AD-07D3-41DA-ACBE-655508F1A27A}">
      <dgm:prSet/>
      <dgm:spPr/>
      <dgm:t>
        <a:bodyPr/>
        <a:lstStyle/>
        <a:p>
          <a:endParaRPr lang="en-US"/>
        </a:p>
      </dgm:t>
    </dgm:pt>
    <dgm:pt modelId="{C707F2F6-0817-4D99-AAF1-E69FB8BE79B8}">
      <dgm:prSet/>
      <dgm:spPr/>
      <dgm:t>
        <a:bodyPr/>
        <a:lstStyle/>
        <a:p>
          <a:r>
            <a:rPr lang="fr-FR"/>
            <a:t>les associations SOS Éducation et Les Mamans Louves ont pu recueillir des plaintes de parents </a:t>
          </a:r>
          <a:endParaRPr lang="en-US"/>
        </a:p>
      </dgm:t>
    </dgm:pt>
    <dgm:pt modelId="{B412083E-6111-4579-B8B9-D99B27F04EE8}" type="parTrans" cxnId="{36535A95-1D87-436C-8EE9-69DCB72329ED}">
      <dgm:prSet/>
      <dgm:spPr/>
      <dgm:t>
        <a:bodyPr/>
        <a:lstStyle/>
        <a:p>
          <a:endParaRPr lang="en-US"/>
        </a:p>
      </dgm:t>
    </dgm:pt>
    <dgm:pt modelId="{16ECD058-1827-4AB6-83A4-D94EFE10AF22}" type="sibTrans" cxnId="{36535A95-1D87-436C-8EE9-69DCB72329ED}">
      <dgm:prSet/>
      <dgm:spPr/>
      <dgm:t>
        <a:bodyPr/>
        <a:lstStyle/>
        <a:p>
          <a:endParaRPr lang="en-US"/>
        </a:p>
      </dgm:t>
    </dgm:pt>
    <dgm:pt modelId="{AA0884C1-6C32-40C0-8592-1242029EEA85}">
      <dgm:prSet/>
      <dgm:spPr/>
      <dgm:t>
        <a:bodyPr/>
        <a:lstStyle/>
        <a:p>
          <a:r>
            <a:rPr lang="fr-FR"/>
            <a:t>( 31 janvier 2023 pour une classe d’enfants de CM2 enfants de 9/10 ans obligés d’écouter une infirmière de l’Éducation nationale</a:t>
          </a:r>
          <a:endParaRPr lang="en-US"/>
        </a:p>
      </dgm:t>
    </dgm:pt>
    <dgm:pt modelId="{A07BF8A0-D3FA-4EF5-B294-9A4E958037D3}" type="parTrans" cxnId="{8B5240BC-BB7A-428A-B6F3-E1E6BEC66BF6}">
      <dgm:prSet/>
      <dgm:spPr/>
      <dgm:t>
        <a:bodyPr/>
        <a:lstStyle/>
        <a:p>
          <a:endParaRPr lang="en-US"/>
        </a:p>
      </dgm:t>
    </dgm:pt>
    <dgm:pt modelId="{77D82081-665C-4AB0-88AC-3835AA26F82F}" type="sibTrans" cxnId="{8B5240BC-BB7A-428A-B6F3-E1E6BEC66BF6}">
      <dgm:prSet/>
      <dgm:spPr/>
      <dgm:t>
        <a:bodyPr/>
        <a:lstStyle/>
        <a:p>
          <a:endParaRPr lang="en-US"/>
        </a:p>
      </dgm:t>
    </dgm:pt>
    <dgm:pt modelId="{29E8E3B6-6B18-4DAE-B86A-7E1B553A9997}" type="pres">
      <dgm:prSet presAssocID="{32AA0AC8-EB3F-463D-BB88-5A83B9B64F48}" presName="diagram" presStyleCnt="0">
        <dgm:presLayoutVars>
          <dgm:dir/>
          <dgm:resizeHandles val="exact"/>
        </dgm:presLayoutVars>
      </dgm:prSet>
      <dgm:spPr/>
    </dgm:pt>
    <dgm:pt modelId="{64E518BD-09A1-42DC-9C9B-7E08A4A55FA6}" type="pres">
      <dgm:prSet presAssocID="{9377DAA4-3FBB-4FB9-AE96-70930D05D977}" presName="arrow" presStyleLbl="node1" presStyleIdx="0" presStyleCnt="3">
        <dgm:presLayoutVars>
          <dgm:bulletEnabled val="1"/>
        </dgm:presLayoutVars>
      </dgm:prSet>
      <dgm:spPr/>
    </dgm:pt>
    <dgm:pt modelId="{ED84346E-1193-4862-B477-B7FB9CAA0BFD}" type="pres">
      <dgm:prSet presAssocID="{C707F2F6-0817-4D99-AAF1-E69FB8BE79B8}" presName="arrow" presStyleLbl="node1" presStyleIdx="1" presStyleCnt="3">
        <dgm:presLayoutVars>
          <dgm:bulletEnabled val="1"/>
        </dgm:presLayoutVars>
      </dgm:prSet>
      <dgm:spPr/>
    </dgm:pt>
    <dgm:pt modelId="{271F589B-E74A-44CE-972D-C5A25DB30821}" type="pres">
      <dgm:prSet presAssocID="{AA0884C1-6C32-40C0-8592-1242029EEA85}" presName="arrow" presStyleLbl="node1" presStyleIdx="2" presStyleCnt="3">
        <dgm:presLayoutVars>
          <dgm:bulletEnabled val="1"/>
        </dgm:presLayoutVars>
      </dgm:prSet>
      <dgm:spPr/>
    </dgm:pt>
  </dgm:ptLst>
  <dgm:cxnLst>
    <dgm:cxn modelId="{15979503-67AF-4E53-AC0D-6A698014F2AE}" type="presOf" srcId="{AA0884C1-6C32-40C0-8592-1242029EEA85}" destId="{271F589B-E74A-44CE-972D-C5A25DB30821}" srcOrd="0" destOrd="0" presId="urn:microsoft.com/office/officeart/2005/8/layout/arrow5"/>
    <dgm:cxn modelId="{F73FC55F-D935-4C02-A70E-44B5163CA077}" type="presOf" srcId="{9377DAA4-3FBB-4FB9-AE96-70930D05D977}" destId="{64E518BD-09A1-42DC-9C9B-7E08A4A55FA6}" srcOrd="0" destOrd="0" presId="urn:microsoft.com/office/officeart/2005/8/layout/arrow5"/>
    <dgm:cxn modelId="{9F4DBE42-2166-4A55-9D7E-CDF7602CE912}" type="presOf" srcId="{32AA0AC8-EB3F-463D-BB88-5A83B9B64F48}" destId="{29E8E3B6-6B18-4DAE-B86A-7E1B553A9997}" srcOrd="0" destOrd="0" presId="urn:microsoft.com/office/officeart/2005/8/layout/arrow5"/>
    <dgm:cxn modelId="{475D2D8D-2327-402E-BD0C-D49F341412FA}" type="presOf" srcId="{C707F2F6-0817-4D99-AAF1-E69FB8BE79B8}" destId="{ED84346E-1193-4862-B477-B7FB9CAA0BFD}" srcOrd="0" destOrd="0" presId="urn:microsoft.com/office/officeart/2005/8/layout/arrow5"/>
    <dgm:cxn modelId="{36535A95-1D87-436C-8EE9-69DCB72329ED}" srcId="{32AA0AC8-EB3F-463D-BB88-5A83B9B64F48}" destId="{C707F2F6-0817-4D99-AAF1-E69FB8BE79B8}" srcOrd="1" destOrd="0" parTransId="{B412083E-6111-4579-B8B9-D99B27F04EE8}" sibTransId="{16ECD058-1827-4AB6-83A4-D94EFE10AF22}"/>
    <dgm:cxn modelId="{5E93D8AD-07D3-41DA-ACBE-655508F1A27A}" srcId="{32AA0AC8-EB3F-463D-BB88-5A83B9B64F48}" destId="{9377DAA4-3FBB-4FB9-AE96-70930D05D977}" srcOrd="0" destOrd="0" parTransId="{B595EE28-4265-452E-80D9-CD182792C5CA}" sibTransId="{B5B26C86-6F01-4375-8A76-0BD711ABA9C3}"/>
    <dgm:cxn modelId="{8B5240BC-BB7A-428A-B6F3-E1E6BEC66BF6}" srcId="{32AA0AC8-EB3F-463D-BB88-5A83B9B64F48}" destId="{AA0884C1-6C32-40C0-8592-1242029EEA85}" srcOrd="2" destOrd="0" parTransId="{A07BF8A0-D3FA-4EF5-B294-9A4E958037D3}" sibTransId="{77D82081-665C-4AB0-88AC-3835AA26F82F}"/>
    <dgm:cxn modelId="{5CB2A517-2733-43BF-8FCA-AF8837E56F49}" type="presParOf" srcId="{29E8E3B6-6B18-4DAE-B86A-7E1B553A9997}" destId="{64E518BD-09A1-42DC-9C9B-7E08A4A55FA6}" srcOrd="0" destOrd="0" presId="urn:microsoft.com/office/officeart/2005/8/layout/arrow5"/>
    <dgm:cxn modelId="{96240402-0EFA-43D0-91D9-0AB1E7827CEF}" type="presParOf" srcId="{29E8E3B6-6B18-4DAE-B86A-7E1B553A9997}" destId="{ED84346E-1193-4862-B477-B7FB9CAA0BFD}" srcOrd="1" destOrd="0" presId="urn:microsoft.com/office/officeart/2005/8/layout/arrow5"/>
    <dgm:cxn modelId="{4A6FAD94-6FE1-45FC-8116-19B0DEBEBF3A}" type="presParOf" srcId="{29E8E3B6-6B18-4DAE-B86A-7E1B553A9997}" destId="{271F589B-E74A-44CE-972D-C5A25DB30821}"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40138F-D682-4E63-9F05-2344CD6E3159}"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01913758-BCB1-4E96-BB9F-788FE98F2FB7}">
      <dgm:prSet custT="1"/>
      <dgm:spPr/>
      <dgm:t>
        <a:bodyPr/>
        <a:lstStyle/>
        <a:p>
          <a:r>
            <a:rPr lang="fr-FR" sz="1200" b="1"/>
            <a:t>4-6 ANS  il faut les informer sur: « les sensations liées à la sexualité </a:t>
          </a:r>
          <a:r>
            <a:rPr lang="fr-FR" sz="1200"/>
            <a:t>(proximité, plaisir, excitation) comme faisant partie de la gamme des sensations humaines »,  les « informer sur le droit de refuser si l’expérience ou le ressenti n’est pas plaisant. » </a:t>
          </a:r>
          <a:endParaRPr lang="en-US" sz="1200" dirty="0"/>
        </a:p>
      </dgm:t>
    </dgm:pt>
    <dgm:pt modelId="{8FF13D7F-EF3B-4C07-85EF-302CCEDAC8DE}" type="parTrans" cxnId="{46BC96FE-EBB7-4B7C-8799-D031E5E741D8}">
      <dgm:prSet/>
      <dgm:spPr/>
      <dgm:t>
        <a:bodyPr/>
        <a:lstStyle/>
        <a:p>
          <a:endParaRPr lang="en-US"/>
        </a:p>
      </dgm:t>
    </dgm:pt>
    <dgm:pt modelId="{3C71B20F-DD30-4FFE-93CE-F1B120A8D11C}" type="sibTrans" cxnId="{46BC96FE-EBB7-4B7C-8799-D031E5E741D8}">
      <dgm:prSet/>
      <dgm:spPr/>
      <dgm:t>
        <a:bodyPr/>
        <a:lstStyle/>
        <a:p>
          <a:endParaRPr lang="en-US"/>
        </a:p>
      </dgm:t>
    </dgm:pt>
    <dgm:pt modelId="{8CF4DC00-9FC2-4D45-8FF0-84F4273AF96C}">
      <dgm:prSet/>
      <dgm:spPr/>
      <dgm:t>
        <a:bodyPr/>
        <a:lstStyle/>
        <a:p>
          <a:r>
            <a:rPr lang="fr-FR" b="1" dirty="0"/>
            <a:t>De 9 à 12 ans, « informer sur le plaisir, la masturbation, l’orgasme », </a:t>
          </a:r>
          <a:endParaRPr lang="en-US" dirty="0"/>
        </a:p>
      </dgm:t>
    </dgm:pt>
    <dgm:pt modelId="{B0FDD7BF-3678-4458-AF8E-56B6CFE52877}" type="parTrans" cxnId="{5144CE43-EBD3-4905-B156-DD9E665FC47D}">
      <dgm:prSet/>
      <dgm:spPr/>
      <dgm:t>
        <a:bodyPr/>
        <a:lstStyle/>
        <a:p>
          <a:endParaRPr lang="en-US"/>
        </a:p>
      </dgm:t>
    </dgm:pt>
    <dgm:pt modelId="{C492EC00-34B8-443B-86C9-BD684B0832E1}" type="sibTrans" cxnId="{5144CE43-EBD3-4905-B156-DD9E665FC47D}">
      <dgm:prSet/>
      <dgm:spPr/>
      <dgm:t>
        <a:bodyPr/>
        <a:lstStyle/>
        <a:p>
          <a:endParaRPr lang="en-US"/>
        </a:p>
      </dgm:t>
    </dgm:pt>
    <dgm:pt modelId="{CDBEBB01-D75A-4E75-98EC-21BED0424772}">
      <dgm:prSet/>
      <dgm:spPr/>
      <dgm:t>
        <a:bodyPr/>
        <a:lstStyle/>
        <a:p>
          <a:r>
            <a:rPr lang="fr-FR" b="1" i="1" dirty="0"/>
            <a:t>« les différences entre identité sexuelle et sexe </a:t>
          </a:r>
          <a:r>
            <a:rPr lang="fr-FR" dirty="0"/>
            <a:t>biologique » de]</a:t>
          </a:r>
          <a:endParaRPr lang="en-US" dirty="0"/>
        </a:p>
      </dgm:t>
    </dgm:pt>
    <dgm:pt modelId="{67B03DC7-3E88-4302-959D-53B180826B6C}" type="parTrans" cxnId="{C978337B-F552-4F8F-84B4-F1E94FBB049B}">
      <dgm:prSet/>
      <dgm:spPr/>
      <dgm:t>
        <a:bodyPr/>
        <a:lstStyle/>
        <a:p>
          <a:endParaRPr lang="en-US"/>
        </a:p>
      </dgm:t>
    </dgm:pt>
    <dgm:pt modelId="{0CA3CB92-9DBA-4745-9595-F3A70F544F36}" type="sibTrans" cxnId="{C978337B-F552-4F8F-84B4-F1E94FBB049B}">
      <dgm:prSet/>
      <dgm:spPr/>
      <dgm:t>
        <a:bodyPr/>
        <a:lstStyle/>
        <a:p>
          <a:endParaRPr lang="en-US"/>
        </a:p>
      </dgm:t>
    </dgm:pt>
    <dgm:pt modelId="{A6C3A2C4-5B43-4C5E-9DC3-684693607A5A}">
      <dgm:prSet custT="1"/>
      <dgm:spPr/>
      <dgm:t>
        <a:bodyPr/>
        <a:lstStyle/>
        <a:p>
          <a:r>
            <a:rPr lang="fr-FR" sz="1300" dirty="0"/>
            <a:t>[et leur </a:t>
          </a:r>
          <a:r>
            <a:rPr lang="fr-FR" sz="2400" dirty="0"/>
            <a:t>permettre  « décider consciemment d’avoir ou non des expériences sexuelles » </a:t>
          </a:r>
          <a:endParaRPr lang="en-US" sz="2400" dirty="0"/>
        </a:p>
      </dgm:t>
    </dgm:pt>
    <dgm:pt modelId="{79F16BE2-E3E4-43B9-BC41-1E8BB80D5B3B}" type="parTrans" cxnId="{4271EF7E-97AB-4045-8EB2-FDF43F57A1FF}">
      <dgm:prSet/>
      <dgm:spPr/>
      <dgm:t>
        <a:bodyPr/>
        <a:lstStyle/>
        <a:p>
          <a:endParaRPr lang="en-US"/>
        </a:p>
      </dgm:t>
    </dgm:pt>
    <dgm:pt modelId="{DEBA6C0E-A0BE-48B6-9D3A-DD6C69B29D91}" type="sibTrans" cxnId="{4271EF7E-97AB-4045-8EB2-FDF43F57A1FF}">
      <dgm:prSet/>
      <dgm:spPr/>
      <dgm:t>
        <a:bodyPr/>
        <a:lstStyle/>
        <a:p>
          <a:endParaRPr lang="en-US"/>
        </a:p>
      </dgm:t>
    </dgm:pt>
    <dgm:pt modelId="{8464F057-FD0F-47D4-B00E-729075069FAA}">
      <dgm:prSet custT="1"/>
      <dgm:spPr/>
      <dgm:t>
        <a:bodyPr/>
        <a:lstStyle/>
        <a:p>
          <a:r>
            <a:rPr lang="fr-FR" sz="1200" dirty="0"/>
            <a:t>[</a:t>
          </a:r>
          <a:r>
            <a:rPr lang="fr-FR" sz="2800" dirty="0"/>
            <a:t>de développer] « la compréhension de la sexualité comme un processus d’apprentissage » </a:t>
          </a:r>
          <a:endParaRPr lang="en-US" sz="2800" dirty="0"/>
        </a:p>
      </dgm:t>
    </dgm:pt>
    <dgm:pt modelId="{5C66550D-80D8-443B-8649-1112E1693CB8}" type="parTrans" cxnId="{BD20CD84-5D90-4EFA-A165-B78171D27673}">
      <dgm:prSet/>
      <dgm:spPr/>
      <dgm:t>
        <a:bodyPr/>
        <a:lstStyle/>
        <a:p>
          <a:endParaRPr lang="en-US"/>
        </a:p>
      </dgm:t>
    </dgm:pt>
    <dgm:pt modelId="{2CF83E30-7DF2-43C6-882C-C6D1C3D7FBE5}" type="sibTrans" cxnId="{BD20CD84-5D90-4EFA-A165-B78171D27673}">
      <dgm:prSet/>
      <dgm:spPr/>
      <dgm:t>
        <a:bodyPr/>
        <a:lstStyle/>
        <a:p>
          <a:endParaRPr lang="en-US"/>
        </a:p>
      </dgm:t>
    </dgm:pt>
    <dgm:pt modelId="{4190B107-92A2-4E36-A705-ED804DC194A3}">
      <dgm:prSet custT="1"/>
      <dgm:spPr/>
      <dgm:t>
        <a:bodyPr/>
        <a:lstStyle/>
        <a:p>
          <a:r>
            <a:rPr lang="fr-FR" sz="800"/>
            <a:t>[de </a:t>
          </a:r>
          <a:r>
            <a:rPr lang="fr-FR" sz="1600"/>
            <a:t>leur permettre d’assumer leur] « responsabilité de développer développer des expériences sexuelles plaisantes et sans risque pour soi et les autres !</a:t>
          </a:r>
          <a:endParaRPr lang="en-US" sz="1600" dirty="0"/>
        </a:p>
      </dgm:t>
    </dgm:pt>
    <dgm:pt modelId="{186486BA-72CF-410E-B62C-C52F32BABD73}" type="parTrans" cxnId="{DA6F92C5-3DE2-41D7-8DB4-B2A8B2AD5329}">
      <dgm:prSet/>
      <dgm:spPr/>
      <dgm:t>
        <a:bodyPr/>
        <a:lstStyle/>
        <a:p>
          <a:endParaRPr lang="en-US"/>
        </a:p>
      </dgm:t>
    </dgm:pt>
    <dgm:pt modelId="{07C29474-9292-48EF-AAB8-EAEEA7B2992F}" type="sibTrans" cxnId="{DA6F92C5-3DE2-41D7-8DB4-B2A8B2AD5329}">
      <dgm:prSet/>
      <dgm:spPr/>
      <dgm:t>
        <a:bodyPr/>
        <a:lstStyle/>
        <a:p>
          <a:endParaRPr lang="en-US"/>
        </a:p>
      </dgm:t>
    </dgm:pt>
    <dgm:pt modelId="{83001644-5DE2-424E-ABF2-B1E574AC1D8E}" type="pres">
      <dgm:prSet presAssocID="{7740138F-D682-4E63-9F05-2344CD6E3159}" presName="cycle" presStyleCnt="0">
        <dgm:presLayoutVars>
          <dgm:dir/>
          <dgm:resizeHandles val="exact"/>
        </dgm:presLayoutVars>
      </dgm:prSet>
      <dgm:spPr/>
    </dgm:pt>
    <dgm:pt modelId="{281EA2A5-954D-4D1C-8A82-4591C6DB0329}" type="pres">
      <dgm:prSet presAssocID="{01913758-BCB1-4E96-BB9F-788FE98F2FB7}" presName="node" presStyleLbl="node1" presStyleIdx="0" presStyleCnt="6" custScaleX="384449" custScaleY="103267">
        <dgm:presLayoutVars>
          <dgm:bulletEnabled val="1"/>
        </dgm:presLayoutVars>
      </dgm:prSet>
      <dgm:spPr/>
    </dgm:pt>
    <dgm:pt modelId="{92150B17-9A29-4DD8-A256-D984FBC508AB}" type="pres">
      <dgm:prSet presAssocID="{01913758-BCB1-4E96-BB9F-788FE98F2FB7}" presName="spNode" presStyleCnt="0"/>
      <dgm:spPr/>
    </dgm:pt>
    <dgm:pt modelId="{40A8D458-CB8D-4AC4-BD27-3FFFCD0AA4DD}" type="pres">
      <dgm:prSet presAssocID="{3C71B20F-DD30-4FFE-93CE-F1B120A8D11C}" presName="sibTrans" presStyleLbl="sibTrans1D1" presStyleIdx="0" presStyleCnt="6"/>
      <dgm:spPr/>
    </dgm:pt>
    <dgm:pt modelId="{C72F724C-B649-460F-AE84-219AE941F48D}" type="pres">
      <dgm:prSet presAssocID="{8CF4DC00-9FC2-4D45-8FF0-84F4273AF96C}" presName="node" presStyleLbl="node1" presStyleIdx="1" presStyleCnt="6">
        <dgm:presLayoutVars>
          <dgm:bulletEnabled val="1"/>
        </dgm:presLayoutVars>
      </dgm:prSet>
      <dgm:spPr/>
    </dgm:pt>
    <dgm:pt modelId="{00CD1093-99BF-459D-83D2-46B45C62C0D5}" type="pres">
      <dgm:prSet presAssocID="{8CF4DC00-9FC2-4D45-8FF0-84F4273AF96C}" presName="spNode" presStyleCnt="0"/>
      <dgm:spPr/>
    </dgm:pt>
    <dgm:pt modelId="{FDFD7F1B-D430-43E9-917A-9D018097A828}" type="pres">
      <dgm:prSet presAssocID="{C492EC00-34B8-443B-86C9-BD684B0832E1}" presName="sibTrans" presStyleLbl="sibTrans1D1" presStyleIdx="1" presStyleCnt="6"/>
      <dgm:spPr/>
    </dgm:pt>
    <dgm:pt modelId="{0018DF31-78AC-422B-B4AA-8DBDB2FDCB8C}" type="pres">
      <dgm:prSet presAssocID="{CDBEBB01-D75A-4E75-98EC-21BED0424772}" presName="node" presStyleLbl="node1" presStyleIdx="2" presStyleCnt="6" custScaleX="123280" custScaleY="100781">
        <dgm:presLayoutVars>
          <dgm:bulletEnabled val="1"/>
        </dgm:presLayoutVars>
      </dgm:prSet>
      <dgm:spPr/>
    </dgm:pt>
    <dgm:pt modelId="{F3A6B15E-FDF4-48B1-B85E-7369759FF2EA}" type="pres">
      <dgm:prSet presAssocID="{CDBEBB01-D75A-4E75-98EC-21BED0424772}" presName="spNode" presStyleCnt="0"/>
      <dgm:spPr/>
    </dgm:pt>
    <dgm:pt modelId="{A0B1199D-CACA-4A8E-9A46-976EF8FC56AC}" type="pres">
      <dgm:prSet presAssocID="{0CA3CB92-9DBA-4745-9595-F3A70F544F36}" presName="sibTrans" presStyleLbl="sibTrans1D1" presStyleIdx="2" presStyleCnt="6"/>
      <dgm:spPr/>
    </dgm:pt>
    <dgm:pt modelId="{A4196251-183A-47F6-9A53-77C98B65FCD8}" type="pres">
      <dgm:prSet presAssocID="{A6C3A2C4-5B43-4C5E-9DC3-684693607A5A}" presName="node" presStyleLbl="node1" presStyleIdx="3" presStyleCnt="6" custFlipVert="0" custScaleX="104413" custScaleY="204869">
        <dgm:presLayoutVars>
          <dgm:bulletEnabled val="1"/>
        </dgm:presLayoutVars>
      </dgm:prSet>
      <dgm:spPr/>
    </dgm:pt>
    <dgm:pt modelId="{4977B02D-FD48-4C8B-9CB9-354F0936C42C}" type="pres">
      <dgm:prSet presAssocID="{A6C3A2C4-5B43-4C5E-9DC3-684693607A5A}" presName="spNode" presStyleCnt="0"/>
      <dgm:spPr/>
    </dgm:pt>
    <dgm:pt modelId="{9EE494AC-F3C9-443B-B192-0A0B5BDB775A}" type="pres">
      <dgm:prSet presAssocID="{DEBA6C0E-A0BE-48B6-9D3A-DD6C69B29D91}" presName="sibTrans" presStyleLbl="sibTrans1D1" presStyleIdx="3" presStyleCnt="6"/>
      <dgm:spPr/>
    </dgm:pt>
    <dgm:pt modelId="{DF9F34F0-E3C8-46A3-8805-C93FF4FEF8EA}" type="pres">
      <dgm:prSet presAssocID="{8464F057-FD0F-47D4-B00E-729075069FAA}" presName="node" presStyleLbl="node1" presStyleIdx="4" presStyleCnt="6" custScaleX="197536" custScaleY="275768">
        <dgm:presLayoutVars>
          <dgm:bulletEnabled val="1"/>
        </dgm:presLayoutVars>
      </dgm:prSet>
      <dgm:spPr/>
    </dgm:pt>
    <dgm:pt modelId="{C9D58056-C9E1-4037-822D-F2D8122947D9}" type="pres">
      <dgm:prSet presAssocID="{8464F057-FD0F-47D4-B00E-729075069FAA}" presName="spNode" presStyleCnt="0"/>
      <dgm:spPr/>
    </dgm:pt>
    <dgm:pt modelId="{9896026C-6E5B-4AC4-8A89-E251D0CECE6D}" type="pres">
      <dgm:prSet presAssocID="{2CF83E30-7DF2-43C6-882C-C6D1C3D7FBE5}" presName="sibTrans" presStyleLbl="sibTrans1D1" presStyleIdx="4" presStyleCnt="6"/>
      <dgm:spPr/>
    </dgm:pt>
    <dgm:pt modelId="{3DE91D5E-9D6B-4DDD-8FA7-66A9FF5612ED}" type="pres">
      <dgm:prSet presAssocID="{4190B107-92A2-4E36-A705-ED804DC194A3}" presName="node" presStyleLbl="node1" presStyleIdx="5" presStyleCnt="6" custScaleX="197052" custScaleY="101630" custRadScaleRad="102551" custRadScaleInc="-1106">
        <dgm:presLayoutVars>
          <dgm:bulletEnabled val="1"/>
        </dgm:presLayoutVars>
      </dgm:prSet>
      <dgm:spPr/>
    </dgm:pt>
    <dgm:pt modelId="{873154DA-B777-431C-BFCD-169E37360C5B}" type="pres">
      <dgm:prSet presAssocID="{4190B107-92A2-4E36-A705-ED804DC194A3}" presName="spNode" presStyleCnt="0"/>
      <dgm:spPr/>
    </dgm:pt>
    <dgm:pt modelId="{7F8EAEE4-D949-43B4-B51B-8DA0F184D38D}" type="pres">
      <dgm:prSet presAssocID="{07C29474-9292-48EF-AAB8-EAEEA7B2992F}" presName="sibTrans" presStyleLbl="sibTrans1D1" presStyleIdx="5" presStyleCnt="6"/>
      <dgm:spPr/>
    </dgm:pt>
  </dgm:ptLst>
  <dgm:cxnLst>
    <dgm:cxn modelId="{5144CE43-EBD3-4905-B156-DD9E665FC47D}" srcId="{7740138F-D682-4E63-9F05-2344CD6E3159}" destId="{8CF4DC00-9FC2-4D45-8FF0-84F4273AF96C}" srcOrd="1" destOrd="0" parTransId="{B0FDD7BF-3678-4458-AF8E-56B6CFE52877}" sibTransId="{C492EC00-34B8-443B-86C9-BD684B0832E1}"/>
    <dgm:cxn modelId="{1B968D49-B45C-41D4-AF15-2C8A39972498}" type="presOf" srcId="{8464F057-FD0F-47D4-B00E-729075069FAA}" destId="{DF9F34F0-E3C8-46A3-8805-C93FF4FEF8EA}" srcOrd="0" destOrd="0" presId="urn:microsoft.com/office/officeart/2005/8/layout/cycle6"/>
    <dgm:cxn modelId="{84AB2D6C-6D98-46B7-AD12-D022E1942426}" type="presOf" srcId="{CDBEBB01-D75A-4E75-98EC-21BED0424772}" destId="{0018DF31-78AC-422B-B4AA-8DBDB2FDCB8C}" srcOrd="0" destOrd="0" presId="urn:microsoft.com/office/officeart/2005/8/layout/cycle6"/>
    <dgm:cxn modelId="{D429DF72-45E7-4C71-AD71-A667C7AFDCB9}" type="presOf" srcId="{8CF4DC00-9FC2-4D45-8FF0-84F4273AF96C}" destId="{C72F724C-B649-460F-AE84-219AE941F48D}" srcOrd="0" destOrd="0" presId="urn:microsoft.com/office/officeart/2005/8/layout/cycle6"/>
    <dgm:cxn modelId="{A3E22E5A-863A-464F-A01E-40E3CB859EF3}" type="presOf" srcId="{7740138F-D682-4E63-9F05-2344CD6E3159}" destId="{83001644-5DE2-424E-ABF2-B1E574AC1D8E}" srcOrd="0" destOrd="0" presId="urn:microsoft.com/office/officeart/2005/8/layout/cycle6"/>
    <dgm:cxn modelId="{C978337B-F552-4F8F-84B4-F1E94FBB049B}" srcId="{7740138F-D682-4E63-9F05-2344CD6E3159}" destId="{CDBEBB01-D75A-4E75-98EC-21BED0424772}" srcOrd="2" destOrd="0" parTransId="{67B03DC7-3E88-4302-959D-53B180826B6C}" sibTransId="{0CA3CB92-9DBA-4745-9595-F3A70F544F36}"/>
    <dgm:cxn modelId="{4271EF7E-97AB-4045-8EB2-FDF43F57A1FF}" srcId="{7740138F-D682-4E63-9F05-2344CD6E3159}" destId="{A6C3A2C4-5B43-4C5E-9DC3-684693607A5A}" srcOrd="3" destOrd="0" parTransId="{79F16BE2-E3E4-43B9-BC41-1E8BB80D5B3B}" sibTransId="{DEBA6C0E-A0BE-48B6-9D3A-DD6C69B29D91}"/>
    <dgm:cxn modelId="{BD20CD84-5D90-4EFA-A165-B78171D27673}" srcId="{7740138F-D682-4E63-9F05-2344CD6E3159}" destId="{8464F057-FD0F-47D4-B00E-729075069FAA}" srcOrd="4" destOrd="0" parTransId="{5C66550D-80D8-443B-8649-1112E1693CB8}" sibTransId="{2CF83E30-7DF2-43C6-882C-C6D1C3D7FBE5}"/>
    <dgm:cxn modelId="{63468F86-5936-4AB2-A7E5-E1D3A2F80192}" type="presOf" srcId="{C492EC00-34B8-443B-86C9-BD684B0832E1}" destId="{FDFD7F1B-D430-43E9-917A-9D018097A828}" srcOrd="0" destOrd="0" presId="urn:microsoft.com/office/officeart/2005/8/layout/cycle6"/>
    <dgm:cxn modelId="{E451688B-A065-4172-84B5-0B1CECB4F7DC}" type="presOf" srcId="{0CA3CB92-9DBA-4745-9595-F3A70F544F36}" destId="{A0B1199D-CACA-4A8E-9A46-976EF8FC56AC}" srcOrd="0" destOrd="0" presId="urn:microsoft.com/office/officeart/2005/8/layout/cycle6"/>
    <dgm:cxn modelId="{6079EB95-B70D-473F-A939-A45D06973684}" type="presOf" srcId="{4190B107-92A2-4E36-A705-ED804DC194A3}" destId="{3DE91D5E-9D6B-4DDD-8FA7-66A9FF5612ED}" srcOrd="0" destOrd="0" presId="urn:microsoft.com/office/officeart/2005/8/layout/cycle6"/>
    <dgm:cxn modelId="{45C682A0-2224-4322-B332-CCA1A5223CE3}" type="presOf" srcId="{A6C3A2C4-5B43-4C5E-9DC3-684693607A5A}" destId="{A4196251-183A-47F6-9A53-77C98B65FCD8}" srcOrd="0" destOrd="0" presId="urn:microsoft.com/office/officeart/2005/8/layout/cycle6"/>
    <dgm:cxn modelId="{537B7FAC-6C44-4AB1-AB7D-F4BC413C7F99}" type="presOf" srcId="{2CF83E30-7DF2-43C6-882C-C6D1C3D7FBE5}" destId="{9896026C-6E5B-4AC4-8A89-E251D0CECE6D}" srcOrd="0" destOrd="0" presId="urn:microsoft.com/office/officeart/2005/8/layout/cycle6"/>
    <dgm:cxn modelId="{57E84BB5-2CB0-4E70-8979-7F27F79146DA}" type="presOf" srcId="{DEBA6C0E-A0BE-48B6-9D3A-DD6C69B29D91}" destId="{9EE494AC-F3C9-443B-B192-0A0B5BDB775A}" srcOrd="0" destOrd="0" presId="urn:microsoft.com/office/officeart/2005/8/layout/cycle6"/>
    <dgm:cxn modelId="{DA6F92C5-3DE2-41D7-8DB4-B2A8B2AD5329}" srcId="{7740138F-D682-4E63-9F05-2344CD6E3159}" destId="{4190B107-92A2-4E36-A705-ED804DC194A3}" srcOrd="5" destOrd="0" parTransId="{186486BA-72CF-410E-B62C-C52F32BABD73}" sibTransId="{07C29474-9292-48EF-AAB8-EAEEA7B2992F}"/>
    <dgm:cxn modelId="{537C84D2-E014-40AF-9F88-91B41A40C630}" type="presOf" srcId="{3C71B20F-DD30-4FFE-93CE-F1B120A8D11C}" destId="{40A8D458-CB8D-4AC4-BD27-3FFFCD0AA4DD}" srcOrd="0" destOrd="0" presId="urn:microsoft.com/office/officeart/2005/8/layout/cycle6"/>
    <dgm:cxn modelId="{70B39DD4-43CA-4BA2-9E44-FF1A11218949}" type="presOf" srcId="{07C29474-9292-48EF-AAB8-EAEEA7B2992F}" destId="{7F8EAEE4-D949-43B4-B51B-8DA0F184D38D}" srcOrd="0" destOrd="0" presId="urn:microsoft.com/office/officeart/2005/8/layout/cycle6"/>
    <dgm:cxn modelId="{97A2D5F0-4604-4ECA-8114-8F7E336488CC}" type="presOf" srcId="{01913758-BCB1-4E96-BB9F-788FE98F2FB7}" destId="{281EA2A5-954D-4D1C-8A82-4591C6DB0329}" srcOrd="0" destOrd="0" presId="urn:microsoft.com/office/officeart/2005/8/layout/cycle6"/>
    <dgm:cxn modelId="{46BC96FE-EBB7-4B7C-8799-D031E5E741D8}" srcId="{7740138F-D682-4E63-9F05-2344CD6E3159}" destId="{01913758-BCB1-4E96-BB9F-788FE98F2FB7}" srcOrd="0" destOrd="0" parTransId="{8FF13D7F-EF3B-4C07-85EF-302CCEDAC8DE}" sibTransId="{3C71B20F-DD30-4FFE-93CE-F1B120A8D11C}"/>
    <dgm:cxn modelId="{74EAD029-4D69-450F-A9CC-240AFB5A71DB}" type="presParOf" srcId="{83001644-5DE2-424E-ABF2-B1E574AC1D8E}" destId="{281EA2A5-954D-4D1C-8A82-4591C6DB0329}" srcOrd="0" destOrd="0" presId="urn:microsoft.com/office/officeart/2005/8/layout/cycle6"/>
    <dgm:cxn modelId="{126B7109-3197-4927-8C75-08A4614AC014}" type="presParOf" srcId="{83001644-5DE2-424E-ABF2-B1E574AC1D8E}" destId="{92150B17-9A29-4DD8-A256-D984FBC508AB}" srcOrd="1" destOrd="0" presId="urn:microsoft.com/office/officeart/2005/8/layout/cycle6"/>
    <dgm:cxn modelId="{B2CE2AAE-FA85-4631-BABA-94E5EA24354A}" type="presParOf" srcId="{83001644-5DE2-424E-ABF2-B1E574AC1D8E}" destId="{40A8D458-CB8D-4AC4-BD27-3FFFCD0AA4DD}" srcOrd="2" destOrd="0" presId="urn:microsoft.com/office/officeart/2005/8/layout/cycle6"/>
    <dgm:cxn modelId="{17763462-4AA3-4D62-9F9E-68E4C153244C}" type="presParOf" srcId="{83001644-5DE2-424E-ABF2-B1E574AC1D8E}" destId="{C72F724C-B649-460F-AE84-219AE941F48D}" srcOrd="3" destOrd="0" presId="urn:microsoft.com/office/officeart/2005/8/layout/cycle6"/>
    <dgm:cxn modelId="{F502B6F6-59A7-48C2-BC6E-474E953DA064}" type="presParOf" srcId="{83001644-5DE2-424E-ABF2-B1E574AC1D8E}" destId="{00CD1093-99BF-459D-83D2-46B45C62C0D5}" srcOrd="4" destOrd="0" presId="urn:microsoft.com/office/officeart/2005/8/layout/cycle6"/>
    <dgm:cxn modelId="{30F47F3A-2AAD-4A46-9437-1A47B8B7D91B}" type="presParOf" srcId="{83001644-5DE2-424E-ABF2-B1E574AC1D8E}" destId="{FDFD7F1B-D430-43E9-917A-9D018097A828}" srcOrd="5" destOrd="0" presId="urn:microsoft.com/office/officeart/2005/8/layout/cycle6"/>
    <dgm:cxn modelId="{EBB74772-F981-44B5-B7D3-EA28D9772AAA}" type="presParOf" srcId="{83001644-5DE2-424E-ABF2-B1E574AC1D8E}" destId="{0018DF31-78AC-422B-B4AA-8DBDB2FDCB8C}" srcOrd="6" destOrd="0" presId="urn:microsoft.com/office/officeart/2005/8/layout/cycle6"/>
    <dgm:cxn modelId="{950ED2E8-8DE6-4222-A05C-365C2747562D}" type="presParOf" srcId="{83001644-5DE2-424E-ABF2-B1E574AC1D8E}" destId="{F3A6B15E-FDF4-48B1-B85E-7369759FF2EA}" srcOrd="7" destOrd="0" presId="urn:microsoft.com/office/officeart/2005/8/layout/cycle6"/>
    <dgm:cxn modelId="{2F96F3D6-6C01-4EA6-A2C5-9D15271512BB}" type="presParOf" srcId="{83001644-5DE2-424E-ABF2-B1E574AC1D8E}" destId="{A0B1199D-CACA-4A8E-9A46-976EF8FC56AC}" srcOrd="8" destOrd="0" presId="urn:microsoft.com/office/officeart/2005/8/layout/cycle6"/>
    <dgm:cxn modelId="{987028AD-EFDB-4DEE-BC5F-8FFA23CFE49E}" type="presParOf" srcId="{83001644-5DE2-424E-ABF2-B1E574AC1D8E}" destId="{A4196251-183A-47F6-9A53-77C98B65FCD8}" srcOrd="9" destOrd="0" presId="urn:microsoft.com/office/officeart/2005/8/layout/cycle6"/>
    <dgm:cxn modelId="{0CFD7D65-E80C-4716-85B5-8A485CB30EB7}" type="presParOf" srcId="{83001644-5DE2-424E-ABF2-B1E574AC1D8E}" destId="{4977B02D-FD48-4C8B-9CB9-354F0936C42C}" srcOrd="10" destOrd="0" presId="urn:microsoft.com/office/officeart/2005/8/layout/cycle6"/>
    <dgm:cxn modelId="{C6822061-1FD7-4F9B-91B7-CB787FDDD994}" type="presParOf" srcId="{83001644-5DE2-424E-ABF2-B1E574AC1D8E}" destId="{9EE494AC-F3C9-443B-B192-0A0B5BDB775A}" srcOrd="11" destOrd="0" presId="urn:microsoft.com/office/officeart/2005/8/layout/cycle6"/>
    <dgm:cxn modelId="{6E15DFAD-145C-4394-8D2D-D86C7D4E5744}" type="presParOf" srcId="{83001644-5DE2-424E-ABF2-B1E574AC1D8E}" destId="{DF9F34F0-E3C8-46A3-8805-C93FF4FEF8EA}" srcOrd="12" destOrd="0" presId="urn:microsoft.com/office/officeart/2005/8/layout/cycle6"/>
    <dgm:cxn modelId="{E987FC39-B98F-43B4-BDEC-D8F137407303}" type="presParOf" srcId="{83001644-5DE2-424E-ABF2-B1E574AC1D8E}" destId="{C9D58056-C9E1-4037-822D-F2D8122947D9}" srcOrd="13" destOrd="0" presId="urn:microsoft.com/office/officeart/2005/8/layout/cycle6"/>
    <dgm:cxn modelId="{1EEC87AD-A1FC-4094-9B35-3A52F06BA551}" type="presParOf" srcId="{83001644-5DE2-424E-ABF2-B1E574AC1D8E}" destId="{9896026C-6E5B-4AC4-8A89-E251D0CECE6D}" srcOrd="14" destOrd="0" presId="urn:microsoft.com/office/officeart/2005/8/layout/cycle6"/>
    <dgm:cxn modelId="{CAFDD614-8488-4616-90E2-5EF918F16905}" type="presParOf" srcId="{83001644-5DE2-424E-ABF2-B1E574AC1D8E}" destId="{3DE91D5E-9D6B-4DDD-8FA7-66A9FF5612ED}" srcOrd="15" destOrd="0" presId="urn:microsoft.com/office/officeart/2005/8/layout/cycle6"/>
    <dgm:cxn modelId="{38C6A3A7-2CEC-4DC1-B427-95321279FCE1}" type="presParOf" srcId="{83001644-5DE2-424E-ABF2-B1E574AC1D8E}" destId="{873154DA-B777-431C-BFCD-169E37360C5B}" srcOrd="16" destOrd="0" presId="urn:microsoft.com/office/officeart/2005/8/layout/cycle6"/>
    <dgm:cxn modelId="{239592A9-17DB-4BD1-AF37-6E4C10DFD7AA}" type="presParOf" srcId="{83001644-5DE2-424E-ABF2-B1E574AC1D8E}" destId="{7F8EAEE4-D949-43B4-B51B-8DA0F184D38D}"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BA9893-1AF1-4E15-8999-36D72B2D4CDA}"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F8CE8E03-546A-4215-9E95-CCD9CF595B12}">
      <dgm:prSet/>
      <dgm:spPr/>
      <dgm:t>
        <a:bodyPr/>
        <a:lstStyle/>
        <a:p>
          <a:r>
            <a:rPr lang="fr-FR" dirty="0"/>
            <a:t>« Si vous êtes blanc, de la classe moyenne ou aisée, et hétérosexuel, vous êtes un oppresseur, vous êtes ennuyeux, il n’y a rien de spécial en vous. » Aucune liberté pour les parents menacés du juge des enfants, s’ils ne sont pas suffisamment coopérants </a:t>
          </a:r>
          <a:endParaRPr lang="en-US" dirty="0"/>
        </a:p>
      </dgm:t>
    </dgm:pt>
    <dgm:pt modelId="{C122D1BB-ADF3-4045-B428-F8991A8C3779}" type="parTrans" cxnId="{644D0498-1E81-4435-AAD9-57BDB23E65C7}">
      <dgm:prSet/>
      <dgm:spPr/>
      <dgm:t>
        <a:bodyPr/>
        <a:lstStyle/>
        <a:p>
          <a:endParaRPr lang="en-US"/>
        </a:p>
      </dgm:t>
    </dgm:pt>
    <dgm:pt modelId="{E141BCAE-BF78-4ECE-81F5-A408C93DF9D1}" type="sibTrans" cxnId="{644D0498-1E81-4435-AAD9-57BDB23E65C7}">
      <dgm:prSet/>
      <dgm:spPr/>
      <dgm:t>
        <a:bodyPr/>
        <a:lstStyle/>
        <a:p>
          <a:endParaRPr lang="en-US"/>
        </a:p>
      </dgm:t>
    </dgm:pt>
    <dgm:pt modelId="{4BA668BC-5001-4540-9A59-528A04BF721C}">
      <dgm:prSet/>
      <dgm:spPr/>
      <dgm:t>
        <a:bodyPr/>
        <a:lstStyle/>
        <a:p>
          <a:r>
            <a:rPr lang="en-US" dirty="0"/>
            <a:t>LES RESEAUX VIA DES </a:t>
          </a:r>
          <a:r>
            <a:rPr lang="en-US" dirty="0" err="1"/>
            <a:t>INFLUENCEURS</a:t>
          </a:r>
          <a:r>
            <a:rPr lang="en-US" dirty="0"/>
            <a:t> </a:t>
          </a:r>
          <a:r>
            <a:rPr lang="en-US" dirty="0" err="1"/>
            <a:t>REMUNERES</a:t>
          </a:r>
          <a:r>
            <a:rPr lang="en-US" dirty="0"/>
            <a:t> LE PLUS </a:t>
          </a:r>
          <a:r>
            <a:rPr lang="en-US" dirty="0" err="1"/>
            <a:t>SOUVENT</a:t>
          </a:r>
          <a:endParaRPr lang="en-US" dirty="0"/>
        </a:p>
      </dgm:t>
    </dgm:pt>
    <dgm:pt modelId="{16D992F8-44BD-4FFB-A46C-2CF851A5D278}" type="parTrans" cxnId="{5621453F-3633-486A-9FD2-4C8C0BE99601}">
      <dgm:prSet/>
      <dgm:spPr/>
      <dgm:t>
        <a:bodyPr/>
        <a:lstStyle/>
        <a:p>
          <a:endParaRPr lang="en-US"/>
        </a:p>
      </dgm:t>
    </dgm:pt>
    <dgm:pt modelId="{525AF59C-79AA-4711-94EF-52F5C60C8588}" type="sibTrans" cxnId="{5621453F-3633-486A-9FD2-4C8C0BE99601}">
      <dgm:prSet/>
      <dgm:spPr/>
      <dgm:t>
        <a:bodyPr/>
        <a:lstStyle/>
        <a:p>
          <a:endParaRPr lang="en-US"/>
        </a:p>
      </dgm:t>
    </dgm:pt>
    <dgm:pt modelId="{DEDBA5A9-F358-4BA5-B749-1EC802AD8ECA}">
      <dgm:prSet custT="1"/>
      <dgm:spPr/>
      <dgm:t>
        <a:bodyPr/>
        <a:lstStyle/>
        <a:p>
          <a:r>
            <a:rPr lang="fr-FR" sz="1600" dirty="0"/>
            <a:t>ET LES MEDIAS  VIA NETFLIX </a:t>
          </a:r>
        </a:p>
        <a:p>
          <a:r>
            <a:rPr lang="fr-FR" sz="1600" dirty="0"/>
            <a:t>QUOTA DE BI </a:t>
          </a:r>
          <a:r>
            <a:rPr lang="fr-FR" sz="3600" dirty="0" err="1"/>
            <a:t>lgbtqi</a:t>
          </a:r>
          <a:r>
            <a:rPr lang="fr-FR" sz="3600" dirty="0"/>
            <a:t>+</a:t>
          </a:r>
          <a:r>
            <a:rPr lang="fr-FR" sz="1600" dirty="0"/>
            <a:t>  dans LES FILMS SERIES  LES RENDENT VISIBLES ET APPAREMMENT PLUS NB QU EN REALITE</a:t>
          </a:r>
          <a:endParaRPr lang="en-US" sz="1600" dirty="0"/>
        </a:p>
      </dgm:t>
    </dgm:pt>
    <dgm:pt modelId="{948F9546-43D5-4C66-91C3-53C1F5E1C146}" type="parTrans" cxnId="{1DD4825A-052F-4469-838F-6CC5D6C3869F}">
      <dgm:prSet/>
      <dgm:spPr/>
      <dgm:t>
        <a:bodyPr/>
        <a:lstStyle/>
        <a:p>
          <a:endParaRPr lang="en-US"/>
        </a:p>
      </dgm:t>
    </dgm:pt>
    <dgm:pt modelId="{E77861EE-D836-4A66-B25A-410BE2D7FB1E}" type="sibTrans" cxnId="{1DD4825A-052F-4469-838F-6CC5D6C3869F}">
      <dgm:prSet/>
      <dgm:spPr/>
      <dgm:t>
        <a:bodyPr/>
        <a:lstStyle/>
        <a:p>
          <a:endParaRPr lang="en-US"/>
        </a:p>
      </dgm:t>
    </dgm:pt>
    <dgm:pt modelId="{705B0D29-E816-426F-BE17-CA064A4DE48C}" type="pres">
      <dgm:prSet presAssocID="{5DBA9893-1AF1-4E15-8999-36D72B2D4CDA}" presName="hierChild1" presStyleCnt="0">
        <dgm:presLayoutVars>
          <dgm:chPref val="1"/>
          <dgm:dir/>
          <dgm:animOne val="branch"/>
          <dgm:animLvl val="lvl"/>
          <dgm:resizeHandles/>
        </dgm:presLayoutVars>
      </dgm:prSet>
      <dgm:spPr/>
    </dgm:pt>
    <dgm:pt modelId="{1CDCCB9B-353E-4425-85D0-A2CD594F597E}" type="pres">
      <dgm:prSet presAssocID="{F8CE8E03-546A-4215-9E95-CCD9CF595B12}" presName="hierRoot1" presStyleCnt="0"/>
      <dgm:spPr/>
    </dgm:pt>
    <dgm:pt modelId="{26AE7FF9-CAE8-460B-99F7-D4EA6CDEBBE7}" type="pres">
      <dgm:prSet presAssocID="{F8CE8E03-546A-4215-9E95-CCD9CF595B12}" presName="composite" presStyleCnt="0"/>
      <dgm:spPr/>
    </dgm:pt>
    <dgm:pt modelId="{D7749649-70D9-44EA-B252-A178B4EC4259}" type="pres">
      <dgm:prSet presAssocID="{F8CE8E03-546A-4215-9E95-CCD9CF595B12}" presName="background" presStyleLbl="node0" presStyleIdx="0" presStyleCnt="3"/>
      <dgm:spPr/>
    </dgm:pt>
    <dgm:pt modelId="{D872CBBB-0AF6-47B0-9430-733863EA574F}" type="pres">
      <dgm:prSet presAssocID="{F8CE8E03-546A-4215-9E95-CCD9CF595B12}" presName="text" presStyleLbl="fgAcc0" presStyleIdx="0" presStyleCnt="3" custScaleX="191472" custScaleY="287767" custLinFactNeighborX="-591" custLinFactNeighborY="-6516">
        <dgm:presLayoutVars>
          <dgm:chPref val="3"/>
        </dgm:presLayoutVars>
      </dgm:prSet>
      <dgm:spPr/>
    </dgm:pt>
    <dgm:pt modelId="{C20997A6-E4EA-429D-9C80-BB66C732E13E}" type="pres">
      <dgm:prSet presAssocID="{F8CE8E03-546A-4215-9E95-CCD9CF595B12}" presName="hierChild2" presStyleCnt="0"/>
      <dgm:spPr/>
    </dgm:pt>
    <dgm:pt modelId="{7DF2442A-8122-4D6D-9EC2-D687DF9CF065}" type="pres">
      <dgm:prSet presAssocID="{4BA668BC-5001-4540-9A59-528A04BF721C}" presName="hierRoot1" presStyleCnt="0"/>
      <dgm:spPr/>
    </dgm:pt>
    <dgm:pt modelId="{BB884B31-E44D-4172-A3E3-BFD0BC23354E}" type="pres">
      <dgm:prSet presAssocID="{4BA668BC-5001-4540-9A59-528A04BF721C}" presName="composite" presStyleCnt="0"/>
      <dgm:spPr/>
    </dgm:pt>
    <dgm:pt modelId="{906D094B-0D49-4A0D-8D8D-F203357FDAA5}" type="pres">
      <dgm:prSet presAssocID="{4BA668BC-5001-4540-9A59-528A04BF721C}" presName="background" presStyleLbl="node0" presStyleIdx="1" presStyleCnt="3"/>
      <dgm:spPr/>
    </dgm:pt>
    <dgm:pt modelId="{BB743A1F-60E3-400A-98E2-EF779C2477C4}" type="pres">
      <dgm:prSet presAssocID="{4BA668BC-5001-4540-9A59-528A04BF721C}" presName="text" presStyleLbl="fgAcc0" presStyleIdx="1" presStyleCnt="3" custScaleY="321153" custLinFactNeighborX="-2025" custLinFactNeighborY="-19138">
        <dgm:presLayoutVars>
          <dgm:chPref val="3"/>
        </dgm:presLayoutVars>
      </dgm:prSet>
      <dgm:spPr/>
    </dgm:pt>
    <dgm:pt modelId="{76CE71D9-060D-4348-A94B-09AC1B3989E0}" type="pres">
      <dgm:prSet presAssocID="{4BA668BC-5001-4540-9A59-528A04BF721C}" presName="hierChild2" presStyleCnt="0"/>
      <dgm:spPr/>
    </dgm:pt>
    <dgm:pt modelId="{338FF379-8D93-47DD-B1C3-3F9652B71D1F}" type="pres">
      <dgm:prSet presAssocID="{DEDBA5A9-F358-4BA5-B749-1EC802AD8ECA}" presName="hierRoot1" presStyleCnt="0"/>
      <dgm:spPr/>
    </dgm:pt>
    <dgm:pt modelId="{A3CDF56B-EA83-4FA8-89B5-F2A4B42B54CD}" type="pres">
      <dgm:prSet presAssocID="{DEDBA5A9-F358-4BA5-B749-1EC802AD8ECA}" presName="composite" presStyleCnt="0"/>
      <dgm:spPr/>
    </dgm:pt>
    <dgm:pt modelId="{E88082E7-95B1-40CB-8D86-82957BBA322A}" type="pres">
      <dgm:prSet presAssocID="{DEDBA5A9-F358-4BA5-B749-1EC802AD8ECA}" presName="background" presStyleLbl="node0" presStyleIdx="2" presStyleCnt="3"/>
      <dgm:spPr/>
    </dgm:pt>
    <dgm:pt modelId="{E07B770C-2B55-4905-8AC1-EEA06B59DBF3}" type="pres">
      <dgm:prSet presAssocID="{DEDBA5A9-F358-4BA5-B749-1EC802AD8ECA}" presName="text" presStyleLbl="fgAcc0" presStyleIdx="2" presStyleCnt="3" custScaleX="135871" custScaleY="304391" custLinFactNeighborX="-5101" custLinFactNeighborY="-5842">
        <dgm:presLayoutVars>
          <dgm:chPref val="3"/>
        </dgm:presLayoutVars>
      </dgm:prSet>
      <dgm:spPr/>
    </dgm:pt>
    <dgm:pt modelId="{BB251BA3-47B8-41D7-87C7-A886E58A141C}" type="pres">
      <dgm:prSet presAssocID="{DEDBA5A9-F358-4BA5-B749-1EC802AD8ECA}" presName="hierChild2" presStyleCnt="0"/>
      <dgm:spPr/>
    </dgm:pt>
  </dgm:ptLst>
  <dgm:cxnLst>
    <dgm:cxn modelId="{5621453F-3633-486A-9FD2-4C8C0BE99601}" srcId="{5DBA9893-1AF1-4E15-8999-36D72B2D4CDA}" destId="{4BA668BC-5001-4540-9A59-528A04BF721C}" srcOrd="1" destOrd="0" parTransId="{16D992F8-44BD-4FFB-A46C-2CF851A5D278}" sibTransId="{525AF59C-79AA-4711-94EF-52F5C60C8588}"/>
    <dgm:cxn modelId="{12C59F66-84E3-47C7-9586-DF3644001E77}" type="presOf" srcId="{DEDBA5A9-F358-4BA5-B749-1EC802AD8ECA}" destId="{E07B770C-2B55-4905-8AC1-EEA06B59DBF3}" srcOrd="0" destOrd="0" presId="urn:microsoft.com/office/officeart/2005/8/layout/hierarchy1"/>
    <dgm:cxn modelId="{378AB873-FDDE-48B0-8C03-6D5D5762AFB7}" type="presOf" srcId="{5DBA9893-1AF1-4E15-8999-36D72B2D4CDA}" destId="{705B0D29-E816-426F-BE17-CA064A4DE48C}" srcOrd="0" destOrd="0" presId="urn:microsoft.com/office/officeart/2005/8/layout/hierarchy1"/>
    <dgm:cxn modelId="{1DD4825A-052F-4469-838F-6CC5D6C3869F}" srcId="{5DBA9893-1AF1-4E15-8999-36D72B2D4CDA}" destId="{DEDBA5A9-F358-4BA5-B749-1EC802AD8ECA}" srcOrd="2" destOrd="0" parTransId="{948F9546-43D5-4C66-91C3-53C1F5E1C146}" sibTransId="{E77861EE-D836-4A66-B25A-410BE2D7FB1E}"/>
    <dgm:cxn modelId="{366E4795-7BE7-4B58-8786-BE76F29FCD8B}" type="presOf" srcId="{4BA668BC-5001-4540-9A59-528A04BF721C}" destId="{BB743A1F-60E3-400A-98E2-EF779C2477C4}" srcOrd="0" destOrd="0" presId="urn:microsoft.com/office/officeart/2005/8/layout/hierarchy1"/>
    <dgm:cxn modelId="{644D0498-1E81-4435-AAD9-57BDB23E65C7}" srcId="{5DBA9893-1AF1-4E15-8999-36D72B2D4CDA}" destId="{F8CE8E03-546A-4215-9E95-CCD9CF595B12}" srcOrd="0" destOrd="0" parTransId="{C122D1BB-ADF3-4045-B428-F8991A8C3779}" sibTransId="{E141BCAE-BF78-4ECE-81F5-A408C93DF9D1}"/>
    <dgm:cxn modelId="{EFC31BF4-E138-4DC8-86D8-A1B82FBC39F7}" type="presOf" srcId="{F8CE8E03-546A-4215-9E95-CCD9CF595B12}" destId="{D872CBBB-0AF6-47B0-9430-733863EA574F}" srcOrd="0" destOrd="0" presId="urn:microsoft.com/office/officeart/2005/8/layout/hierarchy1"/>
    <dgm:cxn modelId="{BB9E54E7-A837-4608-931E-8519CCB32E2B}" type="presParOf" srcId="{705B0D29-E816-426F-BE17-CA064A4DE48C}" destId="{1CDCCB9B-353E-4425-85D0-A2CD594F597E}" srcOrd="0" destOrd="0" presId="urn:microsoft.com/office/officeart/2005/8/layout/hierarchy1"/>
    <dgm:cxn modelId="{BC3CB70F-1B33-4A8E-A55A-E37D46A50AC8}" type="presParOf" srcId="{1CDCCB9B-353E-4425-85D0-A2CD594F597E}" destId="{26AE7FF9-CAE8-460B-99F7-D4EA6CDEBBE7}" srcOrd="0" destOrd="0" presId="urn:microsoft.com/office/officeart/2005/8/layout/hierarchy1"/>
    <dgm:cxn modelId="{F44297C4-97F9-4F63-9B64-2D8D3C1DF54C}" type="presParOf" srcId="{26AE7FF9-CAE8-460B-99F7-D4EA6CDEBBE7}" destId="{D7749649-70D9-44EA-B252-A178B4EC4259}" srcOrd="0" destOrd="0" presId="urn:microsoft.com/office/officeart/2005/8/layout/hierarchy1"/>
    <dgm:cxn modelId="{FDAFE42A-1800-4F40-8994-4174CC79A3EE}" type="presParOf" srcId="{26AE7FF9-CAE8-460B-99F7-D4EA6CDEBBE7}" destId="{D872CBBB-0AF6-47B0-9430-733863EA574F}" srcOrd="1" destOrd="0" presId="urn:microsoft.com/office/officeart/2005/8/layout/hierarchy1"/>
    <dgm:cxn modelId="{A68BF3FF-4237-46CC-9760-D13FCCFA6355}" type="presParOf" srcId="{1CDCCB9B-353E-4425-85D0-A2CD594F597E}" destId="{C20997A6-E4EA-429D-9C80-BB66C732E13E}" srcOrd="1" destOrd="0" presId="urn:microsoft.com/office/officeart/2005/8/layout/hierarchy1"/>
    <dgm:cxn modelId="{52B5DF51-514E-4481-8C73-B010F01EC347}" type="presParOf" srcId="{705B0D29-E816-426F-BE17-CA064A4DE48C}" destId="{7DF2442A-8122-4D6D-9EC2-D687DF9CF065}" srcOrd="1" destOrd="0" presId="urn:microsoft.com/office/officeart/2005/8/layout/hierarchy1"/>
    <dgm:cxn modelId="{3DEDCD94-B677-493B-A909-9300D99441AD}" type="presParOf" srcId="{7DF2442A-8122-4D6D-9EC2-D687DF9CF065}" destId="{BB884B31-E44D-4172-A3E3-BFD0BC23354E}" srcOrd="0" destOrd="0" presId="urn:microsoft.com/office/officeart/2005/8/layout/hierarchy1"/>
    <dgm:cxn modelId="{54B67036-A713-4953-83D1-172CCEB3D7FA}" type="presParOf" srcId="{BB884B31-E44D-4172-A3E3-BFD0BC23354E}" destId="{906D094B-0D49-4A0D-8D8D-F203357FDAA5}" srcOrd="0" destOrd="0" presId="urn:microsoft.com/office/officeart/2005/8/layout/hierarchy1"/>
    <dgm:cxn modelId="{72C4368D-9314-48BA-B0B6-0D6979E20D4A}" type="presParOf" srcId="{BB884B31-E44D-4172-A3E3-BFD0BC23354E}" destId="{BB743A1F-60E3-400A-98E2-EF779C2477C4}" srcOrd="1" destOrd="0" presId="urn:microsoft.com/office/officeart/2005/8/layout/hierarchy1"/>
    <dgm:cxn modelId="{75EE7164-60D6-4ADD-8A73-23050C6078DF}" type="presParOf" srcId="{7DF2442A-8122-4D6D-9EC2-D687DF9CF065}" destId="{76CE71D9-060D-4348-A94B-09AC1B3989E0}" srcOrd="1" destOrd="0" presId="urn:microsoft.com/office/officeart/2005/8/layout/hierarchy1"/>
    <dgm:cxn modelId="{C3D29374-9540-4FB8-B9DC-0742775CA91B}" type="presParOf" srcId="{705B0D29-E816-426F-BE17-CA064A4DE48C}" destId="{338FF379-8D93-47DD-B1C3-3F9652B71D1F}" srcOrd="2" destOrd="0" presId="urn:microsoft.com/office/officeart/2005/8/layout/hierarchy1"/>
    <dgm:cxn modelId="{F0F61A38-9089-4969-BCAE-23EB2B246BE7}" type="presParOf" srcId="{338FF379-8D93-47DD-B1C3-3F9652B71D1F}" destId="{A3CDF56B-EA83-4FA8-89B5-F2A4B42B54CD}" srcOrd="0" destOrd="0" presId="urn:microsoft.com/office/officeart/2005/8/layout/hierarchy1"/>
    <dgm:cxn modelId="{9CC1493E-A0E9-43AC-BF24-85CA1248AA04}" type="presParOf" srcId="{A3CDF56B-EA83-4FA8-89B5-F2A4B42B54CD}" destId="{E88082E7-95B1-40CB-8D86-82957BBA322A}" srcOrd="0" destOrd="0" presId="urn:microsoft.com/office/officeart/2005/8/layout/hierarchy1"/>
    <dgm:cxn modelId="{6CBD029F-0127-4EF5-9200-C0EE6C239FDE}" type="presParOf" srcId="{A3CDF56B-EA83-4FA8-89B5-F2A4B42B54CD}" destId="{E07B770C-2B55-4905-8AC1-EEA06B59DBF3}" srcOrd="1" destOrd="0" presId="urn:microsoft.com/office/officeart/2005/8/layout/hierarchy1"/>
    <dgm:cxn modelId="{1ECA70B1-7889-47AD-BB18-2B725296BEDF}" type="presParOf" srcId="{338FF379-8D93-47DD-B1C3-3F9652B71D1F}" destId="{BB251BA3-47B8-41D7-87C7-A886E58A141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046F21-9C38-4640-86AE-EC1B56F2E60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AAD20DD-0579-4FF7-BD9E-21FDC078149C}">
      <dgm:prSet/>
      <dgm:spPr/>
      <dgm:t>
        <a:bodyPr/>
        <a:lstStyle/>
        <a:p>
          <a:r>
            <a:rPr lang="fr-FR" b="0" i="0" baseline="0"/>
            <a:t>Lesley Mumford 46 ans transgenre depuis 1997  a terminé première chez les femmes de 40 à 49 ans. Il s'est classé devant 43 femmes dans le groupe d'âge et a battu la deuxième place de 17 minutes et 19 secondes.</a:t>
          </a:r>
          <a:endParaRPr lang="en-US"/>
        </a:p>
      </dgm:t>
    </dgm:pt>
    <dgm:pt modelId="{24387222-4775-4BDE-9DB6-1C4D28946AE3}" type="parTrans" cxnId="{1DD8E072-18FF-4A33-810F-9545BDFD396E}">
      <dgm:prSet/>
      <dgm:spPr/>
      <dgm:t>
        <a:bodyPr/>
        <a:lstStyle/>
        <a:p>
          <a:endParaRPr lang="en-US"/>
        </a:p>
      </dgm:t>
    </dgm:pt>
    <dgm:pt modelId="{DA65B338-52D5-42A5-8DB8-2A8BE81E5397}" type="sibTrans" cxnId="{1DD8E072-18FF-4A33-810F-9545BDFD396E}">
      <dgm:prSet/>
      <dgm:spPr/>
      <dgm:t>
        <a:bodyPr/>
        <a:lstStyle/>
        <a:p>
          <a:endParaRPr lang="en-US"/>
        </a:p>
      </dgm:t>
    </dgm:pt>
    <dgm:pt modelId="{B0289BDD-734B-435D-A5BE-D542CB1C2757}">
      <dgm:prSet/>
      <dgm:spPr/>
      <dgm:t>
        <a:bodyPr/>
        <a:lstStyle/>
        <a:p>
          <a:r>
            <a:rPr lang="fr-FR" b="0" i="0" baseline="0" dirty="0"/>
            <a:t>Mais sur le podium,</a:t>
          </a:r>
        </a:p>
        <a:p>
          <a:r>
            <a:rPr lang="fr-FR" b="0" i="0" baseline="0" dirty="0"/>
            <a:t> il se retrouva seul, les femmes qu’il avait battues refusant de siéger à côté d’un homme</a:t>
          </a:r>
          <a:endParaRPr lang="en-US" dirty="0"/>
        </a:p>
      </dgm:t>
    </dgm:pt>
    <dgm:pt modelId="{344EAC89-D325-4E62-B797-044444526C33}" type="parTrans" cxnId="{070C0583-5863-48A1-B9F6-3A3C318499B6}">
      <dgm:prSet/>
      <dgm:spPr/>
      <dgm:t>
        <a:bodyPr/>
        <a:lstStyle/>
        <a:p>
          <a:endParaRPr lang="en-US"/>
        </a:p>
      </dgm:t>
    </dgm:pt>
    <dgm:pt modelId="{D5EEC1FF-8CFF-4764-83A6-9F590E10365D}" type="sibTrans" cxnId="{070C0583-5863-48A1-B9F6-3A3C318499B6}">
      <dgm:prSet/>
      <dgm:spPr/>
      <dgm:t>
        <a:bodyPr/>
        <a:lstStyle/>
        <a:p>
          <a:endParaRPr lang="en-US"/>
        </a:p>
      </dgm:t>
    </dgm:pt>
    <dgm:pt modelId="{74EF2482-73E8-4AF4-8438-6C6CA71DBDB7}" type="pres">
      <dgm:prSet presAssocID="{5D046F21-9C38-4640-86AE-EC1B56F2E606}" presName="linear" presStyleCnt="0">
        <dgm:presLayoutVars>
          <dgm:animLvl val="lvl"/>
          <dgm:resizeHandles val="exact"/>
        </dgm:presLayoutVars>
      </dgm:prSet>
      <dgm:spPr/>
    </dgm:pt>
    <dgm:pt modelId="{A3A4D9D0-8790-4DC9-BFE6-C164C6B10F90}" type="pres">
      <dgm:prSet presAssocID="{AAAD20DD-0579-4FF7-BD9E-21FDC078149C}" presName="parentText" presStyleLbl="node1" presStyleIdx="0" presStyleCnt="2">
        <dgm:presLayoutVars>
          <dgm:chMax val="0"/>
          <dgm:bulletEnabled val="1"/>
        </dgm:presLayoutVars>
      </dgm:prSet>
      <dgm:spPr/>
    </dgm:pt>
    <dgm:pt modelId="{002A14E3-97CB-4D67-8461-03C0A9CC3FEF}" type="pres">
      <dgm:prSet presAssocID="{DA65B338-52D5-42A5-8DB8-2A8BE81E5397}" presName="spacer" presStyleCnt="0"/>
      <dgm:spPr/>
    </dgm:pt>
    <dgm:pt modelId="{4C16F267-653E-4E2C-AE17-117819F023EB}" type="pres">
      <dgm:prSet presAssocID="{B0289BDD-734B-435D-A5BE-D542CB1C2757}" presName="parentText" presStyleLbl="node1" presStyleIdx="1" presStyleCnt="2">
        <dgm:presLayoutVars>
          <dgm:chMax val="0"/>
          <dgm:bulletEnabled val="1"/>
        </dgm:presLayoutVars>
      </dgm:prSet>
      <dgm:spPr/>
    </dgm:pt>
  </dgm:ptLst>
  <dgm:cxnLst>
    <dgm:cxn modelId="{47595629-C128-4403-8AEE-CAE1D2069427}" type="presOf" srcId="{5D046F21-9C38-4640-86AE-EC1B56F2E606}" destId="{74EF2482-73E8-4AF4-8438-6C6CA71DBDB7}" srcOrd="0" destOrd="0" presId="urn:microsoft.com/office/officeart/2005/8/layout/vList2"/>
    <dgm:cxn modelId="{C5B9E34A-DEE5-418D-BADA-DD7BE516F225}" type="presOf" srcId="{AAAD20DD-0579-4FF7-BD9E-21FDC078149C}" destId="{A3A4D9D0-8790-4DC9-BFE6-C164C6B10F90}" srcOrd="0" destOrd="0" presId="urn:microsoft.com/office/officeart/2005/8/layout/vList2"/>
    <dgm:cxn modelId="{1DD8E072-18FF-4A33-810F-9545BDFD396E}" srcId="{5D046F21-9C38-4640-86AE-EC1B56F2E606}" destId="{AAAD20DD-0579-4FF7-BD9E-21FDC078149C}" srcOrd="0" destOrd="0" parTransId="{24387222-4775-4BDE-9DB6-1C4D28946AE3}" sibTransId="{DA65B338-52D5-42A5-8DB8-2A8BE81E5397}"/>
    <dgm:cxn modelId="{070C0583-5863-48A1-B9F6-3A3C318499B6}" srcId="{5D046F21-9C38-4640-86AE-EC1B56F2E606}" destId="{B0289BDD-734B-435D-A5BE-D542CB1C2757}" srcOrd="1" destOrd="0" parTransId="{344EAC89-D325-4E62-B797-044444526C33}" sibTransId="{D5EEC1FF-8CFF-4764-83A6-9F590E10365D}"/>
    <dgm:cxn modelId="{F1A4E2E4-4646-4ABE-84A3-480F7449856A}" type="presOf" srcId="{B0289BDD-734B-435D-A5BE-D542CB1C2757}" destId="{4C16F267-653E-4E2C-AE17-117819F023EB}" srcOrd="0" destOrd="0" presId="urn:microsoft.com/office/officeart/2005/8/layout/vList2"/>
    <dgm:cxn modelId="{41089CEC-BDF9-4242-BB7F-067F4058ABE5}" type="presParOf" srcId="{74EF2482-73E8-4AF4-8438-6C6CA71DBDB7}" destId="{A3A4D9D0-8790-4DC9-BFE6-C164C6B10F90}" srcOrd="0" destOrd="0" presId="urn:microsoft.com/office/officeart/2005/8/layout/vList2"/>
    <dgm:cxn modelId="{6FA99929-4613-4E42-95E2-E0ED69407CE9}" type="presParOf" srcId="{74EF2482-73E8-4AF4-8438-6C6CA71DBDB7}" destId="{002A14E3-97CB-4D67-8461-03C0A9CC3FEF}" srcOrd="1" destOrd="0" presId="urn:microsoft.com/office/officeart/2005/8/layout/vList2"/>
    <dgm:cxn modelId="{895C5DA2-FA39-44C0-AC02-7DC241D5DEAD}" type="presParOf" srcId="{74EF2482-73E8-4AF4-8438-6C6CA71DBDB7}" destId="{4C16F267-653E-4E2C-AE17-117819F023E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5176E7C-5D39-456E-A079-163C8561671C}"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7FAA35D-BCD9-4F18-B979-A571242101A2}">
      <dgm:prSet/>
      <dgm:spPr/>
      <dgm:t>
        <a:bodyPr/>
        <a:lstStyle/>
        <a:p>
          <a:r>
            <a:rPr lang="fr-FR"/>
            <a:t>Sont les détransitionneurs qui reviennent sur leur parcours et tentent d’informer </a:t>
          </a:r>
          <a:endParaRPr lang="en-US"/>
        </a:p>
      </dgm:t>
    </dgm:pt>
    <dgm:pt modelId="{6DEE5A42-B4DA-410D-BF5C-5A6580326891}" type="parTrans" cxnId="{787AE704-9C89-4164-B376-4BFC03667452}">
      <dgm:prSet/>
      <dgm:spPr/>
      <dgm:t>
        <a:bodyPr/>
        <a:lstStyle/>
        <a:p>
          <a:endParaRPr lang="en-US"/>
        </a:p>
      </dgm:t>
    </dgm:pt>
    <dgm:pt modelId="{96169C04-4C6F-49E0-A47A-D7247DC8E94D}" type="sibTrans" cxnId="{787AE704-9C89-4164-B376-4BFC03667452}">
      <dgm:prSet/>
      <dgm:spPr/>
      <dgm:t>
        <a:bodyPr/>
        <a:lstStyle/>
        <a:p>
          <a:endParaRPr lang="en-US"/>
        </a:p>
      </dgm:t>
    </dgm:pt>
    <dgm:pt modelId="{42DFE61A-444C-428A-863C-5870A9B69CE6}">
      <dgm:prSet/>
      <dgm:spPr/>
      <dgm:t>
        <a:bodyPr/>
        <a:lstStyle/>
        <a:p>
          <a:r>
            <a:rPr lang="fr-FR" b="0" i="0"/>
            <a:t>« Ils ont adhéré à une idéologie incohérente et en constante évolution, dont le moindre écart est férocement puni », </a:t>
          </a:r>
          <a:endParaRPr lang="en-US"/>
        </a:p>
      </dgm:t>
    </dgm:pt>
    <dgm:pt modelId="{B1EA4F75-5778-4C3B-8404-3031EB3555EF}" type="parTrans" cxnId="{B5DAB861-AD59-4C31-A238-7DA46DC06413}">
      <dgm:prSet/>
      <dgm:spPr/>
      <dgm:t>
        <a:bodyPr/>
        <a:lstStyle/>
        <a:p>
          <a:endParaRPr lang="en-US"/>
        </a:p>
      </dgm:t>
    </dgm:pt>
    <dgm:pt modelId="{F1CD3C4A-CAB2-477B-8D53-B82A064552A3}" type="sibTrans" cxnId="{B5DAB861-AD59-4C31-A238-7DA46DC06413}">
      <dgm:prSet/>
      <dgm:spPr/>
      <dgm:t>
        <a:bodyPr/>
        <a:lstStyle/>
        <a:p>
          <a:endParaRPr lang="en-US"/>
        </a:p>
      </dgm:t>
    </dgm:pt>
    <dgm:pt modelId="{A2A9935D-5803-4AF4-906B-F9834C694B68}" type="pres">
      <dgm:prSet presAssocID="{35176E7C-5D39-456E-A079-163C8561671C}" presName="hierChild1" presStyleCnt="0">
        <dgm:presLayoutVars>
          <dgm:chPref val="1"/>
          <dgm:dir/>
          <dgm:animOne val="branch"/>
          <dgm:animLvl val="lvl"/>
          <dgm:resizeHandles/>
        </dgm:presLayoutVars>
      </dgm:prSet>
      <dgm:spPr/>
    </dgm:pt>
    <dgm:pt modelId="{B26D6978-1FD0-4E84-8EC1-8752ECAAF384}" type="pres">
      <dgm:prSet presAssocID="{37FAA35D-BCD9-4F18-B979-A571242101A2}" presName="hierRoot1" presStyleCnt="0"/>
      <dgm:spPr/>
    </dgm:pt>
    <dgm:pt modelId="{829AE047-20F9-48B4-A9CF-94F3F705E99C}" type="pres">
      <dgm:prSet presAssocID="{37FAA35D-BCD9-4F18-B979-A571242101A2}" presName="composite" presStyleCnt="0"/>
      <dgm:spPr/>
    </dgm:pt>
    <dgm:pt modelId="{1426CF18-DA5D-4438-BAC1-1069669B454C}" type="pres">
      <dgm:prSet presAssocID="{37FAA35D-BCD9-4F18-B979-A571242101A2}" presName="background" presStyleLbl="node0" presStyleIdx="0" presStyleCnt="2"/>
      <dgm:spPr/>
    </dgm:pt>
    <dgm:pt modelId="{DD3B2037-B1CA-44DB-A470-93FF2EFE79D1}" type="pres">
      <dgm:prSet presAssocID="{37FAA35D-BCD9-4F18-B979-A571242101A2}" presName="text" presStyleLbl="fgAcc0" presStyleIdx="0" presStyleCnt="2">
        <dgm:presLayoutVars>
          <dgm:chPref val="3"/>
        </dgm:presLayoutVars>
      </dgm:prSet>
      <dgm:spPr/>
    </dgm:pt>
    <dgm:pt modelId="{58C3754F-1BE3-4E60-964F-AFE6211127CC}" type="pres">
      <dgm:prSet presAssocID="{37FAA35D-BCD9-4F18-B979-A571242101A2}" presName="hierChild2" presStyleCnt="0"/>
      <dgm:spPr/>
    </dgm:pt>
    <dgm:pt modelId="{B5C5DDA5-42D5-412E-BBCF-7E1F96ED2FFD}" type="pres">
      <dgm:prSet presAssocID="{42DFE61A-444C-428A-863C-5870A9B69CE6}" presName="hierRoot1" presStyleCnt="0"/>
      <dgm:spPr/>
    </dgm:pt>
    <dgm:pt modelId="{F4CEC0C5-0628-475C-B238-EDB5492D4ED6}" type="pres">
      <dgm:prSet presAssocID="{42DFE61A-444C-428A-863C-5870A9B69CE6}" presName="composite" presStyleCnt="0"/>
      <dgm:spPr/>
    </dgm:pt>
    <dgm:pt modelId="{4D414927-FC8C-456F-A1ED-E1F72C2557AE}" type="pres">
      <dgm:prSet presAssocID="{42DFE61A-444C-428A-863C-5870A9B69CE6}" presName="background" presStyleLbl="node0" presStyleIdx="1" presStyleCnt="2"/>
      <dgm:spPr/>
    </dgm:pt>
    <dgm:pt modelId="{5BA5287B-9DC1-437B-BA79-A85301F6A82E}" type="pres">
      <dgm:prSet presAssocID="{42DFE61A-444C-428A-863C-5870A9B69CE6}" presName="text" presStyleLbl="fgAcc0" presStyleIdx="1" presStyleCnt="2">
        <dgm:presLayoutVars>
          <dgm:chPref val="3"/>
        </dgm:presLayoutVars>
      </dgm:prSet>
      <dgm:spPr/>
    </dgm:pt>
    <dgm:pt modelId="{8FDFC03E-8A8B-471A-B928-7F33FEE949EE}" type="pres">
      <dgm:prSet presAssocID="{42DFE61A-444C-428A-863C-5870A9B69CE6}" presName="hierChild2" presStyleCnt="0"/>
      <dgm:spPr/>
    </dgm:pt>
  </dgm:ptLst>
  <dgm:cxnLst>
    <dgm:cxn modelId="{787AE704-9C89-4164-B376-4BFC03667452}" srcId="{35176E7C-5D39-456E-A079-163C8561671C}" destId="{37FAA35D-BCD9-4F18-B979-A571242101A2}" srcOrd="0" destOrd="0" parTransId="{6DEE5A42-B4DA-410D-BF5C-5A6580326891}" sibTransId="{96169C04-4C6F-49E0-A47A-D7247DC8E94D}"/>
    <dgm:cxn modelId="{B5DAB861-AD59-4C31-A238-7DA46DC06413}" srcId="{35176E7C-5D39-456E-A079-163C8561671C}" destId="{42DFE61A-444C-428A-863C-5870A9B69CE6}" srcOrd="1" destOrd="0" parTransId="{B1EA4F75-5778-4C3B-8404-3031EB3555EF}" sibTransId="{F1CD3C4A-CAB2-477B-8D53-B82A064552A3}"/>
    <dgm:cxn modelId="{0D67496C-B94D-4A92-857B-556C521AF9F5}" type="presOf" srcId="{37FAA35D-BCD9-4F18-B979-A571242101A2}" destId="{DD3B2037-B1CA-44DB-A470-93FF2EFE79D1}" srcOrd="0" destOrd="0" presId="urn:microsoft.com/office/officeart/2005/8/layout/hierarchy1"/>
    <dgm:cxn modelId="{DCDDD459-C1DC-4618-B60D-010C43E4FCDA}" type="presOf" srcId="{42DFE61A-444C-428A-863C-5870A9B69CE6}" destId="{5BA5287B-9DC1-437B-BA79-A85301F6A82E}" srcOrd="0" destOrd="0" presId="urn:microsoft.com/office/officeart/2005/8/layout/hierarchy1"/>
    <dgm:cxn modelId="{694C3BE4-A6F6-48A3-85BD-1419A19A3BC3}" type="presOf" srcId="{35176E7C-5D39-456E-A079-163C8561671C}" destId="{A2A9935D-5803-4AF4-906B-F9834C694B68}" srcOrd="0" destOrd="0" presId="urn:microsoft.com/office/officeart/2005/8/layout/hierarchy1"/>
    <dgm:cxn modelId="{31AD9299-A8E7-4444-BA92-99D0AF332DB1}" type="presParOf" srcId="{A2A9935D-5803-4AF4-906B-F9834C694B68}" destId="{B26D6978-1FD0-4E84-8EC1-8752ECAAF384}" srcOrd="0" destOrd="0" presId="urn:microsoft.com/office/officeart/2005/8/layout/hierarchy1"/>
    <dgm:cxn modelId="{CACE3D6F-4BF1-463D-BE45-163816FC21A9}" type="presParOf" srcId="{B26D6978-1FD0-4E84-8EC1-8752ECAAF384}" destId="{829AE047-20F9-48B4-A9CF-94F3F705E99C}" srcOrd="0" destOrd="0" presId="urn:microsoft.com/office/officeart/2005/8/layout/hierarchy1"/>
    <dgm:cxn modelId="{31074146-3421-44EC-894B-4E3BAF0DDE56}" type="presParOf" srcId="{829AE047-20F9-48B4-A9CF-94F3F705E99C}" destId="{1426CF18-DA5D-4438-BAC1-1069669B454C}" srcOrd="0" destOrd="0" presId="urn:microsoft.com/office/officeart/2005/8/layout/hierarchy1"/>
    <dgm:cxn modelId="{6FAE05F0-DE8A-467D-96DC-8D25C29C52B5}" type="presParOf" srcId="{829AE047-20F9-48B4-A9CF-94F3F705E99C}" destId="{DD3B2037-B1CA-44DB-A470-93FF2EFE79D1}" srcOrd="1" destOrd="0" presId="urn:microsoft.com/office/officeart/2005/8/layout/hierarchy1"/>
    <dgm:cxn modelId="{0F8BD8CF-7E33-4569-956A-1F5891A36819}" type="presParOf" srcId="{B26D6978-1FD0-4E84-8EC1-8752ECAAF384}" destId="{58C3754F-1BE3-4E60-964F-AFE6211127CC}" srcOrd="1" destOrd="0" presId="urn:microsoft.com/office/officeart/2005/8/layout/hierarchy1"/>
    <dgm:cxn modelId="{4616FA92-DDFF-4E67-9EDE-E8D44198BF70}" type="presParOf" srcId="{A2A9935D-5803-4AF4-906B-F9834C694B68}" destId="{B5C5DDA5-42D5-412E-BBCF-7E1F96ED2FFD}" srcOrd="1" destOrd="0" presId="urn:microsoft.com/office/officeart/2005/8/layout/hierarchy1"/>
    <dgm:cxn modelId="{1A531D70-54A2-4525-8E10-2436FEAB026B}" type="presParOf" srcId="{B5C5DDA5-42D5-412E-BBCF-7E1F96ED2FFD}" destId="{F4CEC0C5-0628-475C-B238-EDB5492D4ED6}" srcOrd="0" destOrd="0" presId="urn:microsoft.com/office/officeart/2005/8/layout/hierarchy1"/>
    <dgm:cxn modelId="{1087540C-C04B-4E1B-A9B9-63F7D43EF07F}" type="presParOf" srcId="{F4CEC0C5-0628-475C-B238-EDB5492D4ED6}" destId="{4D414927-FC8C-456F-A1ED-E1F72C2557AE}" srcOrd="0" destOrd="0" presId="urn:microsoft.com/office/officeart/2005/8/layout/hierarchy1"/>
    <dgm:cxn modelId="{F272019C-87CC-431D-A89D-B6CCCE9F1022}" type="presParOf" srcId="{F4CEC0C5-0628-475C-B238-EDB5492D4ED6}" destId="{5BA5287B-9DC1-437B-BA79-A85301F6A82E}" srcOrd="1" destOrd="0" presId="urn:microsoft.com/office/officeart/2005/8/layout/hierarchy1"/>
    <dgm:cxn modelId="{A9170107-1B1F-4605-B0B0-4FFD61A89C2C}" type="presParOf" srcId="{B5C5DDA5-42D5-412E-BBCF-7E1F96ED2FFD}" destId="{8FDFC03E-8A8B-471A-B928-7F33FEE949E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9C272CF-6AD6-4D0E-AE46-3876F617B8A4}"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3B48901E-5985-40C0-9D36-B235CE380F37}">
      <dgm:prSet/>
      <dgm:spPr/>
      <dgm:t>
        <a:bodyPr/>
        <a:lstStyle/>
        <a:p>
          <a:r>
            <a:rPr lang="fr-FR" b="0" i="0"/>
            <a:t>Alors qu’ils tirent la sonnette d’alarme sur ces procédures « expérimentales »</a:t>
          </a:r>
          <a:endParaRPr lang="en-US"/>
        </a:p>
      </dgm:t>
    </dgm:pt>
    <dgm:pt modelId="{3ACB077F-98A9-4225-B021-8F31326F31C0}" type="parTrans" cxnId="{78ACD576-8479-4595-9F73-69145F32F91B}">
      <dgm:prSet/>
      <dgm:spPr/>
      <dgm:t>
        <a:bodyPr/>
        <a:lstStyle/>
        <a:p>
          <a:endParaRPr lang="en-US"/>
        </a:p>
      </dgm:t>
    </dgm:pt>
    <dgm:pt modelId="{92DA4118-5E5C-499D-85A7-6CBE13B65A67}" type="sibTrans" cxnId="{78ACD576-8479-4595-9F73-69145F32F91B}">
      <dgm:prSet/>
      <dgm:spPr/>
      <dgm:t>
        <a:bodyPr/>
        <a:lstStyle/>
        <a:p>
          <a:endParaRPr lang="en-US"/>
        </a:p>
      </dgm:t>
    </dgm:pt>
    <dgm:pt modelId="{8F588D3B-F113-4375-9299-A4F883175302}">
      <dgm:prSet/>
      <dgm:spPr/>
      <dgm:t>
        <a:bodyPr/>
        <a:lstStyle/>
        <a:p>
          <a:r>
            <a:rPr lang="fr-FR" b="0" i="0"/>
            <a:t>les détransitionnistes sont souvent vilipendés</a:t>
          </a:r>
          <a:endParaRPr lang="en-US"/>
        </a:p>
      </dgm:t>
    </dgm:pt>
    <dgm:pt modelId="{71FCE535-5AEF-4759-AB13-2DCBDDA3E078}" type="parTrans" cxnId="{09130D06-6B16-4F67-B42B-8E2D0896A5B3}">
      <dgm:prSet/>
      <dgm:spPr/>
      <dgm:t>
        <a:bodyPr/>
        <a:lstStyle/>
        <a:p>
          <a:endParaRPr lang="en-US"/>
        </a:p>
      </dgm:t>
    </dgm:pt>
    <dgm:pt modelId="{1F7AF446-7924-4461-A552-F50E1F3A3541}" type="sibTrans" cxnId="{09130D06-6B16-4F67-B42B-8E2D0896A5B3}">
      <dgm:prSet/>
      <dgm:spPr/>
      <dgm:t>
        <a:bodyPr/>
        <a:lstStyle/>
        <a:p>
          <a:endParaRPr lang="en-US"/>
        </a:p>
      </dgm:t>
    </dgm:pt>
    <dgm:pt modelId="{6231068F-FAB2-44B5-A9F8-DF903114CFB4}">
      <dgm:prSet/>
      <dgm:spPr/>
      <dgm:t>
        <a:bodyPr/>
        <a:lstStyle/>
        <a:p>
          <a:r>
            <a:rPr lang="fr-FR" b="0" i="0"/>
            <a:t>ils sont qualifiés « d’intolérants » ou de « transphobes », alors même qu’ils luttent pour se remettre de leur traumatisme mental et physique.</a:t>
          </a:r>
          <a:endParaRPr lang="en-US"/>
        </a:p>
      </dgm:t>
    </dgm:pt>
    <dgm:pt modelId="{956109A8-8B2B-4B47-B467-6A66BBBFBD91}" type="parTrans" cxnId="{D3A91C4E-0C60-45A9-B778-70792B5B243C}">
      <dgm:prSet/>
      <dgm:spPr/>
      <dgm:t>
        <a:bodyPr/>
        <a:lstStyle/>
        <a:p>
          <a:endParaRPr lang="en-US"/>
        </a:p>
      </dgm:t>
    </dgm:pt>
    <dgm:pt modelId="{FC804155-AA0C-47CC-A3F7-CEF7062D48A4}" type="sibTrans" cxnId="{D3A91C4E-0C60-45A9-B778-70792B5B243C}">
      <dgm:prSet/>
      <dgm:spPr/>
      <dgm:t>
        <a:bodyPr/>
        <a:lstStyle/>
        <a:p>
          <a:endParaRPr lang="en-US"/>
        </a:p>
      </dgm:t>
    </dgm:pt>
    <dgm:pt modelId="{B9249E64-80DB-4ED2-A6DC-44A22C3270A6}" type="pres">
      <dgm:prSet presAssocID="{69C272CF-6AD6-4D0E-AE46-3876F617B8A4}" presName="linear" presStyleCnt="0">
        <dgm:presLayoutVars>
          <dgm:animLvl val="lvl"/>
          <dgm:resizeHandles val="exact"/>
        </dgm:presLayoutVars>
      </dgm:prSet>
      <dgm:spPr/>
    </dgm:pt>
    <dgm:pt modelId="{C9F698AF-57ED-4009-B667-66379EC4F4B9}" type="pres">
      <dgm:prSet presAssocID="{3B48901E-5985-40C0-9D36-B235CE380F37}" presName="parentText" presStyleLbl="node1" presStyleIdx="0" presStyleCnt="3">
        <dgm:presLayoutVars>
          <dgm:chMax val="0"/>
          <dgm:bulletEnabled val="1"/>
        </dgm:presLayoutVars>
      </dgm:prSet>
      <dgm:spPr/>
    </dgm:pt>
    <dgm:pt modelId="{6344C1B0-4BC4-4E3F-9142-7D56E71DC542}" type="pres">
      <dgm:prSet presAssocID="{92DA4118-5E5C-499D-85A7-6CBE13B65A67}" presName="spacer" presStyleCnt="0"/>
      <dgm:spPr/>
    </dgm:pt>
    <dgm:pt modelId="{C527F157-19BD-4353-801B-CF23ABBFDE75}" type="pres">
      <dgm:prSet presAssocID="{8F588D3B-F113-4375-9299-A4F883175302}" presName="parentText" presStyleLbl="node1" presStyleIdx="1" presStyleCnt="3">
        <dgm:presLayoutVars>
          <dgm:chMax val="0"/>
          <dgm:bulletEnabled val="1"/>
        </dgm:presLayoutVars>
      </dgm:prSet>
      <dgm:spPr/>
    </dgm:pt>
    <dgm:pt modelId="{0B82F495-8BEC-4915-B7B0-42BC125F33EF}" type="pres">
      <dgm:prSet presAssocID="{1F7AF446-7924-4461-A552-F50E1F3A3541}" presName="spacer" presStyleCnt="0"/>
      <dgm:spPr/>
    </dgm:pt>
    <dgm:pt modelId="{A6A3AE6D-9CFC-4450-930D-84835C07CDF8}" type="pres">
      <dgm:prSet presAssocID="{6231068F-FAB2-44B5-A9F8-DF903114CFB4}" presName="parentText" presStyleLbl="node1" presStyleIdx="2" presStyleCnt="3">
        <dgm:presLayoutVars>
          <dgm:chMax val="0"/>
          <dgm:bulletEnabled val="1"/>
        </dgm:presLayoutVars>
      </dgm:prSet>
      <dgm:spPr/>
    </dgm:pt>
  </dgm:ptLst>
  <dgm:cxnLst>
    <dgm:cxn modelId="{09130D06-6B16-4F67-B42B-8E2D0896A5B3}" srcId="{69C272CF-6AD6-4D0E-AE46-3876F617B8A4}" destId="{8F588D3B-F113-4375-9299-A4F883175302}" srcOrd="1" destOrd="0" parTransId="{71FCE535-5AEF-4759-AB13-2DCBDDA3E078}" sibTransId="{1F7AF446-7924-4461-A552-F50E1F3A3541}"/>
    <dgm:cxn modelId="{D3A91C4E-0C60-45A9-B778-70792B5B243C}" srcId="{69C272CF-6AD6-4D0E-AE46-3876F617B8A4}" destId="{6231068F-FAB2-44B5-A9F8-DF903114CFB4}" srcOrd="2" destOrd="0" parTransId="{956109A8-8B2B-4B47-B467-6A66BBBFBD91}" sibTransId="{FC804155-AA0C-47CC-A3F7-CEF7062D48A4}"/>
    <dgm:cxn modelId="{3BD3EA4F-A325-494D-BAE7-3E262C1A3A1E}" type="presOf" srcId="{8F588D3B-F113-4375-9299-A4F883175302}" destId="{C527F157-19BD-4353-801B-CF23ABBFDE75}" srcOrd="0" destOrd="0" presId="urn:microsoft.com/office/officeart/2005/8/layout/vList2"/>
    <dgm:cxn modelId="{78ACD576-8479-4595-9F73-69145F32F91B}" srcId="{69C272CF-6AD6-4D0E-AE46-3876F617B8A4}" destId="{3B48901E-5985-40C0-9D36-B235CE380F37}" srcOrd="0" destOrd="0" parTransId="{3ACB077F-98A9-4225-B021-8F31326F31C0}" sibTransId="{92DA4118-5E5C-499D-85A7-6CBE13B65A67}"/>
    <dgm:cxn modelId="{3B1A7C57-BAD4-4203-987A-1788767472B9}" type="presOf" srcId="{3B48901E-5985-40C0-9D36-B235CE380F37}" destId="{C9F698AF-57ED-4009-B667-66379EC4F4B9}" srcOrd="0" destOrd="0" presId="urn:microsoft.com/office/officeart/2005/8/layout/vList2"/>
    <dgm:cxn modelId="{C872409D-302B-420F-ADA0-0BA308D3CF54}" type="presOf" srcId="{6231068F-FAB2-44B5-A9F8-DF903114CFB4}" destId="{A6A3AE6D-9CFC-4450-930D-84835C07CDF8}" srcOrd="0" destOrd="0" presId="urn:microsoft.com/office/officeart/2005/8/layout/vList2"/>
    <dgm:cxn modelId="{ECC287B7-DD27-407A-9B1D-E4B7DF1C185D}" type="presOf" srcId="{69C272CF-6AD6-4D0E-AE46-3876F617B8A4}" destId="{B9249E64-80DB-4ED2-A6DC-44A22C3270A6}" srcOrd="0" destOrd="0" presId="urn:microsoft.com/office/officeart/2005/8/layout/vList2"/>
    <dgm:cxn modelId="{C3F84F13-302D-4E85-A7C9-FC24CE64030C}" type="presParOf" srcId="{B9249E64-80DB-4ED2-A6DC-44A22C3270A6}" destId="{C9F698AF-57ED-4009-B667-66379EC4F4B9}" srcOrd="0" destOrd="0" presId="urn:microsoft.com/office/officeart/2005/8/layout/vList2"/>
    <dgm:cxn modelId="{75891053-CDB1-4ED6-BD62-4661F2EC37B9}" type="presParOf" srcId="{B9249E64-80DB-4ED2-A6DC-44A22C3270A6}" destId="{6344C1B0-4BC4-4E3F-9142-7D56E71DC542}" srcOrd="1" destOrd="0" presId="urn:microsoft.com/office/officeart/2005/8/layout/vList2"/>
    <dgm:cxn modelId="{4A82EB57-1D18-4673-9A74-69405CEA689C}" type="presParOf" srcId="{B9249E64-80DB-4ED2-A6DC-44A22C3270A6}" destId="{C527F157-19BD-4353-801B-CF23ABBFDE75}" srcOrd="2" destOrd="0" presId="urn:microsoft.com/office/officeart/2005/8/layout/vList2"/>
    <dgm:cxn modelId="{4F8E819C-A4D5-4826-ACB2-92B6C31AA181}" type="presParOf" srcId="{B9249E64-80DB-4ED2-A6DC-44A22C3270A6}" destId="{0B82F495-8BEC-4915-B7B0-42BC125F33EF}" srcOrd="3" destOrd="0" presId="urn:microsoft.com/office/officeart/2005/8/layout/vList2"/>
    <dgm:cxn modelId="{15490377-C4C9-414C-914F-4957CEB107BD}" type="presParOf" srcId="{B9249E64-80DB-4ED2-A6DC-44A22C3270A6}" destId="{A6A3AE6D-9CFC-4450-930D-84835C07CDF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63C5717-587B-4DF2-8AE9-17211E31AC92}" type="doc">
      <dgm:prSet loTypeId="urn:microsoft.com/office/officeart/2016/7/layout/RepeatingBendingProcessNew" loCatId="process" qsTypeId="urn:microsoft.com/office/officeart/2005/8/quickstyle/simple1" qsCatId="simple" csTypeId="urn:microsoft.com/office/officeart/2005/8/colors/accent1_2" csCatId="accent1"/>
      <dgm:spPr/>
      <dgm:t>
        <a:bodyPr/>
        <a:lstStyle/>
        <a:p>
          <a:endParaRPr lang="en-US"/>
        </a:p>
      </dgm:t>
    </dgm:pt>
    <dgm:pt modelId="{F072D005-2CCB-4001-BC74-AACC5AB18FC2}">
      <dgm:prSet/>
      <dgm:spPr/>
      <dgm:t>
        <a:bodyPr/>
        <a:lstStyle/>
        <a:p>
          <a:r>
            <a:rPr lang="fr-FR" b="0" i="0"/>
            <a:t>gynécologue : pour les femmes. </a:t>
          </a:r>
          <a:endParaRPr lang="en-US"/>
        </a:p>
      </dgm:t>
    </dgm:pt>
    <dgm:pt modelId="{C5BBE7A3-F708-49D1-A0BC-5F73AB53953E}" type="parTrans" cxnId="{5FA6A907-78A6-4F0A-817F-27CAD529FE56}">
      <dgm:prSet/>
      <dgm:spPr/>
      <dgm:t>
        <a:bodyPr/>
        <a:lstStyle/>
        <a:p>
          <a:endParaRPr lang="en-US"/>
        </a:p>
      </dgm:t>
    </dgm:pt>
    <dgm:pt modelId="{31EB57AA-FAA0-4EC0-BD7E-06CA5BBC443B}" type="sibTrans" cxnId="{5FA6A907-78A6-4F0A-817F-27CAD529FE56}">
      <dgm:prSet/>
      <dgm:spPr/>
      <dgm:t>
        <a:bodyPr/>
        <a:lstStyle/>
        <a:p>
          <a:endParaRPr lang="en-US"/>
        </a:p>
      </dgm:t>
    </dgm:pt>
    <dgm:pt modelId="{20E9E58E-67B6-4524-BFA8-A2CCEE89051C}">
      <dgm:prSet/>
      <dgm:spPr/>
      <dgm:t>
        <a:bodyPr/>
        <a:lstStyle/>
        <a:p>
          <a:r>
            <a:rPr lang="fr-FR" b="0" i="0"/>
            <a:t>Andrologue : pour les hommes. </a:t>
          </a:r>
          <a:endParaRPr lang="en-US"/>
        </a:p>
      </dgm:t>
    </dgm:pt>
    <dgm:pt modelId="{875F1E62-D226-4414-A4CA-E118A33C5E6D}" type="parTrans" cxnId="{F68AB549-77BC-4B9B-98D4-9F86A697558B}">
      <dgm:prSet/>
      <dgm:spPr/>
      <dgm:t>
        <a:bodyPr/>
        <a:lstStyle/>
        <a:p>
          <a:endParaRPr lang="en-US"/>
        </a:p>
      </dgm:t>
    </dgm:pt>
    <dgm:pt modelId="{F854C716-E251-4B02-8950-53A975DE84EF}" type="sibTrans" cxnId="{F68AB549-77BC-4B9B-98D4-9F86A697558B}">
      <dgm:prSet/>
      <dgm:spPr/>
      <dgm:t>
        <a:bodyPr/>
        <a:lstStyle/>
        <a:p>
          <a:endParaRPr lang="en-US"/>
        </a:p>
      </dgm:t>
    </dgm:pt>
    <dgm:pt modelId="{E338D779-65A1-4BF3-9685-8A21D080B913}">
      <dgm:prSet/>
      <dgm:spPr/>
      <dgm:t>
        <a:bodyPr/>
        <a:lstStyle/>
        <a:p>
          <a:r>
            <a:rPr lang="fr-FR" b="0" i="0"/>
            <a:t>Un gynécologue n’a ni compétence ni vocation à prendre en charge des patients trans qui se définissent comme femme. </a:t>
          </a:r>
          <a:endParaRPr lang="en-US"/>
        </a:p>
      </dgm:t>
    </dgm:pt>
    <dgm:pt modelId="{2367F9E6-DEE6-49B1-9AD8-B29A2EDA5DC4}" type="parTrans" cxnId="{26F38040-BE7F-4691-B6DB-EBFCC5B2369C}">
      <dgm:prSet/>
      <dgm:spPr/>
      <dgm:t>
        <a:bodyPr/>
        <a:lstStyle/>
        <a:p>
          <a:endParaRPr lang="en-US"/>
        </a:p>
      </dgm:t>
    </dgm:pt>
    <dgm:pt modelId="{4ED8B0C9-DF81-410F-B15A-20026D97EA88}" type="sibTrans" cxnId="{26F38040-BE7F-4691-B6DB-EBFCC5B2369C}">
      <dgm:prSet/>
      <dgm:spPr/>
      <dgm:t>
        <a:bodyPr/>
        <a:lstStyle/>
        <a:p>
          <a:endParaRPr lang="en-US"/>
        </a:p>
      </dgm:t>
    </dgm:pt>
    <dgm:pt modelId="{0D1ED50A-B88D-407D-874C-D30E885F390D}">
      <dgm:prSet/>
      <dgm:spPr/>
      <dgm:t>
        <a:bodyPr/>
        <a:lstStyle/>
        <a:p>
          <a:r>
            <a:rPr lang="fr-FR" b="0" i="0"/>
            <a:t>La chirurgie de réassignation sexuelle qui se limite à une vaginoplastie se heurte à l’incapacité scientifique de transplanter un appareil génital féminin fonctionnel aux personnes trans. </a:t>
          </a:r>
          <a:endParaRPr lang="en-US"/>
        </a:p>
      </dgm:t>
    </dgm:pt>
    <dgm:pt modelId="{3D8ED04E-C9DB-441A-8DB7-110918E1F643}" type="parTrans" cxnId="{403AF1F6-CAE9-4246-B80F-F5A38391EC4B}">
      <dgm:prSet/>
      <dgm:spPr/>
      <dgm:t>
        <a:bodyPr/>
        <a:lstStyle/>
        <a:p>
          <a:endParaRPr lang="en-US"/>
        </a:p>
      </dgm:t>
    </dgm:pt>
    <dgm:pt modelId="{3B1B473F-ABD1-4FA4-BE81-DE4EA0308FD8}" type="sibTrans" cxnId="{403AF1F6-CAE9-4246-B80F-F5A38391EC4B}">
      <dgm:prSet/>
      <dgm:spPr/>
      <dgm:t>
        <a:bodyPr/>
        <a:lstStyle/>
        <a:p>
          <a:endParaRPr lang="en-US"/>
        </a:p>
      </dgm:t>
    </dgm:pt>
    <dgm:pt modelId="{E88C6CA8-D77B-4028-8586-30592563C249}" type="pres">
      <dgm:prSet presAssocID="{A63C5717-587B-4DF2-8AE9-17211E31AC92}" presName="Name0" presStyleCnt="0">
        <dgm:presLayoutVars>
          <dgm:dir/>
          <dgm:resizeHandles val="exact"/>
        </dgm:presLayoutVars>
      </dgm:prSet>
      <dgm:spPr/>
    </dgm:pt>
    <dgm:pt modelId="{9FFECDBE-1A57-494C-A00B-096933FDC3B9}" type="pres">
      <dgm:prSet presAssocID="{F072D005-2CCB-4001-BC74-AACC5AB18FC2}" presName="node" presStyleLbl="node1" presStyleIdx="0" presStyleCnt="4">
        <dgm:presLayoutVars>
          <dgm:bulletEnabled val="1"/>
        </dgm:presLayoutVars>
      </dgm:prSet>
      <dgm:spPr/>
    </dgm:pt>
    <dgm:pt modelId="{0C336A6F-6EC1-4960-83AB-00868EBA4AC8}" type="pres">
      <dgm:prSet presAssocID="{31EB57AA-FAA0-4EC0-BD7E-06CA5BBC443B}" presName="sibTrans" presStyleLbl="sibTrans1D1" presStyleIdx="0" presStyleCnt="3"/>
      <dgm:spPr/>
    </dgm:pt>
    <dgm:pt modelId="{E493ED46-6722-40C7-A2D6-121B9DCC9861}" type="pres">
      <dgm:prSet presAssocID="{31EB57AA-FAA0-4EC0-BD7E-06CA5BBC443B}" presName="connectorText" presStyleLbl="sibTrans1D1" presStyleIdx="0" presStyleCnt="3"/>
      <dgm:spPr/>
    </dgm:pt>
    <dgm:pt modelId="{DEC708EF-3809-4D3F-BEC9-677A0F8D9E59}" type="pres">
      <dgm:prSet presAssocID="{20E9E58E-67B6-4524-BFA8-A2CCEE89051C}" presName="node" presStyleLbl="node1" presStyleIdx="1" presStyleCnt="4">
        <dgm:presLayoutVars>
          <dgm:bulletEnabled val="1"/>
        </dgm:presLayoutVars>
      </dgm:prSet>
      <dgm:spPr/>
    </dgm:pt>
    <dgm:pt modelId="{D08935E8-C807-43AC-B4A1-CB0A63C45391}" type="pres">
      <dgm:prSet presAssocID="{F854C716-E251-4B02-8950-53A975DE84EF}" presName="sibTrans" presStyleLbl="sibTrans1D1" presStyleIdx="1" presStyleCnt="3"/>
      <dgm:spPr/>
    </dgm:pt>
    <dgm:pt modelId="{7473288F-1046-482C-92D2-FF2289D74B25}" type="pres">
      <dgm:prSet presAssocID="{F854C716-E251-4B02-8950-53A975DE84EF}" presName="connectorText" presStyleLbl="sibTrans1D1" presStyleIdx="1" presStyleCnt="3"/>
      <dgm:spPr/>
    </dgm:pt>
    <dgm:pt modelId="{BDC0CAB2-B9FE-43B6-A4EA-81D2045A5E9F}" type="pres">
      <dgm:prSet presAssocID="{E338D779-65A1-4BF3-9685-8A21D080B913}" presName="node" presStyleLbl="node1" presStyleIdx="2" presStyleCnt="4">
        <dgm:presLayoutVars>
          <dgm:bulletEnabled val="1"/>
        </dgm:presLayoutVars>
      </dgm:prSet>
      <dgm:spPr/>
    </dgm:pt>
    <dgm:pt modelId="{A30B7C0E-2365-44A5-A0B0-6D59C7234B07}" type="pres">
      <dgm:prSet presAssocID="{4ED8B0C9-DF81-410F-B15A-20026D97EA88}" presName="sibTrans" presStyleLbl="sibTrans1D1" presStyleIdx="2" presStyleCnt="3"/>
      <dgm:spPr/>
    </dgm:pt>
    <dgm:pt modelId="{819F7FCC-5002-4960-A800-386780BDB1BB}" type="pres">
      <dgm:prSet presAssocID="{4ED8B0C9-DF81-410F-B15A-20026D97EA88}" presName="connectorText" presStyleLbl="sibTrans1D1" presStyleIdx="2" presStyleCnt="3"/>
      <dgm:spPr/>
    </dgm:pt>
    <dgm:pt modelId="{59D5C8D8-89C3-48EE-9805-F5B3A661BBEA}" type="pres">
      <dgm:prSet presAssocID="{0D1ED50A-B88D-407D-874C-D30E885F390D}" presName="node" presStyleLbl="node1" presStyleIdx="3" presStyleCnt="4">
        <dgm:presLayoutVars>
          <dgm:bulletEnabled val="1"/>
        </dgm:presLayoutVars>
      </dgm:prSet>
      <dgm:spPr/>
    </dgm:pt>
  </dgm:ptLst>
  <dgm:cxnLst>
    <dgm:cxn modelId="{98A85D00-1360-4308-A2F8-C7AB81627805}" type="presOf" srcId="{0D1ED50A-B88D-407D-874C-D30E885F390D}" destId="{59D5C8D8-89C3-48EE-9805-F5B3A661BBEA}" srcOrd="0" destOrd="0" presId="urn:microsoft.com/office/officeart/2016/7/layout/RepeatingBendingProcessNew"/>
    <dgm:cxn modelId="{32C52504-7661-43F4-AE20-567B91349CE1}" type="presOf" srcId="{F854C716-E251-4B02-8950-53A975DE84EF}" destId="{D08935E8-C807-43AC-B4A1-CB0A63C45391}" srcOrd="0" destOrd="0" presId="urn:microsoft.com/office/officeart/2016/7/layout/RepeatingBendingProcessNew"/>
    <dgm:cxn modelId="{5FA6A907-78A6-4F0A-817F-27CAD529FE56}" srcId="{A63C5717-587B-4DF2-8AE9-17211E31AC92}" destId="{F072D005-2CCB-4001-BC74-AACC5AB18FC2}" srcOrd="0" destOrd="0" parTransId="{C5BBE7A3-F708-49D1-A0BC-5F73AB53953E}" sibTransId="{31EB57AA-FAA0-4EC0-BD7E-06CA5BBC443B}"/>
    <dgm:cxn modelId="{F0C5920E-6056-4114-867A-285339CE0485}" type="presOf" srcId="{4ED8B0C9-DF81-410F-B15A-20026D97EA88}" destId="{819F7FCC-5002-4960-A800-386780BDB1BB}" srcOrd="1" destOrd="0" presId="urn:microsoft.com/office/officeart/2016/7/layout/RepeatingBendingProcessNew"/>
    <dgm:cxn modelId="{8F669A23-40FE-4411-B650-CF1C47F64789}" type="presOf" srcId="{F072D005-2CCB-4001-BC74-AACC5AB18FC2}" destId="{9FFECDBE-1A57-494C-A00B-096933FDC3B9}" srcOrd="0" destOrd="0" presId="urn:microsoft.com/office/officeart/2016/7/layout/RepeatingBendingProcessNew"/>
    <dgm:cxn modelId="{8F66672B-2D4D-4A57-AA63-CA67E0009EFF}" type="presOf" srcId="{E338D779-65A1-4BF3-9685-8A21D080B913}" destId="{BDC0CAB2-B9FE-43B6-A4EA-81D2045A5E9F}" srcOrd="0" destOrd="0" presId="urn:microsoft.com/office/officeart/2016/7/layout/RepeatingBendingProcessNew"/>
    <dgm:cxn modelId="{E19F6032-1E33-41E1-9BCF-6602A3607D3A}" type="presOf" srcId="{4ED8B0C9-DF81-410F-B15A-20026D97EA88}" destId="{A30B7C0E-2365-44A5-A0B0-6D59C7234B07}" srcOrd="0" destOrd="0" presId="urn:microsoft.com/office/officeart/2016/7/layout/RepeatingBendingProcessNew"/>
    <dgm:cxn modelId="{582A0533-54B0-413B-AA16-73AFA0E19318}" type="presOf" srcId="{F854C716-E251-4B02-8950-53A975DE84EF}" destId="{7473288F-1046-482C-92D2-FF2289D74B25}" srcOrd="1" destOrd="0" presId="urn:microsoft.com/office/officeart/2016/7/layout/RepeatingBendingProcessNew"/>
    <dgm:cxn modelId="{A90D6237-C76C-48DA-86FD-498BD73A6F99}" type="presOf" srcId="{A63C5717-587B-4DF2-8AE9-17211E31AC92}" destId="{E88C6CA8-D77B-4028-8586-30592563C249}" srcOrd="0" destOrd="0" presId="urn:microsoft.com/office/officeart/2016/7/layout/RepeatingBendingProcessNew"/>
    <dgm:cxn modelId="{26F38040-BE7F-4691-B6DB-EBFCC5B2369C}" srcId="{A63C5717-587B-4DF2-8AE9-17211E31AC92}" destId="{E338D779-65A1-4BF3-9685-8A21D080B913}" srcOrd="2" destOrd="0" parTransId="{2367F9E6-DEE6-49B1-9AD8-B29A2EDA5DC4}" sibTransId="{4ED8B0C9-DF81-410F-B15A-20026D97EA88}"/>
    <dgm:cxn modelId="{F68AB549-77BC-4B9B-98D4-9F86A697558B}" srcId="{A63C5717-587B-4DF2-8AE9-17211E31AC92}" destId="{20E9E58E-67B6-4524-BFA8-A2CCEE89051C}" srcOrd="1" destOrd="0" parTransId="{875F1E62-D226-4414-A4CA-E118A33C5E6D}" sibTransId="{F854C716-E251-4B02-8950-53A975DE84EF}"/>
    <dgm:cxn modelId="{3198AE72-0FFC-4C73-97D5-B72B344150EA}" type="presOf" srcId="{31EB57AA-FAA0-4EC0-BD7E-06CA5BBC443B}" destId="{0C336A6F-6EC1-4960-83AB-00868EBA4AC8}" srcOrd="0" destOrd="0" presId="urn:microsoft.com/office/officeart/2016/7/layout/RepeatingBendingProcessNew"/>
    <dgm:cxn modelId="{90A48BA3-75A4-4BF9-A736-C3185C20FFD1}" type="presOf" srcId="{20E9E58E-67B6-4524-BFA8-A2CCEE89051C}" destId="{DEC708EF-3809-4D3F-BEC9-677A0F8D9E59}" srcOrd="0" destOrd="0" presId="urn:microsoft.com/office/officeart/2016/7/layout/RepeatingBendingProcessNew"/>
    <dgm:cxn modelId="{A59351BA-3DA5-4747-A120-6A9983A72AD8}" type="presOf" srcId="{31EB57AA-FAA0-4EC0-BD7E-06CA5BBC443B}" destId="{E493ED46-6722-40C7-A2D6-121B9DCC9861}" srcOrd="1" destOrd="0" presId="urn:microsoft.com/office/officeart/2016/7/layout/RepeatingBendingProcessNew"/>
    <dgm:cxn modelId="{403AF1F6-CAE9-4246-B80F-F5A38391EC4B}" srcId="{A63C5717-587B-4DF2-8AE9-17211E31AC92}" destId="{0D1ED50A-B88D-407D-874C-D30E885F390D}" srcOrd="3" destOrd="0" parTransId="{3D8ED04E-C9DB-441A-8DB7-110918E1F643}" sibTransId="{3B1B473F-ABD1-4FA4-BE81-DE4EA0308FD8}"/>
    <dgm:cxn modelId="{7C63C71F-E64E-4C9F-979C-BA94ECC8FC23}" type="presParOf" srcId="{E88C6CA8-D77B-4028-8586-30592563C249}" destId="{9FFECDBE-1A57-494C-A00B-096933FDC3B9}" srcOrd="0" destOrd="0" presId="urn:microsoft.com/office/officeart/2016/7/layout/RepeatingBendingProcessNew"/>
    <dgm:cxn modelId="{A83B6336-AD60-45F5-BB0C-C37381771629}" type="presParOf" srcId="{E88C6CA8-D77B-4028-8586-30592563C249}" destId="{0C336A6F-6EC1-4960-83AB-00868EBA4AC8}" srcOrd="1" destOrd="0" presId="urn:microsoft.com/office/officeart/2016/7/layout/RepeatingBendingProcessNew"/>
    <dgm:cxn modelId="{B86CFEA2-BDFF-41AE-ADAB-A2EE2132AE34}" type="presParOf" srcId="{0C336A6F-6EC1-4960-83AB-00868EBA4AC8}" destId="{E493ED46-6722-40C7-A2D6-121B9DCC9861}" srcOrd="0" destOrd="0" presId="urn:microsoft.com/office/officeart/2016/7/layout/RepeatingBendingProcessNew"/>
    <dgm:cxn modelId="{7E55C24D-E44B-470E-A997-A5495C667CE6}" type="presParOf" srcId="{E88C6CA8-D77B-4028-8586-30592563C249}" destId="{DEC708EF-3809-4D3F-BEC9-677A0F8D9E59}" srcOrd="2" destOrd="0" presId="urn:microsoft.com/office/officeart/2016/7/layout/RepeatingBendingProcessNew"/>
    <dgm:cxn modelId="{CB562D65-279A-4607-A254-DA4368E39090}" type="presParOf" srcId="{E88C6CA8-D77B-4028-8586-30592563C249}" destId="{D08935E8-C807-43AC-B4A1-CB0A63C45391}" srcOrd="3" destOrd="0" presId="urn:microsoft.com/office/officeart/2016/7/layout/RepeatingBendingProcessNew"/>
    <dgm:cxn modelId="{4FAB6B9F-01A4-4628-823F-D598F97EDB89}" type="presParOf" srcId="{D08935E8-C807-43AC-B4A1-CB0A63C45391}" destId="{7473288F-1046-482C-92D2-FF2289D74B25}" srcOrd="0" destOrd="0" presId="urn:microsoft.com/office/officeart/2016/7/layout/RepeatingBendingProcessNew"/>
    <dgm:cxn modelId="{343C2AB4-9C90-4B20-8B19-2431DCE44CB4}" type="presParOf" srcId="{E88C6CA8-D77B-4028-8586-30592563C249}" destId="{BDC0CAB2-B9FE-43B6-A4EA-81D2045A5E9F}" srcOrd="4" destOrd="0" presId="urn:microsoft.com/office/officeart/2016/7/layout/RepeatingBendingProcessNew"/>
    <dgm:cxn modelId="{D1C996F9-ADDA-4203-8C7A-EDF82544652B}" type="presParOf" srcId="{E88C6CA8-D77B-4028-8586-30592563C249}" destId="{A30B7C0E-2365-44A5-A0B0-6D59C7234B07}" srcOrd="5" destOrd="0" presId="urn:microsoft.com/office/officeart/2016/7/layout/RepeatingBendingProcessNew"/>
    <dgm:cxn modelId="{B67F1BA5-F7FA-4E10-ABB5-9892F29769A8}" type="presParOf" srcId="{A30B7C0E-2365-44A5-A0B0-6D59C7234B07}" destId="{819F7FCC-5002-4960-A800-386780BDB1BB}" srcOrd="0" destOrd="0" presId="urn:microsoft.com/office/officeart/2016/7/layout/RepeatingBendingProcessNew"/>
    <dgm:cxn modelId="{65D87C52-5007-4BC1-A6B3-5EE82DF8ADCA}" type="presParOf" srcId="{E88C6CA8-D77B-4028-8586-30592563C249}" destId="{59D5C8D8-89C3-48EE-9805-F5B3A661BBEA}"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DDB3E48-D0D2-4B6A-8F5D-918763BB897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4117E0-5E5B-4AFB-9B5A-B66F7ADF288E}">
      <dgm:prSet/>
      <dgm:spPr/>
      <dgm:t>
        <a:bodyPr/>
        <a:lstStyle/>
        <a:p>
          <a:r>
            <a:rPr lang="fr-FR" b="1"/>
            <a:t>Les partisans du Nouvel Ordre Mondial se servent des trans pour donner un coup de pied supplémentaire dans la société, pour la déstabiliser encore plus</a:t>
          </a:r>
          <a:r>
            <a:rPr lang="fr-FR"/>
            <a:t>. </a:t>
          </a:r>
          <a:endParaRPr lang="en-US"/>
        </a:p>
      </dgm:t>
    </dgm:pt>
    <dgm:pt modelId="{BCECA0B2-1A36-4512-84B5-5254A82682D1}" type="parTrans" cxnId="{D0FCBBAE-AF03-4C46-9EB3-885659FDFEB6}">
      <dgm:prSet/>
      <dgm:spPr/>
      <dgm:t>
        <a:bodyPr/>
        <a:lstStyle/>
        <a:p>
          <a:endParaRPr lang="en-US"/>
        </a:p>
      </dgm:t>
    </dgm:pt>
    <dgm:pt modelId="{8C6BACBD-29D3-493D-9C4A-71543F55A680}" type="sibTrans" cxnId="{D0FCBBAE-AF03-4C46-9EB3-885659FDFEB6}">
      <dgm:prSet/>
      <dgm:spPr/>
      <dgm:t>
        <a:bodyPr/>
        <a:lstStyle/>
        <a:p>
          <a:endParaRPr lang="en-US"/>
        </a:p>
      </dgm:t>
    </dgm:pt>
    <dgm:pt modelId="{F08855CE-2BEE-4E72-9517-DAB226FA896F}">
      <dgm:prSet/>
      <dgm:spPr/>
      <dgm:t>
        <a:bodyPr/>
        <a:lstStyle/>
        <a:p>
          <a:r>
            <a:rPr lang="fr-FR" b="1" i="1"/>
            <a:t>Nous, les trans, voulons vivre en paix et en harmonie avec nos conjoints, nos familles, nos voisins, nos employeurs ou nos employés, avec la société tout entière. </a:t>
          </a:r>
          <a:endParaRPr lang="en-US"/>
        </a:p>
      </dgm:t>
    </dgm:pt>
    <dgm:pt modelId="{538EAB26-2A99-4E6C-BB1D-7A36F7C5B523}" type="parTrans" cxnId="{DBA3B47D-F7CA-48AE-928B-200E2E78BA61}">
      <dgm:prSet/>
      <dgm:spPr/>
      <dgm:t>
        <a:bodyPr/>
        <a:lstStyle/>
        <a:p>
          <a:endParaRPr lang="en-US"/>
        </a:p>
      </dgm:t>
    </dgm:pt>
    <dgm:pt modelId="{C1DA82F5-733C-4F14-8A55-1043B322CA41}" type="sibTrans" cxnId="{DBA3B47D-F7CA-48AE-928B-200E2E78BA61}">
      <dgm:prSet/>
      <dgm:spPr/>
      <dgm:t>
        <a:bodyPr/>
        <a:lstStyle/>
        <a:p>
          <a:endParaRPr lang="en-US"/>
        </a:p>
      </dgm:t>
    </dgm:pt>
    <dgm:pt modelId="{1C016235-32FC-47BE-BAE9-BD07E0B4A58B}">
      <dgm:prSet/>
      <dgm:spPr/>
      <dgm:t>
        <a:bodyPr/>
        <a:lstStyle/>
        <a:p>
          <a:r>
            <a:rPr lang="fr-FR" b="1" i="1"/>
            <a:t>Nous ne voulons pas être des icônes</a:t>
          </a:r>
          <a:r>
            <a:rPr lang="fr-FR"/>
            <a:t>, </a:t>
          </a:r>
          <a:endParaRPr lang="en-US"/>
        </a:p>
      </dgm:t>
    </dgm:pt>
    <dgm:pt modelId="{C45E0D83-F213-4BA8-B2C5-EEB917411CA0}" type="parTrans" cxnId="{E7FA5C46-8EC6-4892-AA84-142E02A3F9E5}">
      <dgm:prSet/>
      <dgm:spPr/>
      <dgm:t>
        <a:bodyPr/>
        <a:lstStyle/>
        <a:p>
          <a:endParaRPr lang="en-US"/>
        </a:p>
      </dgm:t>
    </dgm:pt>
    <dgm:pt modelId="{D015E67B-1A78-46BB-88E3-62AAFA355818}" type="sibTrans" cxnId="{E7FA5C46-8EC6-4892-AA84-142E02A3F9E5}">
      <dgm:prSet/>
      <dgm:spPr/>
      <dgm:t>
        <a:bodyPr/>
        <a:lstStyle/>
        <a:p>
          <a:endParaRPr lang="en-US"/>
        </a:p>
      </dgm:t>
    </dgm:pt>
    <dgm:pt modelId="{10D5F06B-C411-44CC-8FD2-5D0654B17064}">
      <dgm:prSet/>
      <dgm:spPr/>
      <dgm:t>
        <a:bodyPr/>
        <a:lstStyle/>
        <a:p>
          <a:r>
            <a:rPr lang="fr-FR" i="1"/>
            <a:t>c’est-à-dire dressées comme des “i”, connes de services pour le compte du “merchandising” des multinationales</a:t>
          </a:r>
          <a:r>
            <a:rPr lang="fr-FR"/>
            <a:t>. </a:t>
          </a:r>
          <a:endParaRPr lang="en-US"/>
        </a:p>
      </dgm:t>
    </dgm:pt>
    <dgm:pt modelId="{C8EB6B50-D014-4E91-8824-3DCB950A1CE4}" type="parTrans" cxnId="{36C181A6-D919-4FE9-9AF9-3F0CC1D0ECE1}">
      <dgm:prSet/>
      <dgm:spPr/>
      <dgm:t>
        <a:bodyPr/>
        <a:lstStyle/>
        <a:p>
          <a:endParaRPr lang="en-US"/>
        </a:p>
      </dgm:t>
    </dgm:pt>
    <dgm:pt modelId="{6FB744A3-4FE4-46AD-AA38-50B28AE51001}" type="sibTrans" cxnId="{36C181A6-D919-4FE9-9AF9-3F0CC1D0ECE1}">
      <dgm:prSet/>
      <dgm:spPr/>
      <dgm:t>
        <a:bodyPr/>
        <a:lstStyle/>
        <a:p>
          <a:endParaRPr lang="en-US"/>
        </a:p>
      </dgm:t>
    </dgm:pt>
    <dgm:pt modelId="{42EB511A-4D6B-4ACA-B296-8F01D927456F}">
      <dgm:prSet/>
      <dgm:spPr/>
      <dgm:t>
        <a:bodyPr/>
        <a:lstStyle/>
        <a:p>
          <a:r>
            <a:rPr lang="fr-FR"/>
            <a:t>Faire la Une du Time? La belle affaire, le chancelier Adolf Hitler ne l’avait-il pas fait aussi, lui qui avait été déclaré “Personnalité de l’année” par ce même Time Magazine qui lui avait décerné ce titre en 1938 ? »</a:t>
          </a:r>
          <a:endParaRPr lang="en-US"/>
        </a:p>
      </dgm:t>
    </dgm:pt>
    <dgm:pt modelId="{3A5A0648-8A22-4617-A47A-F614654C50BA}" type="parTrans" cxnId="{010EC3A1-2E6A-4B4F-9BF4-019C47F4BC89}">
      <dgm:prSet/>
      <dgm:spPr/>
      <dgm:t>
        <a:bodyPr/>
        <a:lstStyle/>
        <a:p>
          <a:endParaRPr lang="en-US"/>
        </a:p>
      </dgm:t>
    </dgm:pt>
    <dgm:pt modelId="{59511368-3702-4A4D-9CAC-7C8363B9A269}" type="sibTrans" cxnId="{010EC3A1-2E6A-4B4F-9BF4-019C47F4BC89}">
      <dgm:prSet/>
      <dgm:spPr/>
      <dgm:t>
        <a:bodyPr/>
        <a:lstStyle/>
        <a:p>
          <a:endParaRPr lang="en-US"/>
        </a:p>
      </dgm:t>
    </dgm:pt>
    <dgm:pt modelId="{7CC6A357-3684-4FF8-BB11-9168D9696D55}" type="pres">
      <dgm:prSet presAssocID="{CDDB3E48-D0D2-4B6A-8F5D-918763BB8976}" presName="linear" presStyleCnt="0">
        <dgm:presLayoutVars>
          <dgm:animLvl val="lvl"/>
          <dgm:resizeHandles val="exact"/>
        </dgm:presLayoutVars>
      </dgm:prSet>
      <dgm:spPr/>
    </dgm:pt>
    <dgm:pt modelId="{8C0DBADF-8008-41EE-B711-26A914491E91}" type="pres">
      <dgm:prSet presAssocID="{CF4117E0-5E5B-4AFB-9B5A-B66F7ADF288E}" presName="parentText" presStyleLbl="node1" presStyleIdx="0" presStyleCnt="5">
        <dgm:presLayoutVars>
          <dgm:chMax val="0"/>
          <dgm:bulletEnabled val="1"/>
        </dgm:presLayoutVars>
      </dgm:prSet>
      <dgm:spPr/>
    </dgm:pt>
    <dgm:pt modelId="{44FA89A1-6415-499F-A624-F6843AF10091}" type="pres">
      <dgm:prSet presAssocID="{8C6BACBD-29D3-493D-9C4A-71543F55A680}" presName="spacer" presStyleCnt="0"/>
      <dgm:spPr/>
    </dgm:pt>
    <dgm:pt modelId="{F1AA37BA-A8DC-4B96-91A3-71390D36D2DB}" type="pres">
      <dgm:prSet presAssocID="{F08855CE-2BEE-4E72-9517-DAB226FA896F}" presName="parentText" presStyleLbl="node1" presStyleIdx="1" presStyleCnt="5">
        <dgm:presLayoutVars>
          <dgm:chMax val="0"/>
          <dgm:bulletEnabled val="1"/>
        </dgm:presLayoutVars>
      </dgm:prSet>
      <dgm:spPr/>
    </dgm:pt>
    <dgm:pt modelId="{AE9BB9E2-16DF-4CCD-9263-D0E386769A71}" type="pres">
      <dgm:prSet presAssocID="{C1DA82F5-733C-4F14-8A55-1043B322CA41}" presName="spacer" presStyleCnt="0"/>
      <dgm:spPr/>
    </dgm:pt>
    <dgm:pt modelId="{3A91A4DE-F91D-43C8-92C8-C23DABFC1D4C}" type="pres">
      <dgm:prSet presAssocID="{1C016235-32FC-47BE-BAE9-BD07E0B4A58B}" presName="parentText" presStyleLbl="node1" presStyleIdx="2" presStyleCnt="5">
        <dgm:presLayoutVars>
          <dgm:chMax val="0"/>
          <dgm:bulletEnabled val="1"/>
        </dgm:presLayoutVars>
      </dgm:prSet>
      <dgm:spPr/>
    </dgm:pt>
    <dgm:pt modelId="{2ADDC46D-02B3-465A-A85B-C3C72BEE0AB5}" type="pres">
      <dgm:prSet presAssocID="{D015E67B-1A78-46BB-88E3-62AAFA355818}" presName="spacer" presStyleCnt="0"/>
      <dgm:spPr/>
    </dgm:pt>
    <dgm:pt modelId="{50FEE057-AE67-4D34-A232-3E14D15E490D}" type="pres">
      <dgm:prSet presAssocID="{10D5F06B-C411-44CC-8FD2-5D0654B17064}" presName="parentText" presStyleLbl="node1" presStyleIdx="3" presStyleCnt="5">
        <dgm:presLayoutVars>
          <dgm:chMax val="0"/>
          <dgm:bulletEnabled val="1"/>
        </dgm:presLayoutVars>
      </dgm:prSet>
      <dgm:spPr/>
    </dgm:pt>
    <dgm:pt modelId="{2FAB26EC-22F8-4202-95F5-0AEEC75F1224}" type="pres">
      <dgm:prSet presAssocID="{6FB744A3-4FE4-46AD-AA38-50B28AE51001}" presName="spacer" presStyleCnt="0"/>
      <dgm:spPr/>
    </dgm:pt>
    <dgm:pt modelId="{05A4C6E1-62FF-4EAF-B4E5-3BD3D554E25B}" type="pres">
      <dgm:prSet presAssocID="{42EB511A-4D6B-4ACA-B296-8F01D927456F}" presName="parentText" presStyleLbl="node1" presStyleIdx="4" presStyleCnt="5">
        <dgm:presLayoutVars>
          <dgm:chMax val="0"/>
          <dgm:bulletEnabled val="1"/>
        </dgm:presLayoutVars>
      </dgm:prSet>
      <dgm:spPr/>
    </dgm:pt>
  </dgm:ptLst>
  <dgm:cxnLst>
    <dgm:cxn modelId="{A5066E09-BF33-4478-9E4F-8645C5EC2790}" type="presOf" srcId="{F08855CE-2BEE-4E72-9517-DAB226FA896F}" destId="{F1AA37BA-A8DC-4B96-91A3-71390D36D2DB}" srcOrd="0" destOrd="0" presId="urn:microsoft.com/office/officeart/2005/8/layout/vList2"/>
    <dgm:cxn modelId="{E7FA5C46-8EC6-4892-AA84-142E02A3F9E5}" srcId="{CDDB3E48-D0D2-4B6A-8F5D-918763BB8976}" destId="{1C016235-32FC-47BE-BAE9-BD07E0B4A58B}" srcOrd="2" destOrd="0" parTransId="{C45E0D83-F213-4BA8-B2C5-EEB917411CA0}" sibTransId="{D015E67B-1A78-46BB-88E3-62AAFA355818}"/>
    <dgm:cxn modelId="{ACE9D167-E059-403C-8C8A-968C3BFCA9E7}" type="presOf" srcId="{CF4117E0-5E5B-4AFB-9B5A-B66F7ADF288E}" destId="{8C0DBADF-8008-41EE-B711-26A914491E91}" srcOrd="0" destOrd="0" presId="urn:microsoft.com/office/officeart/2005/8/layout/vList2"/>
    <dgm:cxn modelId="{07571576-E2FD-400E-8F6F-7ED75CBF5F42}" type="presOf" srcId="{CDDB3E48-D0D2-4B6A-8F5D-918763BB8976}" destId="{7CC6A357-3684-4FF8-BB11-9168D9696D55}" srcOrd="0" destOrd="0" presId="urn:microsoft.com/office/officeart/2005/8/layout/vList2"/>
    <dgm:cxn modelId="{DBA3B47D-F7CA-48AE-928B-200E2E78BA61}" srcId="{CDDB3E48-D0D2-4B6A-8F5D-918763BB8976}" destId="{F08855CE-2BEE-4E72-9517-DAB226FA896F}" srcOrd="1" destOrd="0" parTransId="{538EAB26-2A99-4E6C-BB1D-7A36F7C5B523}" sibTransId="{C1DA82F5-733C-4F14-8A55-1043B322CA41}"/>
    <dgm:cxn modelId="{010EC3A1-2E6A-4B4F-9BF4-019C47F4BC89}" srcId="{CDDB3E48-D0D2-4B6A-8F5D-918763BB8976}" destId="{42EB511A-4D6B-4ACA-B296-8F01D927456F}" srcOrd="4" destOrd="0" parTransId="{3A5A0648-8A22-4617-A47A-F614654C50BA}" sibTransId="{59511368-3702-4A4D-9CAC-7C8363B9A269}"/>
    <dgm:cxn modelId="{36C181A6-D919-4FE9-9AF9-3F0CC1D0ECE1}" srcId="{CDDB3E48-D0D2-4B6A-8F5D-918763BB8976}" destId="{10D5F06B-C411-44CC-8FD2-5D0654B17064}" srcOrd="3" destOrd="0" parTransId="{C8EB6B50-D014-4E91-8824-3DCB950A1CE4}" sibTransId="{6FB744A3-4FE4-46AD-AA38-50B28AE51001}"/>
    <dgm:cxn modelId="{D0FCBBAE-AF03-4C46-9EB3-885659FDFEB6}" srcId="{CDDB3E48-D0D2-4B6A-8F5D-918763BB8976}" destId="{CF4117E0-5E5B-4AFB-9B5A-B66F7ADF288E}" srcOrd="0" destOrd="0" parTransId="{BCECA0B2-1A36-4512-84B5-5254A82682D1}" sibTransId="{8C6BACBD-29D3-493D-9C4A-71543F55A680}"/>
    <dgm:cxn modelId="{0F3C6BB1-3DD8-4516-BC14-675DE54B2DD4}" type="presOf" srcId="{42EB511A-4D6B-4ACA-B296-8F01D927456F}" destId="{05A4C6E1-62FF-4EAF-B4E5-3BD3D554E25B}" srcOrd="0" destOrd="0" presId="urn:microsoft.com/office/officeart/2005/8/layout/vList2"/>
    <dgm:cxn modelId="{308BDDF5-5534-4C4C-8DB4-E15CDFA2B8A2}" type="presOf" srcId="{1C016235-32FC-47BE-BAE9-BD07E0B4A58B}" destId="{3A91A4DE-F91D-43C8-92C8-C23DABFC1D4C}" srcOrd="0" destOrd="0" presId="urn:microsoft.com/office/officeart/2005/8/layout/vList2"/>
    <dgm:cxn modelId="{8220D9FC-1446-4755-A002-5CD84A5151C5}" type="presOf" srcId="{10D5F06B-C411-44CC-8FD2-5D0654B17064}" destId="{50FEE057-AE67-4D34-A232-3E14D15E490D}" srcOrd="0" destOrd="0" presId="urn:microsoft.com/office/officeart/2005/8/layout/vList2"/>
    <dgm:cxn modelId="{F7FD6DFA-09CF-42BA-B12E-9D8FFA918061}" type="presParOf" srcId="{7CC6A357-3684-4FF8-BB11-9168D9696D55}" destId="{8C0DBADF-8008-41EE-B711-26A914491E91}" srcOrd="0" destOrd="0" presId="urn:microsoft.com/office/officeart/2005/8/layout/vList2"/>
    <dgm:cxn modelId="{6BA5516A-A57F-4BF0-9387-16024B555CF3}" type="presParOf" srcId="{7CC6A357-3684-4FF8-BB11-9168D9696D55}" destId="{44FA89A1-6415-499F-A624-F6843AF10091}" srcOrd="1" destOrd="0" presId="urn:microsoft.com/office/officeart/2005/8/layout/vList2"/>
    <dgm:cxn modelId="{EF97ABC7-FD8D-430D-B069-31BD1F57D6C8}" type="presParOf" srcId="{7CC6A357-3684-4FF8-BB11-9168D9696D55}" destId="{F1AA37BA-A8DC-4B96-91A3-71390D36D2DB}" srcOrd="2" destOrd="0" presId="urn:microsoft.com/office/officeart/2005/8/layout/vList2"/>
    <dgm:cxn modelId="{CAE90924-F0F0-49E4-B9FE-9D7A15EEF847}" type="presParOf" srcId="{7CC6A357-3684-4FF8-BB11-9168D9696D55}" destId="{AE9BB9E2-16DF-4CCD-9263-D0E386769A71}" srcOrd="3" destOrd="0" presId="urn:microsoft.com/office/officeart/2005/8/layout/vList2"/>
    <dgm:cxn modelId="{5253E45E-ADB5-4410-A8A9-2AE9F6914C36}" type="presParOf" srcId="{7CC6A357-3684-4FF8-BB11-9168D9696D55}" destId="{3A91A4DE-F91D-43C8-92C8-C23DABFC1D4C}" srcOrd="4" destOrd="0" presId="urn:microsoft.com/office/officeart/2005/8/layout/vList2"/>
    <dgm:cxn modelId="{71C2D79A-91A4-44E7-B3E2-568A91ED2093}" type="presParOf" srcId="{7CC6A357-3684-4FF8-BB11-9168D9696D55}" destId="{2ADDC46D-02B3-465A-A85B-C3C72BEE0AB5}" srcOrd="5" destOrd="0" presId="urn:microsoft.com/office/officeart/2005/8/layout/vList2"/>
    <dgm:cxn modelId="{E7FEFBF4-2695-45CE-8444-14105CD81BA8}" type="presParOf" srcId="{7CC6A357-3684-4FF8-BB11-9168D9696D55}" destId="{50FEE057-AE67-4D34-A232-3E14D15E490D}" srcOrd="6" destOrd="0" presId="urn:microsoft.com/office/officeart/2005/8/layout/vList2"/>
    <dgm:cxn modelId="{55738994-ED84-465E-B3BB-10035DAB8FA0}" type="presParOf" srcId="{7CC6A357-3684-4FF8-BB11-9168D9696D55}" destId="{2FAB26EC-22F8-4202-95F5-0AEEC75F1224}" srcOrd="7" destOrd="0" presId="urn:microsoft.com/office/officeart/2005/8/layout/vList2"/>
    <dgm:cxn modelId="{8B814492-DC08-4644-A430-B3911DA15B67}" type="presParOf" srcId="{7CC6A357-3684-4FF8-BB11-9168D9696D55}" destId="{05A4C6E1-62FF-4EAF-B4E5-3BD3D554E25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89DA5B-17E2-418E-8F80-976F55A75CA3}"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77575816-47CD-46D0-8F37-C799186194CD}">
      <dgm:prSet/>
      <dgm:spPr/>
      <dgm:t>
        <a:bodyPr/>
        <a:lstStyle/>
        <a:p>
          <a:r>
            <a:rPr lang="fr-FR" b="1"/>
            <a:t>on peut changer son apparence, mais pas son sexe biologique, </a:t>
          </a:r>
          <a:endParaRPr lang="en-US"/>
        </a:p>
      </dgm:t>
    </dgm:pt>
    <dgm:pt modelId="{C63D4A0D-808C-4E73-82D1-1B88CEA269C2}" type="parTrans" cxnId="{4437BAEE-0996-401B-A111-42A747508957}">
      <dgm:prSet/>
      <dgm:spPr/>
      <dgm:t>
        <a:bodyPr/>
        <a:lstStyle/>
        <a:p>
          <a:endParaRPr lang="en-US"/>
        </a:p>
      </dgm:t>
    </dgm:pt>
    <dgm:pt modelId="{3BD03A3B-1F6D-4723-A108-673AA788FEF3}" type="sibTrans" cxnId="{4437BAEE-0996-401B-A111-42A747508957}">
      <dgm:prSet/>
      <dgm:spPr/>
      <dgm:t>
        <a:bodyPr/>
        <a:lstStyle/>
        <a:p>
          <a:endParaRPr lang="en-US"/>
        </a:p>
      </dgm:t>
    </dgm:pt>
    <dgm:pt modelId="{D5FA3B4C-F379-4CC7-B0DE-381771EEE854}">
      <dgm:prSet/>
      <dgm:spPr/>
      <dgm:t>
        <a:bodyPr/>
        <a:lstStyle/>
        <a:p>
          <a:r>
            <a:rPr lang="fr-FR" b="1"/>
            <a:t>ni ses chromosomes. </a:t>
          </a:r>
          <a:endParaRPr lang="en-US"/>
        </a:p>
      </dgm:t>
    </dgm:pt>
    <dgm:pt modelId="{3B3D2923-5518-46C1-98BE-D18A43C0AF46}" type="parTrans" cxnId="{B1BF60A6-A478-4885-B6C8-94E83246090D}">
      <dgm:prSet/>
      <dgm:spPr/>
      <dgm:t>
        <a:bodyPr/>
        <a:lstStyle/>
        <a:p>
          <a:endParaRPr lang="en-US"/>
        </a:p>
      </dgm:t>
    </dgm:pt>
    <dgm:pt modelId="{D2ED8A6A-B032-4FAF-8BE7-B92AE813DB79}" type="sibTrans" cxnId="{B1BF60A6-A478-4885-B6C8-94E83246090D}">
      <dgm:prSet/>
      <dgm:spPr/>
      <dgm:t>
        <a:bodyPr/>
        <a:lstStyle/>
        <a:p>
          <a:endParaRPr lang="en-US"/>
        </a:p>
      </dgm:t>
    </dgm:pt>
    <dgm:pt modelId="{C9DE24B8-9684-4402-851F-4998D677D88F}">
      <dgm:prSet/>
      <dgm:spPr/>
      <dgm:t>
        <a:bodyPr/>
        <a:lstStyle/>
        <a:p>
          <a:r>
            <a:rPr lang="fr-FR" b="1"/>
            <a:t>Changer de genre consiste à tromper son corps (et les autres) toute sa vie. </a:t>
          </a:r>
          <a:r>
            <a:rPr lang="fr-FR"/>
            <a:t> </a:t>
          </a:r>
          <a:endParaRPr lang="en-US"/>
        </a:p>
      </dgm:t>
    </dgm:pt>
    <dgm:pt modelId="{1819A26D-B322-454E-AA3E-BBFF4B52CE5E}" type="parTrans" cxnId="{1D1D5F7E-E3AA-4445-9C22-8CBB0FF21E03}">
      <dgm:prSet/>
      <dgm:spPr/>
      <dgm:t>
        <a:bodyPr/>
        <a:lstStyle/>
        <a:p>
          <a:endParaRPr lang="en-US"/>
        </a:p>
      </dgm:t>
    </dgm:pt>
    <dgm:pt modelId="{4CF9EB73-DCDD-458D-A60F-5D86B88679F9}" type="sibTrans" cxnId="{1D1D5F7E-E3AA-4445-9C22-8CBB0FF21E03}">
      <dgm:prSet/>
      <dgm:spPr/>
      <dgm:t>
        <a:bodyPr/>
        <a:lstStyle/>
        <a:p>
          <a:endParaRPr lang="en-US"/>
        </a:p>
      </dgm:t>
    </dgm:pt>
    <dgm:pt modelId="{C28E7A2B-95E9-41C7-AEF9-452C0393C121}">
      <dgm:prSet/>
      <dgm:spPr/>
      <dgm:t>
        <a:bodyPr/>
        <a:lstStyle/>
        <a:p>
          <a:r>
            <a:rPr lang="fr-FR"/>
            <a:t>à quel prix ?</a:t>
          </a:r>
          <a:endParaRPr lang="en-US"/>
        </a:p>
      </dgm:t>
    </dgm:pt>
    <dgm:pt modelId="{30990BB8-61B0-4F4B-9056-0A7D177E8A71}" type="parTrans" cxnId="{1D7947BB-9EB5-405D-ACEA-88BBD58A7EFC}">
      <dgm:prSet/>
      <dgm:spPr/>
      <dgm:t>
        <a:bodyPr/>
        <a:lstStyle/>
        <a:p>
          <a:endParaRPr lang="en-US"/>
        </a:p>
      </dgm:t>
    </dgm:pt>
    <dgm:pt modelId="{DC1A2727-5415-45AF-9009-E384237FDA76}" type="sibTrans" cxnId="{1D7947BB-9EB5-405D-ACEA-88BBD58A7EFC}">
      <dgm:prSet/>
      <dgm:spPr/>
      <dgm:t>
        <a:bodyPr/>
        <a:lstStyle/>
        <a:p>
          <a:endParaRPr lang="en-US"/>
        </a:p>
      </dgm:t>
    </dgm:pt>
    <dgm:pt modelId="{04EB3B93-69D8-4146-B54B-655484B4CAE8}" type="pres">
      <dgm:prSet presAssocID="{C089DA5B-17E2-418E-8F80-976F55A75CA3}" presName="Name0" presStyleCnt="0">
        <dgm:presLayoutVars>
          <dgm:dir/>
          <dgm:animLvl val="lvl"/>
          <dgm:resizeHandles val="exact"/>
        </dgm:presLayoutVars>
      </dgm:prSet>
      <dgm:spPr/>
    </dgm:pt>
    <dgm:pt modelId="{9B1FA148-1392-4E55-89A6-751ADAD0F717}" type="pres">
      <dgm:prSet presAssocID="{C28E7A2B-95E9-41C7-AEF9-452C0393C121}" presName="boxAndChildren" presStyleCnt="0"/>
      <dgm:spPr/>
    </dgm:pt>
    <dgm:pt modelId="{4B0636FF-BD8D-4589-9891-D45C4BDFC20D}" type="pres">
      <dgm:prSet presAssocID="{C28E7A2B-95E9-41C7-AEF9-452C0393C121}" presName="parentTextBox" presStyleLbl="node1" presStyleIdx="0" presStyleCnt="4"/>
      <dgm:spPr/>
    </dgm:pt>
    <dgm:pt modelId="{9976F1D6-FC61-4C7F-8AAB-9419BDEFD7C2}" type="pres">
      <dgm:prSet presAssocID="{4CF9EB73-DCDD-458D-A60F-5D86B88679F9}" presName="sp" presStyleCnt="0"/>
      <dgm:spPr/>
    </dgm:pt>
    <dgm:pt modelId="{79CC8C30-7598-40C3-A8C3-31843766FD5A}" type="pres">
      <dgm:prSet presAssocID="{C9DE24B8-9684-4402-851F-4998D677D88F}" presName="arrowAndChildren" presStyleCnt="0"/>
      <dgm:spPr/>
    </dgm:pt>
    <dgm:pt modelId="{37BBC63F-C14F-4700-ACE1-D2D8A0C77948}" type="pres">
      <dgm:prSet presAssocID="{C9DE24B8-9684-4402-851F-4998D677D88F}" presName="parentTextArrow" presStyleLbl="node1" presStyleIdx="1" presStyleCnt="4"/>
      <dgm:spPr/>
    </dgm:pt>
    <dgm:pt modelId="{CC85FD01-57E6-401B-94B5-94D923727AE2}" type="pres">
      <dgm:prSet presAssocID="{D2ED8A6A-B032-4FAF-8BE7-B92AE813DB79}" presName="sp" presStyleCnt="0"/>
      <dgm:spPr/>
    </dgm:pt>
    <dgm:pt modelId="{20DD5FC3-11D9-4612-9556-B2B601FCDCFD}" type="pres">
      <dgm:prSet presAssocID="{D5FA3B4C-F379-4CC7-B0DE-381771EEE854}" presName="arrowAndChildren" presStyleCnt="0"/>
      <dgm:spPr/>
    </dgm:pt>
    <dgm:pt modelId="{9B1CBC5E-50F8-4FB6-AD87-3C2A791EE125}" type="pres">
      <dgm:prSet presAssocID="{D5FA3B4C-F379-4CC7-B0DE-381771EEE854}" presName="parentTextArrow" presStyleLbl="node1" presStyleIdx="2" presStyleCnt="4"/>
      <dgm:spPr/>
    </dgm:pt>
    <dgm:pt modelId="{B12007BE-444D-4676-B9F3-41ADBECD78A5}" type="pres">
      <dgm:prSet presAssocID="{3BD03A3B-1F6D-4723-A108-673AA788FEF3}" presName="sp" presStyleCnt="0"/>
      <dgm:spPr/>
    </dgm:pt>
    <dgm:pt modelId="{A7B2C686-66C8-45D6-B85A-261FB7AD629A}" type="pres">
      <dgm:prSet presAssocID="{77575816-47CD-46D0-8F37-C799186194CD}" presName="arrowAndChildren" presStyleCnt="0"/>
      <dgm:spPr/>
    </dgm:pt>
    <dgm:pt modelId="{D73E9DC6-837A-4D88-8173-4066434D7799}" type="pres">
      <dgm:prSet presAssocID="{77575816-47CD-46D0-8F37-C799186194CD}" presName="parentTextArrow" presStyleLbl="node1" presStyleIdx="3" presStyleCnt="4"/>
      <dgm:spPr/>
    </dgm:pt>
  </dgm:ptLst>
  <dgm:cxnLst>
    <dgm:cxn modelId="{B5E99C0E-D18F-430A-924E-AB151A7E8857}" type="presOf" srcId="{C28E7A2B-95E9-41C7-AEF9-452C0393C121}" destId="{4B0636FF-BD8D-4589-9891-D45C4BDFC20D}" srcOrd="0" destOrd="0" presId="urn:microsoft.com/office/officeart/2005/8/layout/process4"/>
    <dgm:cxn modelId="{A730F752-F310-4ECA-8F7D-434A12B043BD}" type="presOf" srcId="{D5FA3B4C-F379-4CC7-B0DE-381771EEE854}" destId="{9B1CBC5E-50F8-4FB6-AD87-3C2A791EE125}" srcOrd="0" destOrd="0" presId="urn:microsoft.com/office/officeart/2005/8/layout/process4"/>
    <dgm:cxn modelId="{1D1D5F7E-E3AA-4445-9C22-8CBB0FF21E03}" srcId="{C089DA5B-17E2-418E-8F80-976F55A75CA3}" destId="{C9DE24B8-9684-4402-851F-4998D677D88F}" srcOrd="2" destOrd="0" parTransId="{1819A26D-B322-454E-AA3E-BBFF4B52CE5E}" sibTransId="{4CF9EB73-DCDD-458D-A60F-5D86B88679F9}"/>
    <dgm:cxn modelId="{4C33FC9D-EB1A-4489-B9DD-B5C0BB9723AA}" type="presOf" srcId="{C9DE24B8-9684-4402-851F-4998D677D88F}" destId="{37BBC63F-C14F-4700-ACE1-D2D8A0C77948}" srcOrd="0" destOrd="0" presId="urn:microsoft.com/office/officeart/2005/8/layout/process4"/>
    <dgm:cxn modelId="{B1BF60A6-A478-4885-B6C8-94E83246090D}" srcId="{C089DA5B-17E2-418E-8F80-976F55A75CA3}" destId="{D5FA3B4C-F379-4CC7-B0DE-381771EEE854}" srcOrd="1" destOrd="0" parTransId="{3B3D2923-5518-46C1-98BE-D18A43C0AF46}" sibTransId="{D2ED8A6A-B032-4FAF-8BE7-B92AE813DB79}"/>
    <dgm:cxn modelId="{1D7947BB-9EB5-405D-ACEA-88BBD58A7EFC}" srcId="{C089DA5B-17E2-418E-8F80-976F55A75CA3}" destId="{C28E7A2B-95E9-41C7-AEF9-452C0393C121}" srcOrd="3" destOrd="0" parTransId="{30990BB8-61B0-4F4B-9056-0A7D177E8A71}" sibTransId="{DC1A2727-5415-45AF-9009-E384237FDA76}"/>
    <dgm:cxn modelId="{220BABDE-A520-40AA-937D-3081601722F4}" type="presOf" srcId="{C089DA5B-17E2-418E-8F80-976F55A75CA3}" destId="{04EB3B93-69D8-4146-B54B-655484B4CAE8}" srcOrd="0" destOrd="0" presId="urn:microsoft.com/office/officeart/2005/8/layout/process4"/>
    <dgm:cxn modelId="{BCE292E5-C3AD-4401-907F-02DC3FB4582A}" type="presOf" srcId="{77575816-47CD-46D0-8F37-C799186194CD}" destId="{D73E9DC6-837A-4D88-8173-4066434D7799}" srcOrd="0" destOrd="0" presId="urn:microsoft.com/office/officeart/2005/8/layout/process4"/>
    <dgm:cxn modelId="{4437BAEE-0996-401B-A111-42A747508957}" srcId="{C089DA5B-17E2-418E-8F80-976F55A75CA3}" destId="{77575816-47CD-46D0-8F37-C799186194CD}" srcOrd="0" destOrd="0" parTransId="{C63D4A0D-808C-4E73-82D1-1B88CEA269C2}" sibTransId="{3BD03A3B-1F6D-4723-A108-673AA788FEF3}"/>
    <dgm:cxn modelId="{DF468F0D-C4B8-4FF8-AFFF-DAD655C346D4}" type="presParOf" srcId="{04EB3B93-69D8-4146-B54B-655484B4CAE8}" destId="{9B1FA148-1392-4E55-89A6-751ADAD0F717}" srcOrd="0" destOrd="0" presId="urn:microsoft.com/office/officeart/2005/8/layout/process4"/>
    <dgm:cxn modelId="{02158CFF-68B0-492A-8E63-41C58D4B872A}" type="presParOf" srcId="{9B1FA148-1392-4E55-89A6-751ADAD0F717}" destId="{4B0636FF-BD8D-4589-9891-D45C4BDFC20D}" srcOrd="0" destOrd="0" presId="urn:microsoft.com/office/officeart/2005/8/layout/process4"/>
    <dgm:cxn modelId="{E366500F-9628-48B9-AD87-56E49DD1997B}" type="presParOf" srcId="{04EB3B93-69D8-4146-B54B-655484B4CAE8}" destId="{9976F1D6-FC61-4C7F-8AAB-9419BDEFD7C2}" srcOrd="1" destOrd="0" presId="urn:microsoft.com/office/officeart/2005/8/layout/process4"/>
    <dgm:cxn modelId="{11A2033B-E113-45E5-AD5B-E78F65404FF7}" type="presParOf" srcId="{04EB3B93-69D8-4146-B54B-655484B4CAE8}" destId="{79CC8C30-7598-40C3-A8C3-31843766FD5A}" srcOrd="2" destOrd="0" presId="urn:microsoft.com/office/officeart/2005/8/layout/process4"/>
    <dgm:cxn modelId="{7C717707-EF16-4804-879D-17761FCDC70F}" type="presParOf" srcId="{79CC8C30-7598-40C3-A8C3-31843766FD5A}" destId="{37BBC63F-C14F-4700-ACE1-D2D8A0C77948}" srcOrd="0" destOrd="0" presId="urn:microsoft.com/office/officeart/2005/8/layout/process4"/>
    <dgm:cxn modelId="{4533972D-0B93-41B7-8ABD-4E79A110B9D0}" type="presParOf" srcId="{04EB3B93-69D8-4146-B54B-655484B4CAE8}" destId="{CC85FD01-57E6-401B-94B5-94D923727AE2}" srcOrd="3" destOrd="0" presId="urn:microsoft.com/office/officeart/2005/8/layout/process4"/>
    <dgm:cxn modelId="{044DFCEF-BCB5-4878-8D23-78781A6E94E2}" type="presParOf" srcId="{04EB3B93-69D8-4146-B54B-655484B4CAE8}" destId="{20DD5FC3-11D9-4612-9556-B2B601FCDCFD}" srcOrd="4" destOrd="0" presId="urn:microsoft.com/office/officeart/2005/8/layout/process4"/>
    <dgm:cxn modelId="{71317D8C-37EF-42D5-9C94-C89B9025CC51}" type="presParOf" srcId="{20DD5FC3-11D9-4612-9556-B2B601FCDCFD}" destId="{9B1CBC5E-50F8-4FB6-AD87-3C2A791EE125}" srcOrd="0" destOrd="0" presId="urn:microsoft.com/office/officeart/2005/8/layout/process4"/>
    <dgm:cxn modelId="{AFF2450B-835B-4683-8DD9-EC165B25A79C}" type="presParOf" srcId="{04EB3B93-69D8-4146-B54B-655484B4CAE8}" destId="{B12007BE-444D-4676-B9F3-41ADBECD78A5}" srcOrd="5" destOrd="0" presId="urn:microsoft.com/office/officeart/2005/8/layout/process4"/>
    <dgm:cxn modelId="{E74F2C00-C677-4E78-8E8C-7C1C6FC7E2E9}" type="presParOf" srcId="{04EB3B93-69D8-4146-B54B-655484B4CAE8}" destId="{A7B2C686-66C8-45D6-B85A-261FB7AD629A}" srcOrd="6" destOrd="0" presId="urn:microsoft.com/office/officeart/2005/8/layout/process4"/>
    <dgm:cxn modelId="{A669195B-C9D8-4B28-9F6D-A85B6045040F}" type="presParOf" srcId="{A7B2C686-66C8-45D6-B85A-261FB7AD629A}" destId="{D73E9DC6-837A-4D88-8173-4066434D779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9F4F14-D635-4AB8-AD26-48170ED3FAF7}"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351F96C9-9811-42B0-9538-168C20B55FB7}">
      <dgm:prSet/>
      <dgm:spPr/>
      <dgm:t>
        <a:bodyPr/>
        <a:lstStyle/>
        <a:p>
          <a:r>
            <a:rPr lang="en-US" b="0" i="0"/>
            <a:t>Chirurgie de changement de sexe :</a:t>
          </a:r>
          <a:endParaRPr lang="en-US"/>
        </a:p>
      </dgm:t>
    </dgm:pt>
    <dgm:pt modelId="{7D50F7BA-011B-4E0D-AE16-057D72E2C411}" type="parTrans" cxnId="{5736D947-9233-4F1C-BDF4-0EDE493C1B76}">
      <dgm:prSet/>
      <dgm:spPr/>
      <dgm:t>
        <a:bodyPr/>
        <a:lstStyle/>
        <a:p>
          <a:endParaRPr lang="en-US"/>
        </a:p>
      </dgm:t>
    </dgm:pt>
    <dgm:pt modelId="{440F1F66-F66A-4AE9-9A8E-014C7B9BC0D2}" type="sibTrans" cxnId="{5736D947-9233-4F1C-BDF4-0EDE493C1B76}">
      <dgm:prSet/>
      <dgm:spPr/>
      <dgm:t>
        <a:bodyPr/>
        <a:lstStyle/>
        <a:p>
          <a:endParaRPr lang="en-US"/>
        </a:p>
      </dgm:t>
    </dgm:pt>
    <dgm:pt modelId="{27D51C2F-082B-463B-A41A-86B5EE669381}">
      <dgm:prSet/>
      <dgm:spPr/>
      <dgm:t>
        <a:bodyPr/>
        <a:lstStyle/>
        <a:p>
          <a:r>
            <a:rPr lang="en-US" b="0" i="0"/>
            <a:t>un chemin long, difficile, irréversible </a:t>
          </a:r>
          <a:endParaRPr lang="en-US"/>
        </a:p>
      </dgm:t>
    </dgm:pt>
    <dgm:pt modelId="{93FDF1FF-CEAC-4B9B-B37A-5C58F623E7B4}" type="parTrans" cxnId="{476C8340-E0BB-40F1-A55D-C727C72358F5}">
      <dgm:prSet/>
      <dgm:spPr/>
      <dgm:t>
        <a:bodyPr/>
        <a:lstStyle/>
        <a:p>
          <a:endParaRPr lang="en-US"/>
        </a:p>
      </dgm:t>
    </dgm:pt>
    <dgm:pt modelId="{70A6F44C-1809-4F17-A76B-E6C616C02ED6}" type="sibTrans" cxnId="{476C8340-E0BB-40F1-A55D-C727C72358F5}">
      <dgm:prSet/>
      <dgm:spPr/>
      <dgm:t>
        <a:bodyPr/>
        <a:lstStyle/>
        <a:p>
          <a:endParaRPr lang="en-US"/>
        </a:p>
      </dgm:t>
    </dgm:pt>
    <dgm:pt modelId="{4D93536E-B66A-4112-9374-A64C592600F1}">
      <dgm:prSet/>
      <dgm:spPr/>
      <dgm:t>
        <a:bodyPr/>
        <a:lstStyle/>
        <a:p>
          <a:r>
            <a:rPr lang="en-US" b="0" i="0"/>
            <a:t>et souvent insatisfaisant</a:t>
          </a:r>
          <a:endParaRPr lang="en-US"/>
        </a:p>
      </dgm:t>
    </dgm:pt>
    <dgm:pt modelId="{41E78559-51EF-4491-8A17-FC90D1843FA5}" type="parTrans" cxnId="{90E038E0-A3DE-4E62-94AA-CCE13A10894C}">
      <dgm:prSet/>
      <dgm:spPr/>
      <dgm:t>
        <a:bodyPr/>
        <a:lstStyle/>
        <a:p>
          <a:endParaRPr lang="en-US"/>
        </a:p>
      </dgm:t>
    </dgm:pt>
    <dgm:pt modelId="{57B24E7B-B781-4E9E-92B6-2036F108ED01}" type="sibTrans" cxnId="{90E038E0-A3DE-4E62-94AA-CCE13A10894C}">
      <dgm:prSet/>
      <dgm:spPr/>
      <dgm:t>
        <a:bodyPr/>
        <a:lstStyle/>
        <a:p>
          <a:endParaRPr lang="en-US"/>
        </a:p>
      </dgm:t>
    </dgm:pt>
    <dgm:pt modelId="{5C546956-4AC4-4170-AE2B-67E54921513D}" type="pres">
      <dgm:prSet presAssocID="{E99F4F14-D635-4AB8-AD26-48170ED3FAF7}" presName="hierChild1" presStyleCnt="0">
        <dgm:presLayoutVars>
          <dgm:chPref val="1"/>
          <dgm:dir/>
          <dgm:animOne val="branch"/>
          <dgm:animLvl val="lvl"/>
          <dgm:resizeHandles/>
        </dgm:presLayoutVars>
      </dgm:prSet>
      <dgm:spPr/>
    </dgm:pt>
    <dgm:pt modelId="{262E90AC-DD65-4F1B-9F0C-F342265F47FD}" type="pres">
      <dgm:prSet presAssocID="{351F96C9-9811-42B0-9538-168C20B55FB7}" presName="hierRoot1" presStyleCnt="0"/>
      <dgm:spPr/>
    </dgm:pt>
    <dgm:pt modelId="{7B6EAB87-219B-44C1-A9E5-E646FDBCCCFE}" type="pres">
      <dgm:prSet presAssocID="{351F96C9-9811-42B0-9538-168C20B55FB7}" presName="composite" presStyleCnt="0"/>
      <dgm:spPr/>
    </dgm:pt>
    <dgm:pt modelId="{DB5798AC-D943-4093-AB2C-9A0C1AB73F26}" type="pres">
      <dgm:prSet presAssocID="{351F96C9-9811-42B0-9538-168C20B55FB7}" presName="background" presStyleLbl="node0" presStyleIdx="0" presStyleCnt="3"/>
      <dgm:spPr/>
    </dgm:pt>
    <dgm:pt modelId="{21B1EF8B-85A4-4467-874A-9669C90DD49D}" type="pres">
      <dgm:prSet presAssocID="{351F96C9-9811-42B0-9538-168C20B55FB7}" presName="text" presStyleLbl="fgAcc0" presStyleIdx="0" presStyleCnt="3">
        <dgm:presLayoutVars>
          <dgm:chPref val="3"/>
        </dgm:presLayoutVars>
      </dgm:prSet>
      <dgm:spPr/>
    </dgm:pt>
    <dgm:pt modelId="{46B9BE2F-A1E6-4C4C-8CA8-FA3D4883BC55}" type="pres">
      <dgm:prSet presAssocID="{351F96C9-9811-42B0-9538-168C20B55FB7}" presName="hierChild2" presStyleCnt="0"/>
      <dgm:spPr/>
    </dgm:pt>
    <dgm:pt modelId="{DE7ACBE4-A3AD-45CE-9646-68D94B4AE6C6}" type="pres">
      <dgm:prSet presAssocID="{27D51C2F-082B-463B-A41A-86B5EE669381}" presName="hierRoot1" presStyleCnt="0"/>
      <dgm:spPr/>
    </dgm:pt>
    <dgm:pt modelId="{6169E12E-C673-4FD6-A037-021EE6CAE38E}" type="pres">
      <dgm:prSet presAssocID="{27D51C2F-082B-463B-A41A-86B5EE669381}" presName="composite" presStyleCnt="0"/>
      <dgm:spPr/>
    </dgm:pt>
    <dgm:pt modelId="{111BD5ED-E141-4821-9F52-4CC622D44610}" type="pres">
      <dgm:prSet presAssocID="{27D51C2F-082B-463B-A41A-86B5EE669381}" presName="background" presStyleLbl="node0" presStyleIdx="1" presStyleCnt="3"/>
      <dgm:spPr/>
    </dgm:pt>
    <dgm:pt modelId="{B5894640-CF84-49FC-9867-55F2B1864A69}" type="pres">
      <dgm:prSet presAssocID="{27D51C2F-082B-463B-A41A-86B5EE669381}" presName="text" presStyleLbl="fgAcc0" presStyleIdx="1" presStyleCnt="3">
        <dgm:presLayoutVars>
          <dgm:chPref val="3"/>
        </dgm:presLayoutVars>
      </dgm:prSet>
      <dgm:spPr/>
    </dgm:pt>
    <dgm:pt modelId="{20703AC8-5BD9-4E9E-AF79-95022C93FD09}" type="pres">
      <dgm:prSet presAssocID="{27D51C2F-082B-463B-A41A-86B5EE669381}" presName="hierChild2" presStyleCnt="0"/>
      <dgm:spPr/>
    </dgm:pt>
    <dgm:pt modelId="{8ABCA35E-19B8-4B4B-A191-3F7D9E0B3EE4}" type="pres">
      <dgm:prSet presAssocID="{4D93536E-B66A-4112-9374-A64C592600F1}" presName="hierRoot1" presStyleCnt="0"/>
      <dgm:spPr/>
    </dgm:pt>
    <dgm:pt modelId="{89C21CE9-A7AB-4ED2-9D35-2DA2C3D69FCD}" type="pres">
      <dgm:prSet presAssocID="{4D93536E-B66A-4112-9374-A64C592600F1}" presName="composite" presStyleCnt="0"/>
      <dgm:spPr/>
    </dgm:pt>
    <dgm:pt modelId="{BBA6ACF9-05C1-4D82-8A7E-82800949F5B0}" type="pres">
      <dgm:prSet presAssocID="{4D93536E-B66A-4112-9374-A64C592600F1}" presName="background" presStyleLbl="node0" presStyleIdx="2" presStyleCnt="3"/>
      <dgm:spPr/>
    </dgm:pt>
    <dgm:pt modelId="{647C125E-C216-412F-A24E-43FCE72395FC}" type="pres">
      <dgm:prSet presAssocID="{4D93536E-B66A-4112-9374-A64C592600F1}" presName="text" presStyleLbl="fgAcc0" presStyleIdx="2" presStyleCnt="3">
        <dgm:presLayoutVars>
          <dgm:chPref val="3"/>
        </dgm:presLayoutVars>
      </dgm:prSet>
      <dgm:spPr/>
    </dgm:pt>
    <dgm:pt modelId="{876574C4-B49B-4DE7-9252-4E331A60B401}" type="pres">
      <dgm:prSet presAssocID="{4D93536E-B66A-4112-9374-A64C592600F1}" presName="hierChild2" presStyleCnt="0"/>
      <dgm:spPr/>
    </dgm:pt>
  </dgm:ptLst>
  <dgm:cxnLst>
    <dgm:cxn modelId="{476C8340-E0BB-40F1-A55D-C727C72358F5}" srcId="{E99F4F14-D635-4AB8-AD26-48170ED3FAF7}" destId="{27D51C2F-082B-463B-A41A-86B5EE669381}" srcOrd="1" destOrd="0" parTransId="{93FDF1FF-CEAC-4B9B-B37A-5C58F623E7B4}" sibTransId="{70A6F44C-1809-4F17-A76B-E6C616C02ED6}"/>
    <dgm:cxn modelId="{5736D947-9233-4F1C-BDF4-0EDE493C1B76}" srcId="{E99F4F14-D635-4AB8-AD26-48170ED3FAF7}" destId="{351F96C9-9811-42B0-9538-168C20B55FB7}" srcOrd="0" destOrd="0" parTransId="{7D50F7BA-011B-4E0D-AE16-057D72E2C411}" sibTransId="{440F1F66-F66A-4AE9-9A8E-014C7B9BC0D2}"/>
    <dgm:cxn modelId="{2C70B94A-D575-484E-9AEF-1F750FDB63F3}" type="presOf" srcId="{27D51C2F-082B-463B-A41A-86B5EE669381}" destId="{B5894640-CF84-49FC-9867-55F2B1864A69}" srcOrd="0" destOrd="0" presId="urn:microsoft.com/office/officeart/2005/8/layout/hierarchy1"/>
    <dgm:cxn modelId="{DD5F2680-DF65-45F7-8B55-E88745F63EF9}" type="presOf" srcId="{E99F4F14-D635-4AB8-AD26-48170ED3FAF7}" destId="{5C546956-4AC4-4170-AE2B-67E54921513D}" srcOrd="0" destOrd="0" presId="urn:microsoft.com/office/officeart/2005/8/layout/hierarchy1"/>
    <dgm:cxn modelId="{95991F84-2665-4F2C-92EF-CBB84CA0A3B9}" type="presOf" srcId="{4D93536E-B66A-4112-9374-A64C592600F1}" destId="{647C125E-C216-412F-A24E-43FCE72395FC}" srcOrd="0" destOrd="0" presId="urn:microsoft.com/office/officeart/2005/8/layout/hierarchy1"/>
    <dgm:cxn modelId="{0D20F9CE-0C0A-416F-9A3C-0DF0179E1156}" type="presOf" srcId="{351F96C9-9811-42B0-9538-168C20B55FB7}" destId="{21B1EF8B-85A4-4467-874A-9669C90DD49D}" srcOrd="0" destOrd="0" presId="urn:microsoft.com/office/officeart/2005/8/layout/hierarchy1"/>
    <dgm:cxn modelId="{90E038E0-A3DE-4E62-94AA-CCE13A10894C}" srcId="{E99F4F14-D635-4AB8-AD26-48170ED3FAF7}" destId="{4D93536E-B66A-4112-9374-A64C592600F1}" srcOrd="2" destOrd="0" parTransId="{41E78559-51EF-4491-8A17-FC90D1843FA5}" sibTransId="{57B24E7B-B781-4E9E-92B6-2036F108ED01}"/>
    <dgm:cxn modelId="{051C89DE-4000-4A79-A88E-675D0D972D53}" type="presParOf" srcId="{5C546956-4AC4-4170-AE2B-67E54921513D}" destId="{262E90AC-DD65-4F1B-9F0C-F342265F47FD}" srcOrd="0" destOrd="0" presId="urn:microsoft.com/office/officeart/2005/8/layout/hierarchy1"/>
    <dgm:cxn modelId="{F654A6F9-A81C-4627-BF68-FCE3DFA8A668}" type="presParOf" srcId="{262E90AC-DD65-4F1B-9F0C-F342265F47FD}" destId="{7B6EAB87-219B-44C1-A9E5-E646FDBCCCFE}" srcOrd="0" destOrd="0" presId="urn:microsoft.com/office/officeart/2005/8/layout/hierarchy1"/>
    <dgm:cxn modelId="{84610CB8-E1F3-4CF2-A7CF-90CD39870082}" type="presParOf" srcId="{7B6EAB87-219B-44C1-A9E5-E646FDBCCCFE}" destId="{DB5798AC-D943-4093-AB2C-9A0C1AB73F26}" srcOrd="0" destOrd="0" presId="urn:microsoft.com/office/officeart/2005/8/layout/hierarchy1"/>
    <dgm:cxn modelId="{1F503E9F-684A-47D3-BAC7-A2AF5BA4015A}" type="presParOf" srcId="{7B6EAB87-219B-44C1-A9E5-E646FDBCCCFE}" destId="{21B1EF8B-85A4-4467-874A-9669C90DD49D}" srcOrd="1" destOrd="0" presId="urn:microsoft.com/office/officeart/2005/8/layout/hierarchy1"/>
    <dgm:cxn modelId="{D27B1EC8-10DB-414A-A058-17F58DF2B5C1}" type="presParOf" srcId="{262E90AC-DD65-4F1B-9F0C-F342265F47FD}" destId="{46B9BE2F-A1E6-4C4C-8CA8-FA3D4883BC55}" srcOrd="1" destOrd="0" presId="urn:microsoft.com/office/officeart/2005/8/layout/hierarchy1"/>
    <dgm:cxn modelId="{57C5FAEE-ACDE-4FC0-8343-14CB57D3A41A}" type="presParOf" srcId="{5C546956-4AC4-4170-AE2B-67E54921513D}" destId="{DE7ACBE4-A3AD-45CE-9646-68D94B4AE6C6}" srcOrd="1" destOrd="0" presId="urn:microsoft.com/office/officeart/2005/8/layout/hierarchy1"/>
    <dgm:cxn modelId="{30CC2DE3-5EFE-40DC-AA6A-3047ED4A0B6F}" type="presParOf" srcId="{DE7ACBE4-A3AD-45CE-9646-68D94B4AE6C6}" destId="{6169E12E-C673-4FD6-A037-021EE6CAE38E}" srcOrd="0" destOrd="0" presId="urn:microsoft.com/office/officeart/2005/8/layout/hierarchy1"/>
    <dgm:cxn modelId="{D09D0AE9-6D85-4958-8B73-C8ADFCDDB69B}" type="presParOf" srcId="{6169E12E-C673-4FD6-A037-021EE6CAE38E}" destId="{111BD5ED-E141-4821-9F52-4CC622D44610}" srcOrd="0" destOrd="0" presId="urn:microsoft.com/office/officeart/2005/8/layout/hierarchy1"/>
    <dgm:cxn modelId="{49B73638-94C9-4DD7-8ED5-9AFE2A4D67F7}" type="presParOf" srcId="{6169E12E-C673-4FD6-A037-021EE6CAE38E}" destId="{B5894640-CF84-49FC-9867-55F2B1864A69}" srcOrd="1" destOrd="0" presId="urn:microsoft.com/office/officeart/2005/8/layout/hierarchy1"/>
    <dgm:cxn modelId="{6A00D9B6-296C-49F8-B5FF-257F148BF6E1}" type="presParOf" srcId="{DE7ACBE4-A3AD-45CE-9646-68D94B4AE6C6}" destId="{20703AC8-5BD9-4E9E-AF79-95022C93FD09}" srcOrd="1" destOrd="0" presId="urn:microsoft.com/office/officeart/2005/8/layout/hierarchy1"/>
    <dgm:cxn modelId="{597E7697-3729-4ABC-AED5-7393402CA0CB}" type="presParOf" srcId="{5C546956-4AC4-4170-AE2B-67E54921513D}" destId="{8ABCA35E-19B8-4B4B-A191-3F7D9E0B3EE4}" srcOrd="2" destOrd="0" presId="urn:microsoft.com/office/officeart/2005/8/layout/hierarchy1"/>
    <dgm:cxn modelId="{24C0B9FE-1CF6-4967-B2FE-B0982B3E647D}" type="presParOf" srcId="{8ABCA35E-19B8-4B4B-A191-3F7D9E0B3EE4}" destId="{89C21CE9-A7AB-4ED2-9D35-2DA2C3D69FCD}" srcOrd="0" destOrd="0" presId="urn:microsoft.com/office/officeart/2005/8/layout/hierarchy1"/>
    <dgm:cxn modelId="{A5A4EFC1-13E0-43A2-B3F3-8109D2CE5B72}" type="presParOf" srcId="{89C21CE9-A7AB-4ED2-9D35-2DA2C3D69FCD}" destId="{BBA6ACF9-05C1-4D82-8A7E-82800949F5B0}" srcOrd="0" destOrd="0" presId="urn:microsoft.com/office/officeart/2005/8/layout/hierarchy1"/>
    <dgm:cxn modelId="{48365D2F-BBFE-4F48-B54C-96B3076ABB7D}" type="presParOf" srcId="{89C21CE9-A7AB-4ED2-9D35-2DA2C3D69FCD}" destId="{647C125E-C216-412F-A24E-43FCE72395FC}" srcOrd="1" destOrd="0" presId="urn:microsoft.com/office/officeart/2005/8/layout/hierarchy1"/>
    <dgm:cxn modelId="{49CB4CB5-9662-45CB-90F3-E6D1CCAD5CEB}" type="presParOf" srcId="{8ABCA35E-19B8-4B4B-A191-3F7D9E0B3EE4}" destId="{876574C4-B49B-4DE7-9252-4E331A60B40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48BD45-A95B-4E73-A575-E490CCDB5AD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E9D0114-2CC1-47EB-80BB-E8AEB3EB6537}">
      <dgm:prSet/>
      <dgm:spPr/>
      <dgm:t>
        <a:bodyPr/>
        <a:lstStyle/>
        <a:p>
          <a:r>
            <a:rPr lang="fr-FR" i="1" dirty="0"/>
            <a:t>«</a:t>
          </a:r>
          <a:r>
            <a:rPr lang="fr-FR" b="1" i="1" dirty="0">
              <a:solidFill>
                <a:srgbClr val="FF0000"/>
              </a:solidFill>
              <a:highlight>
                <a:srgbClr val="FFFF00"/>
              </a:highlight>
            </a:rPr>
            <a:t> Le néovagin ne dispose pas de mécanisme naturel de nettoyage ou de lubrification.</a:t>
          </a:r>
          <a:endParaRPr lang="en-US" b="1" dirty="0">
            <a:solidFill>
              <a:srgbClr val="FF0000"/>
            </a:solidFill>
            <a:highlight>
              <a:srgbClr val="FFFF00"/>
            </a:highlight>
          </a:endParaRPr>
        </a:p>
      </dgm:t>
    </dgm:pt>
    <dgm:pt modelId="{71197716-7E2F-4E62-A04A-E2C2C30CF59C}" type="parTrans" cxnId="{4FFB0DB0-110B-4C6C-9876-3803DEFCEF43}">
      <dgm:prSet/>
      <dgm:spPr/>
      <dgm:t>
        <a:bodyPr/>
        <a:lstStyle/>
        <a:p>
          <a:endParaRPr lang="en-US"/>
        </a:p>
      </dgm:t>
    </dgm:pt>
    <dgm:pt modelId="{D15185C7-C976-4420-A3A5-897C3FF4DFB8}" type="sibTrans" cxnId="{4FFB0DB0-110B-4C6C-9876-3803DEFCEF43}">
      <dgm:prSet/>
      <dgm:spPr/>
      <dgm:t>
        <a:bodyPr/>
        <a:lstStyle/>
        <a:p>
          <a:endParaRPr lang="en-US"/>
        </a:p>
      </dgm:t>
    </dgm:pt>
    <dgm:pt modelId="{093E8A46-181C-4792-94AD-A230EC3AD9B8}">
      <dgm:prSet/>
      <dgm:spPr/>
      <dgm:t>
        <a:bodyPr/>
        <a:lstStyle/>
        <a:p>
          <a:r>
            <a:rPr lang="fr-FR" i="1" dirty="0"/>
            <a:t>Il est nécessaire de prolonger les soins après l’opération avec l’utilisation d’un </a:t>
          </a:r>
          <a:r>
            <a:rPr lang="fr-FR" i="1" dirty="0">
              <a:solidFill>
                <a:srgbClr val="FF0000"/>
              </a:solidFill>
              <a:highlight>
                <a:srgbClr val="FFFF00"/>
              </a:highlight>
            </a:rPr>
            <a:t>dilatateur vaginal </a:t>
          </a:r>
          <a:r>
            <a:rPr lang="fr-FR" i="1" dirty="0"/>
            <a:t>» </a:t>
          </a:r>
          <a:endParaRPr lang="en-US" dirty="0"/>
        </a:p>
      </dgm:t>
    </dgm:pt>
    <dgm:pt modelId="{16DEDC22-4769-418B-BE34-088E368B71B0}" type="parTrans" cxnId="{2166E043-3AF1-4139-8F3D-EA74E18FB55B}">
      <dgm:prSet/>
      <dgm:spPr/>
      <dgm:t>
        <a:bodyPr/>
        <a:lstStyle/>
        <a:p>
          <a:endParaRPr lang="en-US"/>
        </a:p>
      </dgm:t>
    </dgm:pt>
    <dgm:pt modelId="{DA8D837E-9387-4650-BAEC-55DCD7D5C493}" type="sibTrans" cxnId="{2166E043-3AF1-4139-8F3D-EA74E18FB55B}">
      <dgm:prSet/>
      <dgm:spPr/>
      <dgm:t>
        <a:bodyPr/>
        <a:lstStyle/>
        <a:p>
          <a:endParaRPr lang="en-US"/>
        </a:p>
      </dgm:t>
    </dgm:pt>
    <dgm:pt modelId="{02A466FC-B8B7-40BA-B8EB-31238100968D}">
      <dgm:prSet/>
      <dgm:spPr/>
      <dgm:t>
        <a:bodyPr/>
        <a:lstStyle/>
        <a:p>
          <a:r>
            <a:rPr lang="fr-FR"/>
            <a:t>Une bougie rigide est indispensable car les sextoys sont trop souples pour assurer  une dilatation efficace.</a:t>
          </a:r>
          <a:endParaRPr lang="en-US"/>
        </a:p>
      </dgm:t>
    </dgm:pt>
    <dgm:pt modelId="{7271F299-A24D-4DDD-A2C1-96DAD312033B}" type="parTrans" cxnId="{684CD7BB-92CC-468F-8D8B-F0089FF316C5}">
      <dgm:prSet/>
      <dgm:spPr/>
      <dgm:t>
        <a:bodyPr/>
        <a:lstStyle/>
        <a:p>
          <a:endParaRPr lang="en-US"/>
        </a:p>
      </dgm:t>
    </dgm:pt>
    <dgm:pt modelId="{C7324A06-CE97-4DDD-918F-B3D55B6B30ED}" type="sibTrans" cxnId="{684CD7BB-92CC-468F-8D8B-F0089FF316C5}">
      <dgm:prSet/>
      <dgm:spPr/>
      <dgm:t>
        <a:bodyPr/>
        <a:lstStyle/>
        <a:p>
          <a:endParaRPr lang="en-US"/>
        </a:p>
      </dgm:t>
    </dgm:pt>
    <dgm:pt modelId="{3763D4F9-8F34-41CE-B143-C1BB4089752D}" type="pres">
      <dgm:prSet presAssocID="{A648BD45-A95B-4E73-A575-E490CCDB5ADE}" presName="linear" presStyleCnt="0">
        <dgm:presLayoutVars>
          <dgm:animLvl val="lvl"/>
          <dgm:resizeHandles val="exact"/>
        </dgm:presLayoutVars>
      </dgm:prSet>
      <dgm:spPr/>
    </dgm:pt>
    <dgm:pt modelId="{80C3F4AC-33C3-4F20-B0AD-04B7ED011A0B}" type="pres">
      <dgm:prSet presAssocID="{DE9D0114-2CC1-47EB-80BB-E8AEB3EB6537}" presName="parentText" presStyleLbl="node1" presStyleIdx="0" presStyleCnt="3">
        <dgm:presLayoutVars>
          <dgm:chMax val="0"/>
          <dgm:bulletEnabled val="1"/>
        </dgm:presLayoutVars>
      </dgm:prSet>
      <dgm:spPr/>
    </dgm:pt>
    <dgm:pt modelId="{70294951-E30D-4CEA-9918-8DF3BAFD4384}" type="pres">
      <dgm:prSet presAssocID="{D15185C7-C976-4420-A3A5-897C3FF4DFB8}" presName="spacer" presStyleCnt="0"/>
      <dgm:spPr/>
    </dgm:pt>
    <dgm:pt modelId="{20E85018-210C-42B7-ABBF-0D4B680B3D55}" type="pres">
      <dgm:prSet presAssocID="{093E8A46-181C-4792-94AD-A230EC3AD9B8}" presName="parentText" presStyleLbl="node1" presStyleIdx="1" presStyleCnt="3">
        <dgm:presLayoutVars>
          <dgm:chMax val="0"/>
          <dgm:bulletEnabled val="1"/>
        </dgm:presLayoutVars>
      </dgm:prSet>
      <dgm:spPr/>
    </dgm:pt>
    <dgm:pt modelId="{A59167D6-72F6-4E7F-9264-4F856BF05F54}" type="pres">
      <dgm:prSet presAssocID="{DA8D837E-9387-4650-BAEC-55DCD7D5C493}" presName="spacer" presStyleCnt="0"/>
      <dgm:spPr/>
    </dgm:pt>
    <dgm:pt modelId="{1718A076-8FCA-4650-A23A-5E22B00D97F7}" type="pres">
      <dgm:prSet presAssocID="{02A466FC-B8B7-40BA-B8EB-31238100968D}" presName="parentText" presStyleLbl="node1" presStyleIdx="2" presStyleCnt="3">
        <dgm:presLayoutVars>
          <dgm:chMax val="0"/>
          <dgm:bulletEnabled val="1"/>
        </dgm:presLayoutVars>
      </dgm:prSet>
      <dgm:spPr/>
    </dgm:pt>
  </dgm:ptLst>
  <dgm:cxnLst>
    <dgm:cxn modelId="{9306B015-92F5-4A4F-B515-945B2FBF34F5}" type="presOf" srcId="{02A466FC-B8B7-40BA-B8EB-31238100968D}" destId="{1718A076-8FCA-4650-A23A-5E22B00D97F7}" srcOrd="0" destOrd="0" presId="urn:microsoft.com/office/officeart/2005/8/layout/vList2"/>
    <dgm:cxn modelId="{68B32520-E5E7-43C3-B734-C70E5C937148}" type="presOf" srcId="{A648BD45-A95B-4E73-A575-E490CCDB5ADE}" destId="{3763D4F9-8F34-41CE-B143-C1BB4089752D}" srcOrd="0" destOrd="0" presId="urn:microsoft.com/office/officeart/2005/8/layout/vList2"/>
    <dgm:cxn modelId="{2166E043-3AF1-4139-8F3D-EA74E18FB55B}" srcId="{A648BD45-A95B-4E73-A575-E490CCDB5ADE}" destId="{093E8A46-181C-4792-94AD-A230EC3AD9B8}" srcOrd="1" destOrd="0" parTransId="{16DEDC22-4769-418B-BE34-088E368B71B0}" sibTransId="{DA8D837E-9387-4650-BAEC-55DCD7D5C493}"/>
    <dgm:cxn modelId="{57CE7C91-EFFF-4B26-9CFF-C786D0414146}" type="presOf" srcId="{093E8A46-181C-4792-94AD-A230EC3AD9B8}" destId="{20E85018-210C-42B7-ABBF-0D4B680B3D55}" srcOrd="0" destOrd="0" presId="urn:microsoft.com/office/officeart/2005/8/layout/vList2"/>
    <dgm:cxn modelId="{CA91C29E-A1BC-406F-B9A1-D86CEE3CE461}" type="presOf" srcId="{DE9D0114-2CC1-47EB-80BB-E8AEB3EB6537}" destId="{80C3F4AC-33C3-4F20-B0AD-04B7ED011A0B}" srcOrd="0" destOrd="0" presId="urn:microsoft.com/office/officeart/2005/8/layout/vList2"/>
    <dgm:cxn modelId="{4FFB0DB0-110B-4C6C-9876-3803DEFCEF43}" srcId="{A648BD45-A95B-4E73-A575-E490CCDB5ADE}" destId="{DE9D0114-2CC1-47EB-80BB-E8AEB3EB6537}" srcOrd="0" destOrd="0" parTransId="{71197716-7E2F-4E62-A04A-E2C2C30CF59C}" sibTransId="{D15185C7-C976-4420-A3A5-897C3FF4DFB8}"/>
    <dgm:cxn modelId="{684CD7BB-92CC-468F-8D8B-F0089FF316C5}" srcId="{A648BD45-A95B-4E73-A575-E490CCDB5ADE}" destId="{02A466FC-B8B7-40BA-B8EB-31238100968D}" srcOrd="2" destOrd="0" parTransId="{7271F299-A24D-4DDD-A2C1-96DAD312033B}" sibTransId="{C7324A06-CE97-4DDD-918F-B3D55B6B30ED}"/>
    <dgm:cxn modelId="{115958DC-8E6D-4BE1-AB44-443903EDFA20}" type="presParOf" srcId="{3763D4F9-8F34-41CE-B143-C1BB4089752D}" destId="{80C3F4AC-33C3-4F20-B0AD-04B7ED011A0B}" srcOrd="0" destOrd="0" presId="urn:microsoft.com/office/officeart/2005/8/layout/vList2"/>
    <dgm:cxn modelId="{C725907C-CF97-4750-B7E1-1414010D17B4}" type="presParOf" srcId="{3763D4F9-8F34-41CE-B143-C1BB4089752D}" destId="{70294951-E30D-4CEA-9918-8DF3BAFD4384}" srcOrd="1" destOrd="0" presId="urn:microsoft.com/office/officeart/2005/8/layout/vList2"/>
    <dgm:cxn modelId="{0BD7D98A-0F36-45B9-B8A5-187114B89FD2}" type="presParOf" srcId="{3763D4F9-8F34-41CE-B143-C1BB4089752D}" destId="{20E85018-210C-42B7-ABBF-0D4B680B3D55}" srcOrd="2" destOrd="0" presId="urn:microsoft.com/office/officeart/2005/8/layout/vList2"/>
    <dgm:cxn modelId="{7A25E9BF-EC6E-403E-A63E-0A0E1B7F1FBD}" type="presParOf" srcId="{3763D4F9-8F34-41CE-B143-C1BB4089752D}" destId="{A59167D6-72F6-4E7F-9264-4F856BF05F54}" srcOrd="3" destOrd="0" presId="urn:microsoft.com/office/officeart/2005/8/layout/vList2"/>
    <dgm:cxn modelId="{46B8B8B4-460F-406F-AE00-D9055277F0B4}" type="presParOf" srcId="{3763D4F9-8F34-41CE-B143-C1BB4089752D}" destId="{1718A076-8FCA-4650-A23A-5E22B00D97F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D35661-A498-4B60-A48F-87E75DD344B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1615ABB-0CE4-4358-BC27-A9092644E477}">
      <dgm:prSet custT="1"/>
      <dgm:spPr/>
      <dgm:t>
        <a:bodyPr/>
        <a:lstStyle/>
        <a:p>
          <a:pPr>
            <a:lnSpc>
              <a:spcPct val="100000"/>
            </a:lnSpc>
          </a:pPr>
          <a:r>
            <a:rPr lang="fr-FR" sz="1600" dirty="0"/>
            <a:t>la création d’un phallus à visée fonctionnelle représente un défi chirurgical majeur exceptionnellement compliquée avec diverses techniques décrites, </a:t>
          </a:r>
          <a:endParaRPr lang="en-US" sz="1600" dirty="0"/>
        </a:p>
      </dgm:t>
    </dgm:pt>
    <dgm:pt modelId="{3CB741FB-C3AD-4703-AB1A-43E8FF35C1DC}" type="parTrans" cxnId="{884C64AC-A1EC-407A-8BD6-4DEE992DD46D}">
      <dgm:prSet/>
      <dgm:spPr/>
      <dgm:t>
        <a:bodyPr/>
        <a:lstStyle/>
        <a:p>
          <a:endParaRPr lang="en-US"/>
        </a:p>
      </dgm:t>
    </dgm:pt>
    <dgm:pt modelId="{4FE1E573-CBCD-4269-92B8-27927877911D}" type="sibTrans" cxnId="{884C64AC-A1EC-407A-8BD6-4DEE992DD46D}">
      <dgm:prSet/>
      <dgm:spPr/>
      <dgm:t>
        <a:bodyPr/>
        <a:lstStyle/>
        <a:p>
          <a:endParaRPr lang="en-US"/>
        </a:p>
      </dgm:t>
    </dgm:pt>
    <dgm:pt modelId="{4B0CC3FC-586F-439E-8F5D-07B61B8A29E4}">
      <dgm:prSet custT="1"/>
      <dgm:spPr/>
      <dgm:t>
        <a:bodyPr/>
        <a:lstStyle/>
        <a:p>
          <a:pPr>
            <a:lnSpc>
              <a:spcPct val="100000"/>
            </a:lnSpc>
          </a:pPr>
          <a:r>
            <a:rPr lang="fr-FR" sz="1800" dirty="0"/>
            <a:t>Elle expose à un risque important de complications parfois sévères.</a:t>
          </a:r>
          <a:endParaRPr lang="en-US" sz="1800" dirty="0"/>
        </a:p>
      </dgm:t>
    </dgm:pt>
    <dgm:pt modelId="{CB29E310-A8A6-48C0-BE18-826BE266AC63}" type="parTrans" cxnId="{B2E25679-3380-46A7-A2C9-D65A926751D6}">
      <dgm:prSet/>
      <dgm:spPr/>
      <dgm:t>
        <a:bodyPr/>
        <a:lstStyle/>
        <a:p>
          <a:endParaRPr lang="en-US"/>
        </a:p>
      </dgm:t>
    </dgm:pt>
    <dgm:pt modelId="{0E1A73FD-1D95-45D2-9650-B56B5E3D0F21}" type="sibTrans" cxnId="{B2E25679-3380-46A7-A2C9-D65A926751D6}">
      <dgm:prSet/>
      <dgm:spPr/>
      <dgm:t>
        <a:bodyPr/>
        <a:lstStyle/>
        <a:p>
          <a:endParaRPr lang="en-US"/>
        </a:p>
      </dgm:t>
    </dgm:pt>
    <dgm:pt modelId="{A5000990-6ABA-4E69-9CD2-A47EACC384FF}">
      <dgm:prSet custT="1"/>
      <dgm:spPr/>
      <dgm:t>
        <a:bodyPr/>
        <a:lstStyle/>
        <a:p>
          <a:pPr>
            <a:lnSpc>
              <a:spcPct val="100000"/>
            </a:lnSpc>
          </a:pPr>
          <a:r>
            <a:rPr lang="fr-FR" sz="1400" dirty="0"/>
            <a:t>Il existe plutôt plusieurs lambeaux couramment utilisés et différents groupes ont préconisé différentes manières de les organiser et de les séquencer. À ce jour, il n’existe pas de consensus parmi les chirurgiens</a:t>
          </a:r>
          <a:endParaRPr lang="en-US" sz="1400" dirty="0"/>
        </a:p>
      </dgm:t>
    </dgm:pt>
    <dgm:pt modelId="{DF7E262B-36B2-49A9-A5FA-5279A6286B6E}" type="parTrans" cxnId="{2D210A27-C169-4B16-9925-750D81AE5384}">
      <dgm:prSet/>
      <dgm:spPr/>
      <dgm:t>
        <a:bodyPr/>
        <a:lstStyle/>
        <a:p>
          <a:endParaRPr lang="en-US"/>
        </a:p>
      </dgm:t>
    </dgm:pt>
    <dgm:pt modelId="{930217E9-50BE-4F25-92BD-88B00CDF1B4C}" type="sibTrans" cxnId="{2D210A27-C169-4B16-9925-750D81AE5384}">
      <dgm:prSet/>
      <dgm:spPr/>
      <dgm:t>
        <a:bodyPr/>
        <a:lstStyle/>
        <a:p>
          <a:endParaRPr lang="en-US"/>
        </a:p>
      </dgm:t>
    </dgm:pt>
    <dgm:pt modelId="{2F6A6D54-B7E9-450C-A493-6214B7C74464}" type="pres">
      <dgm:prSet presAssocID="{BED35661-A498-4B60-A48F-87E75DD344B0}" presName="root" presStyleCnt="0">
        <dgm:presLayoutVars>
          <dgm:dir/>
          <dgm:resizeHandles val="exact"/>
        </dgm:presLayoutVars>
      </dgm:prSet>
      <dgm:spPr/>
    </dgm:pt>
    <dgm:pt modelId="{22CBF6E1-4BB8-4CF9-9183-B527996216BE}" type="pres">
      <dgm:prSet presAssocID="{91615ABB-0CE4-4358-BC27-A9092644E477}" presName="compNode" presStyleCnt="0"/>
      <dgm:spPr/>
    </dgm:pt>
    <dgm:pt modelId="{4AA44245-C939-4E62-AD29-2290B8B0A580}" type="pres">
      <dgm:prSet presAssocID="{91615ABB-0CE4-4358-BC27-A9092644E477}" presName="iconRect" presStyleLbl="node1" presStyleIdx="0" presStyleCnt="3" custLinFactNeighborX="-12612" custLinFactNeighborY="-845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eur"/>
        </a:ext>
      </dgm:extLst>
    </dgm:pt>
    <dgm:pt modelId="{D514D0F9-C375-4DAB-9472-79BEEB5EF92A}" type="pres">
      <dgm:prSet presAssocID="{91615ABB-0CE4-4358-BC27-A9092644E477}" presName="spaceRect" presStyleCnt="0"/>
      <dgm:spPr/>
    </dgm:pt>
    <dgm:pt modelId="{EA8AC906-A685-40D4-B943-25D5B7BC169D}" type="pres">
      <dgm:prSet presAssocID="{91615ABB-0CE4-4358-BC27-A9092644E477}" presName="textRect" presStyleLbl="revTx" presStyleIdx="0" presStyleCnt="3" custScaleX="108440" custScaleY="152618">
        <dgm:presLayoutVars>
          <dgm:chMax val="1"/>
          <dgm:chPref val="1"/>
        </dgm:presLayoutVars>
      </dgm:prSet>
      <dgm:spPr/>
    </dgm:pt>
    <dgm:pt modelId="{DE04FCB3-1B5B-4581-8AFE-A5CF01A8D00E}" type="pres">
      <dgm:prSet presAssocID="{4FE1E573-CBCD-4269-92B8-27927877911D}" presName="sibTrans" presStyleCnt="0"/>
      <dgm:spPr/>
    </dgm:pt>
    <dgm:pt modelId="{68BC54BD-6229-44AA-A1B0-72B3C17A3DAC}" type="pres">
      <dgm:prSet presAssocID="{4B0CC3FC-586F-439E-8F5D-07B61B8A29E4}" presName="compNode" presStyleCnt="0"/>
      <dgm:spPr/>
    </dgm:pt>
    <dgm:pt modelId="{3C5ECC8C-9478-44A5-A916-0D524DC521D4}" type="pres">
      <dgm:prSet presAssocID="{4B0CC3FC-586F-439E-8F5D-07B61B8A29E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vertissement"/>
        </a:ext>
      </dgm:extLst>
    </dgm:pt>
    <dgm:pt modelId="{EA63C5E9-164B-45F8-8B8E-18EB47B267FE}" type="pres">
      <dgm:prSet presAssocID="{4B0CC3FC-586F-439E-8F5D-07B61B8A29E4}" presName="spaceRect" presStyleCnt="0"/>
      <dgm:spPr/>
    </dgm:pt>
    <dgm:pt modelId="{B52A5052-F0B8-4A67-B66C-DB84D772F886}" type="pres">
      <dgm:prSet presAssocID="{4B0CC3FC-586F-439E-8F5D-07B61B8A29E4}" presName="textRect" presStyleLbl="revTx" presStyleIdx="1" presStyleCnt="3">
        <dgm:presLayoutVars>
          <dgm:chMax val="1"/>
          <dgm:chPref val="1"/>
        </dgm:presLayoutVars>
      </dgm:prSet>
      <dgm:spPr/>
    </dgm:pt>
    <dgm:pt modelId="{E89F37C1-C14E-46F4-92D9-7CECED83D3C4}" type="pres">
      <dgm:prSet presAssocID="{0E1A73FD-1D95-45D2-9650-B56B5E3D0F21}" presName="sibTrans" presStyleCnt="0"/>
      <dgm:spPr/>
    </dgm:pt>
    <dgm:pt modelId="{B75145A2-6292-411D-8E6F-3CC782AB577C}" type="pres">
      <dgm:prSet presAssocID="{A5000990-6ABA-4E69-9CD2-A47EACC384FF}" presName="compNode" presStyleCnt="0"/>
      <dgm:spPr/>
    </dgm:pt>
    <dgm:pt modelId="{7BE6E435-2EA1-4499-9B52-B7EAEE5A4865}" type="pres">
      <dgm:prSet presAssocID="{A5000990-6ABA-4E69-9CD2-A47EACC384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e"/>
        </a:ext>
      </dgm:extLst>
    </dgm:pt>
    <dgm:pt modelId="{FD42454B-4866-4511-9F20-3768952036F4}" type="pres">
      <dgm:prSet presAssocID="{A5000990-6ABA-4E69-9CD2-A47EACC384FF}" presName="spaceRect" presStyleCnt="0"/>
      <dgm:spPr/>
    </dgm:pt>
    <dgm:pt modelId="{612A39CC-0964-41E2-8F78-6EEEDF4C8A31}" type="pres">
      <dgm:prSet presAssocID="{A5000990-6ABA-4E69-9CD2-A47EACC384FF}" presName="textRect" presStyleLbl="revTx" presStyleIdx="2" presStyleCnt="3" custScaleX="102445" custScaleY="141173">
        <dgm:presLayoutVars>
          <dgm:chMax val="1"/>
          <dgm:chPref val="1"/>
        </dgm:presLayoutVars>
      </dgm:prSet>
      <dgm:spPr/>
    </dgm:pt>
  </dgm:ptLst>
  <dgm:cxnLst>
    <dgm:cxn modelId="{AB91B113-4FCE-4383-9F83-B15AE6FCE344}" type="presOf" srcId="{4B0CC3FC-586F-439E-8F5D-07B61B8A29E4}" destId="{B52A5052-F0B8-4A67-B66C-DB84D772F886}" srcOrd="0" destOrd="0" presId="urn:microsoft.com/office/officeart/2018/2/layout/IconLabelList"/>
    <dgm:cxn modelId="{1BD6AC14-96B6-4AD8-AD8C-DB0E789C3084}" type="presOf" srcId="{91615ABB-0CE4-4358-BC27-A9092644E477}" destId="{EA8AC906-A685-40D4-B943-25D5B7BC169D}" srcOrd="0" destOrd="0" presId="urn:microsoft.com/office/officeart/2018/2/layout/IconLabelList"/>
    <dgm:cxn modelId="{2D210A27-C169-4B16-9925-750D81AE5384}" srcId="{BED35661-A498-4B60-A48F-87E75DD344B0}" destId="{A5000990-6ABA-4E69-9CD2-A47EACC384FF}" srcOrd="2" destOrd="0" parTransId="{DF7E262B-36B2-49A9-A5FA-5279A6286B6E}" sibTransId="{930217E9-50BE-4F25-92BD-88B00CDF1B4C}"/>
    <dgm:cxn modelId="{341D425F-B2D1-4140-95A6-3AD6E64C2E62}" type="presOf" srcId="{BED35661-A498-4B60-A48F-87E75DD344B0}" destId="{2F6A6D54-B7E9-450C-A493-6214B7C74464}" srcOrd="0" destOrd="0" presId="urn:microsoft.com/office/officeart/2018/2/layout/IconLabelList"/>
    <dgm:cxn modelId="{EB9C7568-E05D-4418-8E66-D5818E8D8943}" type="presOf" srcId="{A5000990-6ABA-4E69-9CD2-A47EACC384FF}" destId="{612A39CC-0964-41E2-8F78-6EEEDF4C8A31}" srcOrd="0" destOrd="0" presId="urn:microsoft.com/office/officeart/2018/2/layout/IconLabelList"/>
    <dgm:cxn modelId="{B2E25679-3380-46A7-A2C9-D65A926751D6}" srcId="{BED35661-A498-4B60-A48F-87E75DD344B0}" destId="{4B0CC3FC-586F-439E-8F5D-07B61B8A29E4}" srcOrd="1" destOrd="0" parTransId="{CB29E310-A8A6-48C0-BE18-826BE266AC63}" sibTransId="{0E1A73FD-1D95-45D2-9650-B56B5E3D0F21}"/>
    <dgm:cxn modelId="{884C64AC-A1EC-407A-8BD6-4DEE992DD46D}" srcId="{BED35661-A498-4B60-A48F-87E75DD344B0}" destId="{91615ABB-0CE4-4358-BC27-A9092644E477}" srcOrd="0" destOrd="0" parTransId="{3CB741FB-C3AD-4703-AB1A-43E8FF35C1DC}" sibTransId="{4FE1E573-CBCD-4269-92B8-27927877911D}"/>
    <dgm:cxn modelId="{0FAFF399-9B25-4F87-917D-7CD56FAC6FC6}" type="presParOf" srcId="{2F6A6D54-B7E9-450C-A493-6214B7C74464}" destId="{22CBF6E1-4BB8-4CF9-9183-B527996216BE}" srcOrd="0" destOrd="0" presId="urn:microsoft.com/office/officeart/2018/2/layout/IconLabelList"/>
    <dgm:cxn modelId="{DE84E647-C10C-4F93-943E-B72E86EC9CA5}" type="presParOf" srcId="{22CBF6E1-4BB8-4CF9-9183-B527996216BE}" destId="{4AA44245-C939-4E62-AD29-2290B8B0A580}" srcOrd="0" destOrd="0" presId="urn:microsoft.com/office/officeart/2018/2/layout/IconLabelList"/>
    <dgm:cxn modelId="{EB944A7D-5B20-4FBB-AEC3-4343576909D9}" type="presParOf" srcId="{22CBF6E1-4BB8-4CF9-9183-B527996216BE}" destId="{D514D0F9-C375-4DAB-9472-79BEEB5EF92A}" srcOrd="1" destOrd="0" presId="urn:microsoft.com/office/officeart/2018/2/layout/IconLabelList"/>
    <dgm:cxn modelId="{ABD4DD8C-D05E-4660-8951-AA444715C696}" type="presParOf" srcId="{22CBF6E1-4BB8-4CF9-9183-B527996216BE}" destId="{EA8AC906-A685-40D4-B943-25D5B7BC169D}" srcOrd="2" destOrd="0" presId="urn:microsoft.com/office/officeart/2018/2/layout/IconLabelList"/>
    <dgm:cxn modelId="{E72E52E4-138F-44CD-A9D3-3EACA3D55990}" type="presParOf" srcId="{2F6A6D54-B7E9-450C-A493-6214B7C74464}" destId="{DE04FCB3-1B5B-4581-8AFE-A5CF01A8D00E}" srcOrd="1" destOrd="0" presId="urn:microsoft.com/office/officeart/2018/2/layout/IconLabelList"/>
    <dgm:cxn modelId="{4F3E5B6A-1F53-49B5-8353-5BBBFB9E893D}" type="presParOf" srcId="{2F6A6D54-B7E9-450C-A493-6214B7C74464}" destId="{68BC54BD-6229-44AA-A1B0-72B3C17A3DAC}" srcOrd="2" destOrd="0" presId="urn:microsoft.com/office/officeart/2018/2/layout/IconLabelList"/>
    <dgm:cxn modelId="{DE019C99-349F-4A8A-A779-3B069951AFEF}" type="presParOf" srcId="{68BC54BD-6229-44AA-A1B0-72B3C17A3DAC}" destId="{3C5ECC8C-9478-44A5-A916-0D524DC521D4}" srcOrd="0" destOrd="0" presId="urn:microsoft.com/office/officeart/2018/2/layout/IconLabelList"/>
    <dgm:cxn modelId="{745FDD69-8F3B-4889-BDC7-AFE132EC5969}" type="presParOf" srcId="{68BC54BD-6229-44AA-A1B0-72B3C17A3DAC}" destId="{EA63C5E9-164B-45F8-8B8E-18EB47B267FE}" srcOrd="1" destOrd="0" presId="urn:microsoft.com/office/officeart/2018/2/layout/IconLabelList"/>
    <dgm:cxn modelId="{605819C4-33BA-44AC-9523-0B58276D727E}" type="presParOf" srcId="{68BC54BD-6229-44AA-A1B0-72B3C17A3DAC}" destId="{B52A5052-F0B8-4A67-B66C-DB84D772F886}" srcOrd="2" destOrd="0" presId="urn:microsoft.com/office/officeart/2018/2/layout/IconLabelList"/>
    <dgm:cxn modelId="{B36AEEF5-382A-4544-88D1-C0A44F368B70}" type="presParOf" srcId="{2F6A6D54-B7E9-450C-A493-6214B7C74464}" destId="{E89F37C1-C14E-46F4-92D9-7CECED83D3C4}" srcOrd="3" destOrd="0" presId="urn:microsoft.com/office/officeart/2018/2/layout/IconLabelList"/>
    <dgm:cxn modelId="{50A894C6-C931-4E23-BDC8-94AAECAEFA50}" type="presParOf" srcId="{2F6A6D54-B7E9-450C-A493-6214B7C74464}" destId="{B75145A2-6292-411D-8E6F-3CC782AB577C}" srcOrd="4" destOrd="0" presId="urn:microsoft.com/office/officeart/2018/2/layout/IconLabelList"/>
    <dgm:cxn modelId="{6FA8B1B3-C884-4B12-8757-28DED431C7FB}" type="presParOf" srcId="{B75145A2-6292-411D-8E6F-3CC782AB577C}" destId="{7BE6E435-2EA1-4499-9B52-B7EAEE5A4865}" srcOrd="0" destOrd="0" presId="urn:microsoft.com/office/officeart/2018/2/layout/IconLabelList"/>
    <dgm:cxn modelId="{0406438E-D6D9-478D-B463-DDB7495DCD1A}" type="presParOf" srcId="{B75145A2-6292-411D-8E6F-3CC782AB577C}" destId="{FD42454B-4866-4511-9F20-3768952036F4}" srcOrd="1" destOrd="0" presId="urn:microsoft.com/office/officeart/2018/2/layout/IconLabelList"/>
    <dgm:cxn modelId="{0F237428-F824-42A1-B032-B4F7840CCD44}" type="presParOf" srcId="{B75145A2-6292-411D-8E6F-3CC782AB577C}" destId="{612A39CC-0964-41E2-8F78-6EEEDF4C8A3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D72159-8A39-4ED3-9FD8-079B0178F91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DB43FCB-0316-4A20-9C2E-7093CFD386CE}">
      <dgm:prSet/>
      <dgm:spPr/>
      <dgm:t>
        <a:bodyPr/>
        <a:lstStyle/>
        <a:p>
          <a:r>
            <a:rPr lang="fr-FR"/>
            <a:t>parents inquiets de </a:t>
          </a:r>
          <a:r>
            <a:rPr lang="fr-FR" b="1"/>
            <a:t>l’éducation sexuelle à l’école que le ministre Pap N Diaye avait curieusement défini comme sa priorité !</a:t>
          </a:r>
          <a:endParaRPr lang="en-US"/>
        </a:p>
      </dgm:t>
    </dgm:pt>
    <dgm:pt modelId="{F93881CC-200A-4D96-9E15-93A8AADF6247}" type="parTrans" cxnId="{E3275C85-385F-489C-99C3-D6FF5A05A7A0}">
      <dgm:prSet/>
      <dgm:spPr/>
      <dgm:t>
        <a:bodyPr/>
        <a:lstStyle/>
        <a:p>
          <a:endParaRPr lang="en-US"/>
        </a:p>
      </dgm:t>
    </dgm:pt>
    <dgm:pt modelId="{160249A1-9440-49D9-91CE-3D5C0343268F}" type="sibTrans" cxnId="{E3275C85-385F-489C-99C3-D6FF5A05A7A0}">
      <dgm:prSet/>
      <dgm:spPr/>
      <dgm:t>
        <a:bodyPr/>
        <a:lstStyle/>
        <a:p>
          <a:endParaRPr lang="en-US"/>
        </a:p>
      </dgm:t>
    </dgm:pt>
    <dgm:pt modelId="{09CC7F45-134D-40C1-BA33-946A7C4BFC9C}">
      <dgm:prSet/>
      <dgm:spPr/>
      <dgm:t>
        <a:bodyPr/>
        <a:lstStyle/>
        <a:p>
          <a:r>
            <a:rPr lang="fr-FR"/>
            <a:t>à l’heure où les enfants ne savent plus ce que font 2 et 2 sans calculatrice et  ne connaissent ni le français, ni la littérature,ni l’histoire, que venait faire cette annonce ? </a:t>
          </a:r>
          <a:endParaRPr lang="en-US"/>
        </a:p>
      </dgm:t>
    </dgm:pt>
    <dgm:pt modelId="{9664CE8F-94D3-43C6-A990-D47E6DC85938}" type="parTrans" cxnId="{CC700196-9847-465C-AD44-3D23E0E9AA8A}">
      <dgm:prSet/>
      <dgm:spPr/>
      <dgm:t>
        <a:bodyPr/>
        <a:lstStyle/>
        <a:p>
          <a:endParaRPr lang="en-US"/>
        </a:p>
      </dgm:t>
    </dgm:pt>
    <dgm:pt modelId="{F4A0CC30-C0E5-4D82-B7E4-C9A131FC0B41}" type="sibTrans" cxnId="{CC700196-9847-465C-AD44-3D23E0E9AA8A}">
      <dgm:prSet/>
      <dgm:spPr/>
      <dgm:t>
        <a:bodyPr/>
        <a:lstStyle/>
        <a:p>
          <a:endParaRPr lang="en-US"/>
        </a:p>
      </dgm:t>
    </dgm:pt>
    <dgm:pt modelId="{5B5C6FFB-41F3-4A3E-A0CA-21E9A7FCCF83}">
      <dgm:prSet/>
      <dgm:spPr/>
      <dgm:t>
        <a:bodyPr/>
        <a:lstStyle/>
        <a:p>
          <a:r>
            <a:rPr lang="fr-FR"/>
            <a:t>Rapidement dans les semaines qui suivirent des alertes des parents sur des spectacles de drag queen dans les écoles ou dans les parcs des villes et les séances d’éducation sexuelle f </a:t>
          </a:r>
          <a:endParaRPr lang="en-US"/>
        </a:p>
      </dgm:t>
    </dgm:pt>
    <dgm:pt modelId="{69A75BA9-DC45-4675-B9F6-287C3D2C5A79}" type="parTrans" cxnId="{39DC554C-4AAA-4751-94DA-6FC53D783072}">
      <dgm:prSet/>
      <dgm:spPr/>
      <dgm:t>
        <a:bodyPr/>
        <a:lstStyle/>
        <a:p>
          <a:endParaRPr lang="en-US"/>
        </a:p>
      </dgm:t>
    </dgm:pt>
    <dgm:pt modelId="{5A6CD1A3-B2E8-4479-B0C7-047C4765952F}" type="sibTrans" cxnId="{39DC554C-4AAA-4751-94DA-6FC53D783072}">
      <dgm:prSet/>
      <dgm:spPr/>
      <dgm:t>
        <a:bodyPr/>
        <a:lstStyle/>
        <a:p>
          <a:endParaRPr lang="en-US"/>
        </a:p>
      </dgm:t>
    </dgm:pt>
    <dgm:pt modelId="{D802F875-4622-4251-A700-CED952620C85}">
      <dgm:prSet/>
      <dgm:spPr/>
      <dgm:t>
        <a:bodyPr/>
        <a:lstStyle/>
        <a:p>
          <a:r>
            <a:rPr lang="fr-FR" b="1"/>
            <a:t>Et nous fûmes ébahis, sidérés, choqués, interloqués de ce que nous découvrîmes sur ce qui se racontait à l’école, et pire encore  sans l’aval ni l’information des parents</a:t>
          </a:r>
          <a:endParaRPr lang="en-US"/>
        </a:p>
      </dgm:t>
    </dgm:pt>
    <dgm:pt modelId="{084C335B-2E16-4C0B-9BFF-840AA7D28C7F}" type="parTrans" cxnId="{7E87B497-2073-447F-B45B-1862D33F5247}">
      <dgm:prSet/>
      <dgm:spPr/>
      <dgm:t>
        <a:bodyPr/>
        <a:lstStyle/>
        <a:p>
          <a:endParaRPr lang="en-US"/>
        </a:p>
      </dgm:t>
    </dgm:pt>
    <dgm:pt modelId="{E4DC4A81-528D-4BF1-8C41-3A1BAA09EABC}" type="sibTrans" cxnId="{7E87B497-2073-447F-B45B-1862D33F5247}">
      <dgm:prSet/>
      <dgm:spPr/>
      <dgm:t>
        <a:bodyPr/>
        <a:lstStyle/>
        <a:p>
          <a:endParaRPr lang="en-US"/>
        </a:p>
      </dgm:t>
    </dgm:pt>
    <dgm:pt modelId="{01EE1A2F-6F6B-44D8-9502-10796CF7F09B}" type="pres">
      <dgm:prSet presAssocID="{21D72159-8A39-4ED3-9FD8-079B0178F911}" presName="linear" presStyleCnt="0">
        <dgm:presLayoutVars>
          <dgm:animLvl val="lvl"/>
          <dgm:resizeHandles val="exact"/>
        </dgm:presLayoutVars>
      </dgm:prSet>
      <dgm:spPr/>
    </dgm:pt>
    <dgm:pt modelId="{6E1436BE-08D9-4ECB-99ED-0F70DFAF7BB4}" type="pres">
      <dgm:prSet presAssocID="{0DB43FCB-0316-4A20-9C2E-7093CFD386CE}" presName="parentText" presStyleLbl="node1" presStyleIdx="0" presStyleCnt="4">
        <dgm:presLayoutVars>
          <dgm:chMax val="0"/>
          <dgm:bulletEnabled val="1"/>
        </dgm:presLayoutVars>
      </dgm:prSet>
      <dgm:spPr/>
    </dgm:pt>
    <dgm:pt modelId="{97035833-D023-44E7-8EFE-A498E6F394DB}" type="pres">
      <dgm:prSet presAssocID="{160249A1-9440-49D9-91CE-3D5C0343268F}" presName="spacer" presStyleCnt="0"/>
      <dgm:spPr/>
    </dgm:pt>
    <dgm:pt modelId="{58BA7B0B-2FCB-481C-A931-7A187AD63283}" type="pres">
      <dgm:prSet presAssocID="{09CC7F45-134D-40C1-BA33-946A7C4BFC9C}" presName="parentText" presStyleLbl="node1" presStyleIdx="1" presStyleCnt="4">
        <dgm:presLayoutVars>
          <dgm:chMax val="0"/>
          <dgm:bulletEnabled val="1"/>
        </dgm:presLayoutVars>
      </dgm:prSet>
      <dgm:spPr/>
    </dgm:pt>
    <dgm:pt modelId="{CF8500DD-C81B-480F-8501-1DC5AA626CF7}" type="pres">
      <dgm:prSet presAssocID="{F4A0CC30-C0E5-4D82-B7E4-C9A131FC0B41}" presName="spacer" presStyleCnt="0"/>
      <dgm:spPr/>
    </dgm:pt>
    <dgm:pt modelId="{61342EBD-B087-471E-A465-3E554822377B}" type="pres">
      <dgm:prSet presAssocID="{5B5C6FFB-41F3-4A3E-A0CA-21E9A7FCCF83}" presName="parentText" presStyleLbl="node1" presStyleIdx="2" presStyleCnt="4">
        <dgm:presLayoutVars>
          <dgm:chMax val="0"/>
          <dgm:bulletEnabled val="1"/>
        </dgm:presLayoutVars>
      </dgm:prSet>
      <dgm:spPr/>
    </dgm:pt>
    <dgm:pt modelId="{7928A97A-510A-4513-9EBF-C3340C96F007}" type="pres">
      <dgm:prSet presAssocID="{5A6CD1A3-B2E8-4479-B0C7-047C4765952F}" presName="spacer" presStyleCnt="0"/>
      <dgm:spPr/>
    </dgm:pt>
    <dgm:pt modelId="{52B5AC1D-3C1E-478E-ACD5-08AE49F7C2BA}" type="pres">
      <dgm:prSet presAssocID="{D802F875-4622-4251-A700-CED952620C85}" presName="parentText" presStyleLbl="node1" presStyleIdx="3" presStyleCnt="4">
        <dgm:presLayoutVars>
          <dgm:chMax val="0"/>
          <dgm:bulletEnabled val="1"/>
        </dgm:presLayoutVars>
      </dgm:prSet>
      <dgm:spPr/>
    </dgm:pt>
  </dgm:ptLst>
  <dgm:cxnLst>
    <dgm:cxn modelId="{E7BCC403-83E8-4EAC-9258-69A65B747C1E}" type="presOf" srcId="{21D72159-8A39-4ED3-9FD8-079B0178F911}" destId="{01EE1A2F-6F6B-44D8-9502-10796CF7F09B}" srcOrd="0" destOrd="0" presId="urn:microsoft.com/office/officeart/2005/8/layout/vList2"/>
    <dgm:cxn modelId="{58E18E29-C5EF-482D-A32E-EACCA49F7EFE}" type="presOf" srcId="{09CC7F45-134D-40C1-BA33-946A7C4BFC9C}" destId="{58BA7B0B-2FCB-481C-A931-7A187AD63283}" srcOrd="0" destOrd="0" presId="urn:microsoft.com/office/officeart/2005/8/layout/vList2"/>
    <dgm:cxn modelId="{19E01733-F2E6-4B16-9CD8-8809C37F30A1}" type="presOf" srcId="{D802F875-4622-4251-A700-CED952620C85}" destId="{52B5AC1D-3C1E-478E-ACD5-08AE49F7C2BA}" srcOrd="0" destOrd="0" presId="urn:microsoft.com/office/officeart/2005/8/layout/vList2"/>
    <dgm:cxn modelId="{FCB13965-AEAE-40A8-A18A-83D37DD79539}" type="presOf" srcId="{0DB43FCB-0316-4A20-9C2E-7093CFD386CE}" destId="{6E1436BE-08D9-4ECB-99ED-0F70DFAF7BB4}" srcOrd="0" destOrd="0" presId="urn:microsoft.com/office/officeart/2005/8/layout/vList2"/>
    <dgm:cxn modelId="{72C8E447-7044-4743-9535-3A7393DC6425}" type="presOf" srcId="{5B5C6FFB-41F3-4A3E-A0CA-21E9A7FCCF83}" destId="{61342EBD-B087-471E-A465-3E554822377B}" srcOrd="0" destOrd="0" presId="urn:microsoft.com/office/officeart/2005/8/layout/vList2"/>
    <dgm:cxn modelId="{39DC554C-4AAA-4751-94DA-6FC53D783072}" srcId="{21D72159-8A39-4ED3-9FD8-079B0178F911}" destId="{5B5C6FFB-41F3-4A3E-A0CA-21E9A7FCCF83}" srcOrd="2" destOrd="0" parTransId="{69A75BA9-DC45-4675-B9F6-287C3D2C5A79}" sibTransId="{5A6CD1A3-B2E8-4479-B0C7-047C4765952F}"/>
    <dgm:cxn modelId="{E3275C85-385F-489C-99C3-D6FF5A05A7A0}" srcId="{21D72159-8A39-4ED3-9FD8-079B0178F911}" destId="{0DB43FCB-0316-4A20-9C2E-7093CFD386CE}" srcOrd="0" destOrd="0" parTransId="{F93881CC-200A-4D96-9E15-93A8AADF6247}" sibTransId="{160249A1-9440-49D9-91CE-3D5C0343268F}"/>
    <dgm:cxn modelId="{CC700196-9847-465C-AD44-3D23E0E9AA8A}" srcId="{21D72159-8A39-4ED3-9FD8-079B0178F911}" destId="{09CC7F45-134D-40C1-BA33-946A7C4BFC9C}" srcOrd="1" destOrd="0" parTransId="{9664CE8F-94D3-43C6-A990-D47E6DC85938}" sibTransId="{F4A0CC30-C0E5-4D82-B7E4-C9A131FC0B41}"/>
    <dgm:cxn modelId="{7E87B497-2073-447F-B45B-1862D33F5247}" srcId="{21D72159-8A39-4ED3-9FD8-079B0178F911}" destId="{D802F875-4622-4251-A700-CED952620C85}" srcOrd="3" destOrd="0" parTransId="{084C335B-2E16-4C0B-9BFF-840AA7D28C7F}" sibTransId="{E4DC4A81-528D-4BF1-8C41-3A1BAA09EABC}"/>
    <dgm:cxn modelId="{DFD73C17-C3EF-4079-B082-214605894451}" type="presParOf" srcId="{01EE1A2F-6F6B-44D8-9502-10796CF7F09B}" destId="{6E1436BE-08D9-4ECB-99ED-0F70DFAF7BB4}" srcOrd="0" destOrd="0" presId="urn:microsoft.com/office/officeart/2005/8/layout/vList2"/>
    <dgm:cxn modelId="{0231A15D-60F1-42A6-9C92-F86BC13F62B3}" type="presParOf" srcId="{01EE1A2F-6F6B-44D8-9502-10796CF7F09B}" destId="{97035833-D023-44E7-8EFE-A498E6F394DB}" srcOrd="1" destOrd="0" presId="urn:microsoft.com/office/officeart/2005/8/layout/vList2"/>
    <dgm:cxn modelId="{C5AAACAF-4429-4A6A-859B-63D00D54D4D1}" type="presParOf" srcId="{01EE1A2F-6F6B-44D8-9502-10796CF7F09B}" destId="{58BA7B0B-2FCB-481C-A931-7A187AD63283}" srcOrd="2" destOrd="0" presId="urn:microsoft.com/office/officeart/2005/8/layout/vList2"/>
    <dgm:cxn modelId="{388D41DC-0D34-4592-AB96-9D6446E90D34}" type="presParOf" srcId="{01EE1A2F-6F6B-44D8-9502-10796CF7F09B}" destId="{CF8500DD-C81B-480F-8501-1DC5AA626CF7}" srcOrd="3" destOrd="0" presId="urn:microsoft.com/office/officeart/2005/8/layout/vList2"/>
    <dgm:cxn modelId="{2CE8DAA7-1EE8-4BB2-976B-03DF0A2F5F26}" type="presParOf" srcId="{01EE1A2F-6F6B-44D8-9502-10796CF7F09B}" destId="{61342EBD-B087-471E-A465-3E554822377B}" srcOrd="4" destOrd="0" presId="urn:microsoft.com/office/officeart/2005/8/layout/vList2"/>
    <dgm:cxn modelId="{C5B41002-7A3F-46DA-B339-535C22E3D30F}" type="presParOf" srcId="{01EE1A2F-6F6B-44D8-9502-10796CF7F09B}" destId="{7928A97A-510A-4513-9EBF-C3340C96F007}" srcOrd="5" destOrd="0" presId="urn:microsoft.com/office/officeart/2005/8/layout/vList2"/>
    <dgm:cxn modelId="{6ACCAF00-601D-4918-9919-364BDFBE4C43}" type="presParOf" srcId="{01EE1A2F-6F6B-44D8-9502-10796CF7F09B}" destId="{52B5AC1D-3C1E-478E-ACD5-08AE49F7C2B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A4B565-CD12-428C-BD07-AE59C9DB4C22}" type="doc">
      <dgm:prSet loTypeId="urn:microsoft.com/office/officeart/2005/8/layout/vList2" loCatId="list" qsTypeId="urn:microsoft.com/office/officeart/2005/8/quickstyle/simple2" qsCatId="simple" csTypeId="urn:microsoft.com/office/officeart/2005/8/colors/accent6_2" csCatId="accent6"/>
      <dgm:spPr/>
      <dgm:t>
        <a:bodyPr/>
        <a:lstStyle/>
        <a:p>
          <a:endParaRPr lang="en-US"/>
        </a:p>
      </dgm:t>
    </dgm:pt>
    <dgm:pt modelId="{E6300D79-CFC1-4F59-88F8-72BA93DB45BC}">
      <dgm:prSet custT="1"/>
      <dgm:spPr/>
      <dgm:t>
        <a:bodyPr/>
        <a:lstStyle/>
        <a:p>
          <a:r>
            <a:rPr lang="fr-FR" sz="2000" b="1" dirty="0">
              <a:latin typeface="ADLaM Display" panose="02010000000000000000" pitchFamily="2" charset="0"/>
              <a:ea typeface="ADLaM Display" panose="02010000000000000000" pitchFamily="2" charset="0"/>
              <a:cs typeface="ADLaM Display" panose="02010000000000000000" pitchFamily="2" charset="0"/>
            </a:rPr>
            <a:t>dans les salles de classe, en  donnant, sous leur directive et leur regard des exercices pratiques à faire, cela porte un nom : pédophilie</a:t>
          </a:r>
          <a:endParaRPr lang="en-US" sz="2000" b="1" dirty="0">
            <a:latin typeface="ADLaM Display" panose="02010000000000000000" pitchFamily="2" charset="0"/>
            <a:ea typeface="ADLaM Display" panose="02010000000000000000" pitchFamily="2" charset="0"/>
            <a:cs typeface="ADLaM Display" panose="02010000000000000000" pitchFamily="2" charset="0"/>
          </a:endParaRPr>
        </a:p>
      </dgm:t>
    </dgm:pt>
    <dgm:pt modelId="{B504FF9D-655D-4DCC-B8C7-373A0B2839E6}" type="parTrans" cxnId="{608372B1-76EB-45FF-9CE2-B99AE4FC9B51}">
      <dgm:prSet/>
      <dgm:spPr/>
      <dgm:t>
        <a:bodyPr/>
        <a:lstStyle/>
        <a:p>
          <a:endParaRPr lang="en-US"/>
        </a:p>
      </dgm:t>
    </dgm:pt>
    <dgm:pt modelId="{5C02C263-F08E-40A0-88DB-31E8F8643B5D}" type="sibTrans" cxnId="{608372B1-76EB-45FF-9CE2-B99AE4FC9B51}">
      <dgm:prSet/>
      <dgm:spPr/>
      <dgm:t>
        <a:bodyPr/>
        <a:lstStyle/>
        <a:p>
          <a:endParaRPr lang="en-US"/>
        </a:p>
      </dgm:t>
    </dgm:pt>
    <dgm:pt modelId="{5D71AE74-065F-42D2-90EB-4D44B286FE39}">
      <dgm:prSet custT="1"/>
      <dgm:spPr/>
      <dgm:t>
        <a:bodyPr/>
        <a:lstStyle/>
        <a:p>
          <a:r>
            <a:rPr lang="fr-FR" sz="500" b="1" dirty="0"/>
            <a:t>va </a:t>
          </a:r>
          <a:r>
            <a:rPr lang="fr-FR" sz="2000" b="1" dirty="0"/>
            <a:t>détruire le développement psychique normal des enfants afin de les initier à une sexualité non reproductive (pédophilie, homosexualité, changement de genre financé par la sécurité sociale). </a:t>
          </a:r>
          <a:endParaRPr lang="en-US" sz="2000" dirty="0"/>
        </a:p>
      </dgm:t>
    </dgm:pt>
    <dgm:pt modelId="{ABAAA0D9-951A-4689-B5CD-4C65996D6802}" type="parTrans" cxnId="{E95AC15C-3A8C-471F-83D3-75940B224A64}">
      <dgm:prSet/>
      <dgm:spPr/>
      <dgm:t>
        <a:bodyPr/>
        <a:lstStyle/>
        <a:p>
          <a:endParaRPr lang="en-US"/>
        </a:p>
      </dgm:t>
    </dgm:pt>
    <dgm:pt modelId="{8525344A-358C-4433-B5F5-9A3016F9C27C}" type="sibTrans" cxnId="{E95AC15C-3A8C-471F-83D3-75940B224A64}">
      <dgm:prSet/>
      <dgm:spPr/>
      <dgm:t>
        <a:bodyPr/>
        <a:lstStyle/>
        <a:p>
          <a:endParaRPr lang="en-US"/>
        </a:p>
      </dgm:t>
    </dgm:pt>
    <dgm:pt modelId="{03B889E5-DADF-4A0B-8DD8-28D4DD2EAA86}">
      <dgm:prSet custT="1"/>
      <dgm:spPr/>
      <dgm:t>
        <a:bodyPr/>
        <a:lstStyle/>
        <a:p>
          <a:r>
            <a:rPr lang="fr-FR" sz="2400" b="1" dirty="0"/>
            <a:t>Depuis quand serait-ce le rôle des enseignants d’initier les enfants à la sexualité ? </a:t>
          </a:r>
          <a:endParaRPr lang="en-US" sz="2400" dirty="0"/>
        </a:p>
      </dgm:t>
    </dgm:pt>
    <dgm:pt modelId="{556B7A24-C496-4A8C-9571-C00615B0EC8F}" type="parTrans" cxnId="{775D9196-99C8-4C5B-BD41-126A46112A1C}">
      <dgm:prSet/>
      <dgm:spPr/>
      <dgm:t>
        <a:bodyPr/>
        <a:lstStyle/>
        <a:p>
          <a:endParaRPr lang="en-US"/>
        </a:p>
      </dgm:t>
    </dgm:pt>
    <dgm:pt modelId="{A89EB55C-64CE-49C4-BF96-829217CD53AC}" type="sibTrans" cxnId="{775D9196-99C8-4C5B-BD41-126A46112A1C}">
      <dgm:prSet/>
      <dgm:spPr/>
      <dgm:t>
        <a:bodyPr/>
        <a:lstStyle/>
        <a:p>
          <a:endParaRPr lang="en-US"/>
        </a:p>
      </dgm:t>
    </dgm:pt>
    <dgm:pt modelId="{8551F9E7-01CA-4BCE-A37A-454F62CB766B}">
      <dgm:prSet custT="1"/>
      <dgm:spPr/>
      <dgm:t>
        <a:bodyPr/>
        <a:lstStyle/>
        <a:p>
          <a:r>
            <a:rPr lang="fr-FR" sz="2800" b="1" dirty="0"/>
            <a:t>Et dès la maternelle ?</a:t>
          </a:r>
          <a:endParaRPr lang="en-US" sz="2800" dirty="0"/>
        </a:p>
      </dgm:t>
    </dgm:pt>
    <dgm:pt modelId="{90889E84-B1FD-4932-B407-751ADC45CCDA}" type="parTrans" cxnId="{4D743D2C-4140-4948-8EF9-DEA9E21464AC}">
      <dgm:prSet/>
      <dgm:spPr/>
      <dgm:t>
        <a:bodyPr/>
        <a:lstStyle/>
        <a:p>
          <a:endParaRPr lang="en-US"/>
        </a:p>
      </dgm:t>
    </dgm:pt>
    <dgm:pt modelId="{9501E6E3-43F7-4F30-93BA-C8BB9C6BB2E9}" type="sibTrans" cxnId="{4D743D2C-4140-4948-8EF9-DEA9E21464AC}">
      <dgm:prSet/>
      <dgm:spPr/>
      <dgm:t>
        <a:bodyPr/>
        <a:lstStyle/>
        <a:p>
          <a:endParaRPr lang="en-US"/>
        </a:p>
      </dgm:t>
    </dgm:pt>
    <dgm:pt modelId="{19A81E1B-FC44-4175-BC45-0150D2F30044}" type="pres">
      <dgm:prSet presAssocID="{85A4B565-CD12-428C-BD07-AE59C9DB4C22}" presName="linear" presStyleCnt="0">
        <dgm:presLayoutVars>
          <dgm:animLvl val="lvl"/>
          <dgm:resizeHandles val="exact"/>
        </dgm:presLayoutVars>
      </dgm:prSet>
      <dgm:spPr/>
    </dgm:pt>
    <dgm:pt modelId="{45F7791F-2E91-41BF-92C7-6A38646DE5AE}" type="pres">
      <dgm:prSet presAssocID="{E6300D79-CFC1-4F59-88F8-72BA93DB45BC}" presName="parentText" presStyleLbl="node1" presStyleIdx="0" presStyleCnt="4">
        <dgm:presLayoutVars>
          <dgm:chMax val="0"/>
          <dgm:bulletEnabled val="1"/>
        </dgm:presLayoutVars>
      </dgm:prSet>
      <dgm:spPr/>
    </dgm:pt>
    <dgm:pt modelId="{ECCCCE2A-88B4-4B42-ACDF-DBCB57A4EE5E}" type="pres">
      <dgm:prSet presAssocID="{5C02C263-F08E-40A0-88DB-31E8F8643B5D}" presName="spacer" presStyleCnt="0"/>
      <dgm:spPr/>
    </dgm:pt>
    <dgm:pt modelId="{27952A4C-1195-4589-B6EB-18BDE19C23CD}" type="pres">
      <dgm:prSet presAssocID="{5D71AE74-065F-42D2-90EB-4D44B286FE39}" presName="parentText" presStyleLbl="node1" presStyleIdx="1" presStyleCnt="4">
        <dgm:presLayoutVars>
          <dgm:chMax val="0"/>
          <dgm:bulletEnabled val="1"/>
        </dgm:presLayoutVars>
      </dgm:prSet>
      <dgm:spPr/>
    </dgm:pt>
    <dgm:pt modelId="{04111948-35EA-4868-BC10-2F32377E780D}" type="pres">
      <dgm:prSet presAssocID="{8525344A-358C-4433-B5F5-9A3016F9C27C}" presName="spacer" presStyleCnt="0"/>
      <dgm:spPr/>
    </dgm:pt>
    <dgm:pt modelId="{6764F3DD-54DA-47A6-90FB-2AB3E2B4C371}" type="pres">
      <dgm:prSet presAssocID="{03B889E5-DADF-4A0B-8DD8-28D4DD2EAA86}" presName="parentText" presStyleLbl="node1" presStyleIdx="2" presStyleCnt="4">
        <dgm:presLayoutVars>
          <dgm:chMax val="0"/>
          <dgm:bulletEnabled val="1"/>
        </dgm:presLayoutVars>
      </dgm:prSet>
      <dgm:spPr/>
    </dgm:pt>
    <dgm:pt modelId="{7DCC2A25-924D-4382-BE5D-8CB363A0D772}" type="pres">
      <dgm:prSet presAssocID="{A89EB55C-64CE-49C4-BF96-829217CD53AC}" presName="spacer" presStyleCnt="0"/>
      <dgm:spPr/>
    </dgm:pt>
    <dgm:pt modelId="{C2EF6128-E022-4369-AD36-15D3EEA9394D}" type="pres">
      <dgm:prSet presAssocID="{8551F9E7-01CA-4BCE-A37A-454F62CB766B}" presName="parentText" presStyleLbl="node1" presStyleIdx="3" presStyleCnt="4">
        <dgm:presLayoutVars>
          <dgm:chMax val="0"/>
          <dgm:bulletEnabled val="1"/>
        </dgm:presLayoutVars>
      </dgm:prSet>
      <dgm:spPr/>
    </dgm:pt>
  </dgm:ptLst>
  <dgm:cxnLst>
    <dgm:cxn modelId="{4D743D2C-4140-4948-8EF9-DEA9E21464AC}" srcId="{85A4B565-CD12-428C-BD07-AE59C9DB4C22}" destId="{8551F9E7-01CA-4BCE-A37A-454F62CB766B}" srcOrd="3" destOrd="0" parTransId="{90889E84-B1FD-4932-B407-751ADC45CCDA}" sibTransId="{9501E6E3-43F7-4F30-93BA-C8BB9C6BB2E9}"/>
    <dgm:cxn modelId="{1BCC592D-26C3-46E8-8ACC-9ADD3B5B35D8}" type="presOf" srcId="{8551F9E7-01CA-4BCE-A37A-454F62CB766B}" destId="{C2EF6128-E022-4369-AD36-15D3EEA9394D}" srcOrd="0" destOrd="0" presId="urn:microsoft.com/office/officeart/2005/8/layout/vList2"/>
    <dgm:cxn modelId="{4D335540-401F-4D8B-8E90-686CE612837F}" type="presOf" srcId="{85A4B565-CD12-428C-BD07-AE59C9DB4C22}" destId="{19A81E1B-FC44-4175-BC45-0150D2F30044}" srcOrd="0" destOrd="0" presId="urn:microsoft.com/office/officeart/2005/8/layout/vList2"/>
    <dgm:cxn modelId="{E95AC15C-3A8C-471F-83D3-75940B224A64}" srcId="{85A4B565-CD12-428C-BD07-AE59C9DB4C22}" destId="{5D71AE74-065F-42D2-90EB-4D44B286FE39}" srcOrd="1" destOrd="0" parTransId="{ABAAA0D9-951A-4689-B5CD-4C65996D6802}" sibTransId="{8525344A-358C-4433-B5F5-9A3016F9C27C}"/>
    <dgm:cxn modelId="{F57A635E-A6E9-4CD4-8D63-0EE5A7888CF4}" type="presOf" srcId="{5D71AE74-065F-42D2-90EB-4D44B286FE39}" destId="{27952A4C-1195-4589-B6EB-18BDE19C23CD}" srcOrd="0" destOrd="0" presId="urn:microsoft.com/office/officeart/2005/8/layout/vList2"/>
    <dgm:cxn modelId="{775D9196-99C8-4C5B-BD41-126A46112A1C}" srcId="{85A4B565-CD12-428C-BD07-AE59C9DB4C22}" destId="{03B889E5-DADF-4A0B-8DD8-28D4DD2EAA86}" srcOrd="2" destOrd="0" parTransId="{556B7A24-C496-4A8C-9571-C00615B0EC8F}" sibTransId="{A89EB55C-64CE-49C4-BF96-829217CD53AC}"/>
    <dgm:cxn modelId="{66CFE1A1-B5F7-41F1-92DD-683F4767BBA2}" type="presOf" srcId="{03B889E5-DADF-4A0B-8DD8-28D4DD2EAA86}" destId="{6764F3DD-54DA-47A6-90FB-2AB3E2B4C371}" srcOrd="0" destOrd="0" presId="urn:microsoft.com/office/officeart/2005/8/layout/vList2"/>
    <dgm:cxn modelId="{608372B1-76EB-45FF-9CE2-B99AE4FC9B51}" srcId="{85A4B565-CD12-428C-BD07-AE59C9DB4C22}" destId="{E6300D79-CFC1-4F59-88F8-72BA93DB45BC}" srcOrd="0" destOrd="0" parTransId="{B504FF9D-655D-4DCC-B8C7-373A0B2839E6}" sibTransId="{5C02C263-F08E-40A0-88DB-31E8F8643B5D}"/>
    <dgm:cxn modelId="{DCBBAAF2-FD84-4A80-BC16-0E414281411F}" type="presOf" srcId="{E6300D79-CFC1-4F59-88F8-72BA93DB45BC}" destId="{45F7791F-2E91-41BF-92C7-6A38646DE5AE}" srcOrd="0" destOrd="0" presId="urn:microsoft.com/office/officeart/2005/8/layout/vList2"/>
    <dgm:cxn modelId="{F1C8E532-3F66-45BE-9F1A-EE42A572FB27}" type="presParOf" srcId="{19A81E1B-FC44-4175-BC45-0150D2F30044}" destId="{45F7791F-2E91-41BF-92C7-6A38646DE5AE}" srcOrd="0" destOrd="0" presId="urn:microsoft.com/office/officeart/2005/8/layout/vList2"/>
    <dgm:cxn modelId="{50837B34-230A-4445-BD16-43938629776E}" type="presParOf" srcId="{19A81E1B-FC44-4175-BC45-0150D2F30044}" destId="{ECCCCE2A-88B4-4B42-ACDF-DBCB57A4EE5E}" srcOrd="1" destOrd="0" presId="urn:microsoft.com/office/officeart/2005/8/layout/vList2"/>
    <dgm:cxn modelId="{3DEBC729-03DD-4F55-A82A-DE800CA21954}" type="presParOf" srcId="{19A81E1B-FC44-4175-BC45-0150D2F30044}" destId="{27952A4C-1195-4589-B6EB-18BDE19C23CD}" srcOrd="2" destOrd="0" presId="urn:microsoft.com/office/officeart/2005/8/layout/vList2"/>
    <dgm:cxn modelId="{12D2714E-BB7D-4CFF-A9D3-C42D24EE6746}" type="presParOf" srcId="{19A81E1B-FC44-4175-BC45-0150D2F30044}" destId="{04111948-35EA-4868-BC10-2F32377E780D}" srcOrd="3" destOrd="0" presId="urn:microsoft.com/office/officeart/2005/8/layout/vList2"/>
    <dgm:cxn modelId="{46CF9AC5-26E3-4B2B-BC3E-2DCC999BE68D}" type="presParOf" srcId="{19A81E1B-FC44-4175-BC45-0150D2F30044}" destId="{6764F3DD-54DA-47A6-90FB-2AB3E2B4C371}" srcOrd="4" destOrd="0" presId="urn:microsoft.com/office/officeart/2005/8/layout/vList2"/>
    <dgm:cxn modelId="{4EB35875-17CD-41F5-9F77-5C73B6949E1F}" type="presParOf" srcId="{19A81E1B-FC44-4175-BC45-0150D2F30044}" destId="{7DCC2A25-924D-4382-BE5D-8CB363A0D772}" srcOrd="5" destOrd="0" presId="urn:microsoft.com/office/officeart/2005/8/layout/vList2"/>
    <dgm:cxn modelId="{5E7F0F1F-1E08-47CB-B05D-BD56297D201E}" type="presParOf" srcId="{19A81E1B-FC44-4175-BC45-0150D2F30044}" destId="{C2EF6128-E022-4369-AD36-15D3EEA9394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45AD08-8FF7-457D-A480-188988F0A14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B4A836-3DB9-4DE5-ACCD-FC12FB1C8EF4}">
      <dgm:prSet custT="1"/>
      <dgm:spPr/>
      <dgm:t>
        <a:bodyPr/>
        <a:lstStyle/>
        <a:p>
          <a:pPr>
            <a:lnSpc>
              <a:spcPct val="100000"/>
            </a:lnSpc>
          </a:pPr>
          <a:r>
            <a:rPr lang="fr-FR" sz="1400" dirty="0"/>
            <a:t>– </a:t>
          </a:r>
          <a:r>
            <a:rPr lang="fr-FR" sz="2400" dirty="0">
              <a:solidFill>
                <a:srgbClr val="FF0000"/>
              </a:solidFill>
            </a:rPr>
            <a:t>Prévenir les violences entre pairs</a:t>
          </a:r>
          <a:endParaRPr lang="en-US" sz="2400" dirty="0">
            <a:solidFill>
              <a:srgbClr val="FF0000"/>
            </a:solidFill>
          </a:endParaRPr>
        </a:p>
      </dgm:t>
    </dgm:pt>
    <dgm:pt modelId="{B51569B2-F00D-4270-9E7C-95B5F9B86142}" type="parTrans" cxnId="{F15D4B25-497B-4BD2-AE2D-F60BE43A8C9C}">
      <dgm:prSet/>
      <dgm:spPr/>
      <dgm:t>
        <a:bodyPr/>
        <a:lstStyle/>
        <a:p>
          <a:endParaRPr lang="en-US"/>
        </a:p>
      </dgm:t>
    </dgm:pt>
    <dgm:pt modelId="{28178F00-52ED-4E5A-9324-DFB4FAC4F9FA}" type="sibTrans" cxnId="{F15D4B25-497B-4BD2-AE2D-F60BE43A8C9C}">
      <dgm:prSet/>
      <dgm:spPr/>
      <dgm:t>
        <a:bodyPr/>
        <a:lstStyle/>
        <a:p>
          <a:endParaRPr lang="en-US"/>
        </a:p>
      </dgm:t>
    </dgm:pt>
    <dgm:pt modelId="{C62ECDBA-40EB-432C-A441-4381D3A12DCD}">
      <dgm:prSet/>
      <dgm:spPr/>
      <dgm:t>
        <a:bodyPr/>
        <a:lstStyle/>
        <a:p>
          <a:pPr>
            <a:lnSpc>
              <a:spcPct val="100000"/>
            </a:lnSpc>
          </a:pPr>
          <a:r>
            <a:rPr lang="fr-FR" dirty="0">
              <a:solidFill>
                <a:srgbClr val="FF0000"/>
              </a:solidFill>
            </a:rPr>
            <a:t>Exemple: Intégrer à la politique de prévention du harcèlement les spécificités des violences sexistes et </a:t>
          </a:r>
          <a:r>
            <a:rPr lang="fr-FR" dirty="0" err="1">
              <a:solidFill>
                <a:srgbClr val="FF0000"/>
              </a:solidFill>
            </a:rPr>
            <a:t>LGBT+phobes</a:t>
          </a:r>
          <a:r>
            <a:rPr lang="fr-FR" dirty="0">
              <a:solidFill>
                <a:srgbClr val="FF0000"/>
              </a:solidFill>
            </a:rPr>
            <a:t>, organiser des actions de sensibilisation, s’appuyer sur les projets d’éducation à la sexualité. – </a:t>
          </a:r>
          <a:endParaRPr lang="en-US" dirty="0">
            <a:solidFill>
              <a:srgbClr val="FF0000"/>
            </a:solidFill>
          </a:endParaRPr>
        </a:p>
      </dgm:t>
    </dgm:pt>
    <dgm:pt modelId="{34F689FB-57AE-4148-B2C2-9D00A484EB87}" type="parTrans" cxnId="{8E5AD4BC-9F99-42DD-B57C-1FD3D77F050F}">
      <dgm:prSet/>
      <dgm:spPr/>
      <dgm:t>
        <a:bodyPr/>
        <a:lstStyle/>
        <a:p>
          <a:endParaRPr lang="en-US"/>
        </a:p>
      </dgm:t>
    </dgm:pt>
    <dgm:pt modelId="{AB0FB70E-98F0-4696-A2A1-DFC0905CEE80}" type="sibTrans" cxnId="{8E5AD4BC-9F99-42DD-B57C-1FD3D77F050F}">
      <dgm:prSet/>
      <dgm:spPr/>
      <dgm:t>
        <a:bodyPr/>
        <a:lstStyle/>
        <a:p>
          <a:endParaRPr lang="en-US"/>
        </a:p>
      </dgm:t>
    </dgm:pt>
    <dgm:pt modelId="{A38D47B9-4FD3-4CDD-8EF2-A3A03ACD4E21}" type="pres">
      <dgm:prSet presAssocID="{A145AD08-8FF7-457D-A480-188988F0A14C}" presName="root" presStyleCnt="0">
        <dgm:presLayoutVars>
          <dgm:dir/>
          <dgm:resizeHandles val="exact"/>
        </dgm:presLayoutVars>
      </dgm:prSet>
      <dgm:spPr/>
    </dgm:pt>
    <dgm:pt modelId="{F5B361D6-CC53-449A-AF84-BB1D71D6F669}" type="pres">
      <dgm:prSet presAssocID="{01B4A836-3DB9-4DE5-ACCD-FC12FB1C8EF4}" presName="compNode" presStyleCnt="0"/>
      <dgm:spPr/>
    </dgm:pt>
    <dgm:pt modelId="{DD7DCDA9-FB06-4E20-9060-9D2DA6B6A394}" type="pres">
      <dgm:prSet presAssocID="{01B4A836-3DB9-4DE5-ACCD-FC12FB1C8EF4}" presName="bgRect" presStyleLbl="bgShp" presStyleIdx="0" presStyleCnt="2" custLinFactNeighborX="6803" custLinFactNeighborY="-9203"/>
      <dgm:spPr/>
    </dgm:pt>
    <dgm:pt modelId="{15828B35-9ADD-4D56-818B-1896F33CE4E4}" type="pres">
      <dgm:prSet presAssocID="{01B4A836-3DB9-4DE5-ACCD-FC12FB1C8EF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vertissement"/>
        </a:ext>
      </dgm:extLst>
    </dgm:pt>
    <dgm:pt modelId="{2F72D2C2-F256-463A-B390-694F29DEA9CB}" type="pres">
      <dgm:prSet presAssocID="{01B4A836-3DB9-4DE5-ACCD-FC12FB1C8EF4}" presName="spaceRect" presStyleCnt="0"/>
      <dgm:spPr/>
    </dgm:pt>
    <dgm:pt modelId="{DD4949BA-4B86-46E5-B342-59D5ED85AE8A}" type="pres">
      <dgm:prSet presAssocID="{01B4A836-3DB9-4DE5-ACCD-FC12FB1C8EF4}" presName="parTx" presStyleLbl="revTx" presStyleIdx="0" presStyleCnt="2">
        <dgm:presLayoutVars>
          <dgm:chMax val="0"/>
          <dgm:chPref val="0"/>
        </dgm:presLayoutVars>
      </dgm:prSet>
      <dgm:spPr/>
    </dgm:pt>
    <dgm:pt modelId="{4A0BD10C-1621-4BE7-839E-4B28FA81184B}" type="pres">
      <dgm:prSet presAssocID="{28178F00-52ED-4E5A-9324-DFB4FAC4F9FA}" presName="sibTrans" presStyleCnt="0"/>
      <dgm:spPr/>
    </dgm:pt>
    <dgm:pt modelId="{4A892F2F-5985-4AB4-B093-9CE2C0D72A41}" type="pres">
      <dgm:prSet presAssocID="{C62ECDBA-40EB-432C-A441-4381D3A12DCD}" presName="compNode" presStyleCnt="0"/>
      <dgm:spPr/>
    </dgm:pt>
    <dgm:pt modelId="{1A75EB72-381E-4F4C-8AC3-C914DE68E675}" type="pres">
      <dgm:prSet presAssocID="{C62ECDBA-40EB-432C-A441-4381D3A12DCD}" presName="bgRect" presStyleLbl="bgShp" presStyleIdx="1" presStyleCnt="2" custLinFactNeighborX="61" custLinFactNeighborY="7200"/>
      <dgm:spPr/>
    </dgm:pt>
    <dgm:pt modelId="{B8F94011-3104-4413-9219-0B3701B49241}" type="pres">
      <dgm:prSet presAssocID="{C62ECDBA-40EB-432C-A441-4381D3A12DC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o sign"/>
        </a:ext>
      </dgm:extLst>
    </dgm:pt>
    <dgm:pt modelId="{ADB777FD-5E06-44AD-83D1-281E792DD9CB}" type="pres">
      <dgm:prSet presAssocID="{C62ECDBA-40EB-432C-A441-4381D3A12DCD}" presName="spaceRect" presStyleCnt="0"/>
      <dgm:spPr/>
    </dgm:pt>
    <dgm:pt modelId="{2EA76F86-95C3-4D8A-9E8A-07D1E9CD3CC2}" type="pres">
      <dgm:prSet presAssocID="{C62ECDBA-40EB-432C-A441-4381D3A12DCD}" presName="parTx" presStyleLbl="revTx" presStyleIdx="1" presStyleCnt="2">
        <dgm:presLayoutVars>
          <dgm:chMax val="0"/>
          <dgm:chPref val="0"/>
        </dgm:presLayoutVars>
      </dgm:prSet>
      <dgm:spPr/>
    </dgm:pt>
  </dgm:ptLst>
  <dgm:cxnLst>
    <dgm:cxn modelId="{F15D4B25-497B-4BD2-AE2D-F60BE43A8C9C}" srcId="{A145AD08-8FF7-457D-A480-188988F0A14C}" destId="{01B4A836-3DB9-4DE5-ACCD-FC12FB1C8EF4}" srcOrd="0" destOrd="0" parTransId="{B51569B2-F00D-4270-9E7C-95B5F9B86142}" sibTransId="{28178F00-52ED-4E5A-9324-DFB4FAC4F9FA}"/>
    <dgm:cxn modelId="{B3ECE549-F0D6-431E-AAAB-522C512AA8F5}" type="presOf" srcId="{A145AD08-8FF7-457D-A480-188988F0A14C}" destId="{A38D47B9-4FD3-4CDD-8EF2-A3A03ACD4E21}" srcOrd="0" destOrd="0" presId="urn:microsoft.com/office/officeart/2018/2/layout/IconVerticalSolidList"/>
    <dgm:cxn modelId="{056EACA8-7D9A-4755-85BC-E4B76919BDFB}" type="presOf" srcId="{01B4A836-3DB9-4DE5-ACCD-FC12FB1C8EF4}" destId="{DD4949BA-4B86-46E5-B342-59D5ED85AE8A}" srcOrd="0" destOrd="0" presId="urn:microsoft.com/office/officeart/2018/2/layout/IconVerticalSolidList"/>
    <dgm:cxn modelId="{8E5AD4BC-9F99-42DD-B57C-1FD3D77F050F}" srcId="{A145AD08-8FF7-457D-A480-188988F0A14C}" destId="{C62ECDBA-40EB-432C-A441-4381D3A12DCD}" srcOrd="1" destOrd="0" parTransId="{34F689FB-57AE-4148-B2C2-9D00A484EB87}" sibTransId="{AB0FB70E-98F0-4696-A2A1-DFC0905CEE80}"/>
    <dgm:cxn modelId="{FB3D79DF-6DA0-4FE1-8428-683D1A7380C8}" type="presOf" srcId="{C62ECDBA-40EB-432C-A441-4381D3A12DCD}" destId="{2EA76F86-95C3-4D8A-9E8A-07D1E9CD3CC2}" srcOrd="0" destOrd="0" presId="urn:microsoft.com/office/officeart/2018/2/layout/IconVerticalSolidList"/>
    <dgm:cxn modelId="{2ECC5B88-3BE0-42C3-B6A3-B30777B146C1}" type="presParOf" srcId="{A38D47B9-4FD3-4CDD-8EF2-A3A03ACD4E21}" destId="{F5B361D6-CC53-449A-AF84-BB1D71D6F669}" srcOrd="0" destOrd="0" presId="urn:microsoft.com/office/officeart/2018/2/layout/IconVerticalSolidList"/>
    <dgm:cxn modelId="{83D1336F-4E77-4213-83E5-6EDB25D8CBC0}" type="presParOf" srcId="{F5B361D6-CC53-449A-AF84-BB1D71D6F669}" destId="{DD7DCDA9-FB06-4E20-9060-9D2DA6B6A394}" srcOrd="0" destOrd="0" presId="urn:microsoft.com/office/officeart/2018/2/layout/IconVerticalSolidList"/>
    <dgm:cxn modelId="{223C38DD-3907-4457-AC6B-2298B484F378}" type="presParOf" srcId="{F5B361D6-CC53-449A-AF84-BB1D71D6F669}" destId="{15828B35-9ADD-4D56-818B-1896F33CE4E4}" srcOrd="1" destOrd="0" presId="urn:microsoft.com/office/officeart/2018/2/layout/IconVerticalSolidList"/>
    <dgm:cxn modelId="{2DCD4A3E-244C-4573-B7B4-4C258199B558}" type="presParOf" srcId="{F5B361D6-CC53-449A-AF84-BB1D71D6F669}" destId="{2F72D2C2-F256-463A-B390-694F29DEA9CB}" srcOrd="2" destOrd="0" presId="urn:microsoft.com/office/officeart/2018/2/layout/IconVerticalSolidList"/>
    <dgm:cxn modelId="{26C5CA66-3C64-4327-A66F-AED55B90A2F6}" type="presParOf" srcId="{F5B361D6-CC53-449A-AF84-BB1D71D6F669}" destId="{DD4949BA-4B86-46E5-B342-59D5ED85AE8A}" srcOrd="3" destOrd="0" presId="urn:microsoft.com/office/officeart/2018/2/layout/IconVerticalSolidList"/>
    <dgm:cxn modelId="{6CBD6544-0FD1-468A-9419-31273F84832E}" type="presParOf" srcId="{A38D47B9-4FD3-4CDD-8EF2-A3A03ACD4E21}" destId="{4A0BD10C-1621-4BE7-839E-4B28FA81184B}" srcOrd="1" destOrd="0" presId="urn:microsoft.com/office/officeart/2018/2/layout/IconVerticalSolidList"/>
    <dgm:cxn modelId="{C15E7961-3A5B-42DF-ABE8-EA1283D2ED11}" type="presParOf" srcId="{A38D47B9-4FD3-4CDD-8EF2-A3A03ACD4E21}" destId="{4A892F2F-5985-4AB4-B093-9CE2C0D72A41}" srcOrd="2" destOrd="0" presId="urn:microsoft.com/office/officeart/2018/2/layout/IconVerticalSolidList"/>
    <dgm:cxn modelId="{047E11AF-5273-43C6-A5B9-57728B149A8F}" type="presParOf" srcId="{4A892F2F-5985-4AB4-B093-9CE2C0D72A41}" destId="{1A75EB72-381E-4F4C-8AC3-C914DE68E675}" srcOrd="0" destOrd="0" presId="urn:microsoft.com/office/officeart/2018/2/layout/IconVerticalSolidList"/>
    <dgm:cxn modelId="{8FDDD2E4-26E8-466D-AE38-30FCAD6B02AB}" type="presParOf" srcId="{4A892F2F-5985-4AB4-B093-9CE2C0D72A41}" destId="{B8F94011-3104-4413-9219-0B3701B49241}" srcOrd="1" destOrd="0" presId="urn:microsoft.com/office/officeart/2018/2/layout/IconVerticalSolidList"/>
    <dgm:cxn modelId="{3BB23283-6011-45D9-907E-CE3993A0285C}" type="presParOf" srcId="{4A892F2F-5985-4AB4-B093-9CE2C0D72A41}" destId="{ADB777FD-5E06-44AD-83D1-281E792DD9CB}" srcOrd="2" destOrd="0" presId="urn:microsoft.com/office/officeart/2018/2/layout/IconVerticalSolidList"/>
    <dgm:cxn modelId="{68C6A4A0-9C2E-4496-A35B-D1839DBA2046}" type="presParOf" srcId="{4A892F2F-5985-4AB4-B093-9CE2C0D72A41}" destId="{2EA76F86-95C3-4D8A-9E8A-07D1E9CD3CC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642B490-165A-4B0F-A238-C55B84D9896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C40ED78-5FFA-4A78-B4EB-DAB66EA47424}">
      <dgm:prSet/>
      <dgm:spPr/>
      <dgm:t>
        <a:bodyPr/>
        <a:lstStyle/>
        <a:p>
          <a:r>
            <a:rPr lang="fr-FR" b="1"/>
            <a:t>ABC DE L’EGALITE EN 2014  </a:t>
          </a:r>
          <a:endParaRPr lang="en-US"/>
        </a:p>
      </dgm:t>
    </dgm:pt>
    <dgm:pt modelId="{C336E132-877B-4377-8A56-A0B8A3E8ECFC}" type="parTrans" cxnId="{E5D636F3-1013-458A-A2E6-2FD791B71AB0}">
      <dgm:prSet/>
      <dgm:spPr/>
      <dgm:t>
        <a:bodyPr/>
        <a:lstStyle/>
        <a:p>
          <a:endParaRPr lang="en-US"/>
        </a:p>
      </dgm:t>
    </dgm:pt>
    <dgm:pt modelId="{E0353772-988F-492B-A5A8-9DE47867BEFD}" type="sibTrans" cxnId="{E5D636F3-1013-458A-A2E6-2FD791B71AB0}">
      <dgm:prSet/>
      <dgm:spPr/>
      <dgm:t>
        <a:bodyPr/>
        <a:lstStyle/>
        <a:p>
          <a:endParaRPr lang="en-US"/>
        </a:p>
      </dgm:t>
    </dgm:pt>
    <dgm:pt modelId="{E5413409-7DAD-4150-8DE8-09AC1C70D83F}">
      <dgm:prSet/>
      <dgm:spPr/>
      <dgm:t>
        <a:bodyPr/>
        <a:lstStyle/>
        <a:p>
          <a:r>
            <a:rPr lang="fr-FR" b="1"/>
            <a:t>CENSES LUTTER CONTRE LE SEXISME </a:t>
          </a:r>
          <a:endParaRPr lang="en-US"/>
        </a:p>
      </dgm:t>
    </dgm:pt>
    <dgm:pt modelId="{40D7C71F-CE77-41FC-8EDB-B42E1246A3B1}" type="parTrans" cxnId="{ECA15EBF-908B-4030-BE1D-86E6D08A7F85}">
      <dgm:prSet/>
      <dgm:spPr/>
      <dgm:t>
        <a:bodyPr/>
        <a:lstStyle/>
        <a:p>
          <a:endParaRPr lang="en-US"/>
        </a:p>
      </dgm:t>
    </dgm:pt>
    <dgm:pt modelId="{473E0F42-7D40-411D-A984-7DD3CC4A1054}" type="sibTrans" cxnId="{ECA15EBF-908B-4030-BE1D-86E6D08A7F85}">
      <dgm:prSet/>
      <dgm:spPr/>
      <dgm:t>
        <a:bodyPr/>
        <a:lstStyle/>
        <a:p>
          <a:endParaRPr lang="en-US"/>
        </a:p>
      </dgm:t>
    </dgm:pt>
    <dgm:pt modelId="{80E62C07-EB6D-473B-B850-84D247CF720E}">
      <dgm:prSet/>
      <dgm:spPr/>
      <dgm:t>
        <a:bodyPr/>
        <a:lstStyle/>
        <a:p>
          <a:r>
            <a:rPr lang="fr-FR" b="1"/>
            <a:t>INTRODUISENT  SUBREPTICEMENT DES « MICROMODIFICATIONS »  </a:t>
          </a:r>
          <a:endParaRPr lang="en-US"/>
        </a:p>
      </dgm:t>
    </dgm:pt>
    <dgm:pt modelId="{6EDF0796-E0A3-45E3-A1AA-CD1616FBCD77}" type="parTrans" cxnId="{61779E63-B58E-454C-85FD-E1116310E916}">
      <dgm:prSet/>
      <dgm:spPr/>
      <dgm:t>
        <a:bodyPr/>
        <a:lstStyle/>
        <a:p>
          <a:endParaRPr lang="en-US"/>
        </a:p>
      </dgm:t>
    </dgm:pt>
    <dgm:pt modelId="{703E8391-3F3E-400F-8E1C-623EA2621920}" type="sibTrans" cxnId="{61779E63-B58E-454C-85FD-E1116310E916}">
      <dgm:prSet/>
      <dgm:spPr/>
      <dgm:t>
        <a:bodyPr/>
        <a:lstStyle/>
        <a:p>
          <a:endParaRPr lang="en-US"/>
        </a:p>
      </dgm:t>
    </dgm:pt>
    <dgm:pt modelId="{000AE1AF-A8F9-4EB2-B466-DDBDB8FD30C4}">
      <dgm:prSet/>
      <dgm:spPr/>
      <dgm:t>
        <a:bodyPr/>
        <a:lstStyle/>
        <a:p>
          <a:r>
            <a:rPr lang="fr-FR" b="1" dirty="0"/>
            <a:t>AGIR SUR LES STEREOTYPES DE GENRE POUR LES DECONSTRUIRE  :</a:t>
          </a:r>
          <a:endParaRPr lang="en-US" dirty="0"/>
        </a:p>
      </dgm:t>
    </dgm:pt>
    <dgm:pt modelId="{A0BCFBD6-1835-4BA7-A653-1DADA8697737}" type="parTrans" cxnId="{4C9CD3F9-E92F-4055-8880-CB975D27EE50}">
      <dgm:prSet/>
      <dgm:spPr/>
      <dgm:t>
        <a:bodyPr/>
        <a:lstStyle/>
        <a:p>
          <a:endParaRPr lang="en-US"/>
        </a:p>
      </dgm:t>
    </dgm:pt>
    <dgm:pt modelId="{C9566D68-EE54-4811-9B44-63A12149543A}" type="sibTrans" cxnId="{4C9CD3F9-E92F-4055-8880-CB975D27EE50}">
      <dgm:prSet/>
      <dgm:spPr/>
      <dgm:t>
        <a:bodyPr/>
        <a:lstStyle/>
        <a:p>
          <a:endParaRPr lang="en-US"/>
        </a:p>
      </dgm:t>
    </dgm:pt>
    <dgm:pt modelId="{1BD0DED8-2D18-48DF-965A-54976011439C}">
      <dgm:prSet/>
      <dgm:spPr/>
      <dgm:t>
        <a:bodyPr/>
        <a:lstStyle/>
        <a:p>
          <a:r>
            <a:rPr lang="fr-FR" b="1" i="1"/>
            <a:t>VOULOIR ABSOLUMENT QUE LES PETITS GARCONS FASSENT DE LA COUTURE ET LES FILLES DE LA PLOMBERIE </a:t>
          </a:r>
          <a:endParaRPr lang="en-US"/>
        </a:p>
      </dgm:t>
    </dgm:pt>
    <dgm:pt modelId="{F266F2C9-0A10-428E-9E10-34ADC2CEDED3}" type="parTrans" cxnId="{82FE9B95-ECDE-48B1-B32E-9160D36EDECE}">
      <dgm:prSet/>
      <dgm:spPr/>
      <dgm:t>
        <a:bodyPr/>
        <a:lstStyle/>
        <a:p>
          <a:endParaRPr lang="en-US"/>
        </a:p>
      </dgm:t>
    </dgm:pt>
    <dgm:pt modelId="{D591E1FD-888B-45E4-AD20-A59D291DE1D4}" type="sibTrans" cxnId="{82FE9B95-ECDE-48B1-B32E-9160D36EDECE}">
      <dgm:prSet/>
      <dgm:spPr/>
      <dgm:t>
        <a:bodyPr/>
        <a:lstStyle/>
        <a:p>
          <a:endParaRPr lang="en-US"/>
        </a:p>
      </dgm:t>
    </dgm:pt>
    <dgm:pt modelId="{D6798998-5E13-421A-B6D5-653A3FFD7404}" type="pres">
      <dgm:prSet presAssocID="{D642B490-165A-4B0F-A238-C55B84D98960}" presName="linear" presStyleCnt="0">
        <dgm:presLayoutVars>
          <dgm:animLvl val="lvl"/>
          <dgm:resizeHandles val="exact"/>
        </dgm:presLayoutVars>
      </dgm:prSet>
      <dgm:spPr/>
    </dgm:pt>
    <dgm:pt modelId="{EF46823E-2C40-4071-B5B1-959F70A7AB54}" type="pres">
      <dgm:prSet presAssocID="{2C40ED78-5FFA-4A78-B4EB-DAB66EA47424}" presName="parentText" presStyleLbl="node1" presStyleIdx="0" presStyleCnt="5">
        <dgm:presLayoutVars>
          <dgm:chMax val="0"/>
          <dgm:bulletEnabled val="1"/>
        </dgm:presLayoutVars>
      </dgm:prSet>
      <dgm:spPr/>
    </dgm:pt>
    <dgm:pt modelId="{10C35B53-8FE9-4166-A434-E20714435FFA}" type="pres">
      <dgm:prSet presAssocID="{E0353772-988F-492B-A5A8-9DE47867BEFD}" presName="spacer" presStyleCnt="0"/>
      <dgm:spPr/>
    </dgm:pt>
    <dgm:pt modelId="{3FFCA1F9-CFBB-42EB-A2B8-89F156BEF897}" type="pres">
      <dgm:prSet presAssocID="{E5413409-7DAD-4150-8DE8-09AC1C70D83F}" presName="parentText" presStyleLbl="node1" presStyleIdx="1" presStyleCnt="5">
        <dgm:presLayoutVars>
          <dgm:chMax val="0"/>
          <dgm:bulletEnabled val="1"/>
        </dgm:presLayoutVars>
      </dgm:prSet>
      <dgm:spPr/>
    </dgm:pt>
    <dgm:pt modelId="{E1CBE87B-7492-4223-BEEE-08C51304FC85}" type="pres">
      <dgm:prSet presAssocID="{473E0F42-7D40-411D-A984-7DD3CC4A1054}" presName="spacer" presStyleCnt="0"/>
      <dgm:spPr/>
    </dgm:pt>
    <dgm:pt modelId="{CEE06D91-7F21-41B6-BAFB-654A13803A1D}" type="pres">
      <dgm:prSet presAssocID="{80E62C07-EB6D-473B-B850-84D247CF720E}" presName="parentText" presStyleLbl="node1" presStyleIdx="2" presStyleCnt="5">
        <dgm:presLayoutVars>
          <dgm:chMax val="0"/>
          <dgm:bulletEnabled val="1"/>
        </dgm:presLayoutVars>
      </dgm:prSet>
      <dgm:spPr/>
    </dgm:pt>
    <dgm:pt modelId="{84DBFA4D-483E-46EA-97D7-46698CECCACE}" type="pres">
      <dgm:prSet presAssocID="{703E8391-3F3E-400F-8E1C-623EA2621920}" presName="spacer" presStyleCnt="0"/>
      <dgm:spPr/>
    </dgm:pt>
    <dgm:pt modelId="{1E4C8CCD-070A-4FB3-ACD2-E18D4FBE1558}" type="pres">
      <dgm:prSet presAssocID="{000AE1AF-A8F9-4EB2-B466-DDBDB8FD30C4}" presName="parentText" presStyleLbl="node1" presStyleIdx="3" presStyleCnt="5">
        <dgm:presLayoutVars>
          <dgm:chMax val="0"/>
          <dgm:bulletEnabled val="1"/>
        </dgm:presLayoutVars>
      </dgm:prSet>
      <dgm:spPr/>
    </dgm:pt>
    <dgm:pt modelId="{196370DC-D3DE-4CED-89CF-9AF781D90E43}" type="pres">
      <dgm:prSet presAssocID="{C9566D68-EE54-4811-9B44-63A12149543A}" presName="spacer" presStyleCnt="0"/>
      <dgm:spPr/>
    </dgm:pt>
    <dgm:pt modelId="{29232FFF-2522-4DFB-82CF-778A728D781D}" type="pres">
      <dgm:prSet presAssocID="{1BD0DED8-2D18-48DF-965A-54976011439C}" presName="parentText" presStyleLbl="node1" presStyleIdx="4" presStyleCnt="5">
        <dgm:presLayoutVars>
          <dgm:chMax val="0"/>
          <dgm:bulletEnabled val="1"/>
        </dgm:presLayoutVars>
      </dgm:prSet>
      <dgm:spPr/>
    </dgm:pt>
  </dgm:ptLst>
  <dgm:cxnLst>
    <dgm:cxn modelId="{1F38D725-BC21-4EFE-BA0C-5EB45BB37D22}" type="presOf" srcId="{80E62C07-EB6D-473B-B850-84D247CF720E}" destId="{CEE06D91-7F21-41B6-BAFB-654A13803A1D}" srcOrd="0" destOrd="0" presId="urn:microsoft.com/office/officeart/2005/8/layout/vList2"/>
    <dgm:cxn modelId="{61779E63-B58E-454C-85FD-E1116310E916}" srcId="{D642B490-165A-4B0F-A238-C55B84D98960}" destId="{80E62C07-EB6D-473B-B850-84D247CF720E}" srcOrd="2" destOrd="0" parTransId="{6EDF0796-E0A3-45E3-A1AA-CD1616FBCD77}" sibTransId="{703E8391-3F3E-400F-8E1C-623EA2621920}"/>
    <dgm:cxn modelId="{E1F8BD4F-9FC7-477E-A982-5DB9DF81AF41}" type="presOf" srcId="{1BD0DED8-2D18-48DF-965A-54976011439C}" destId="{29232FFF-2522-4DFB-82CF-778A728D781D}" srcOrd="0" destOrd="0" presId="urn:microsoft.com/office/officeart/2005/8/layout/vList2"/>
    <dgm:cxn modelId="{82FE9B95-ECDE-48B1-B32E-9160D36EDECE}" srcId="{D642B490-165A-4B0F-A238-C55B84D98960}" destId="{1BD0DED8-2D18-48DF-965A-54976011439C}" srcOrd="4" destOrd="0" parTransId="{F266F2C9-0A10-428E-9E10-34ADC2CEDED3}" sibTransId="{D591E1FD-888B-45E4-AD20-A59D291DE1D4}"/>
    <dgm:cxn modelId="{ECA15EBF-908B-4030-BE1D-86E6D08A7F85}" srcId="{D642B490-165A-4B0F-A238-C55B84D98960}" destId="{E5413409-7DAD-4150-8DE8-09AC1C70D83F}" srcOrd="1" destOrd="0" parTransId="{40D7C71F-CE77-41FC-8EDB-B42E1246A3B1}" sibTransId="{473E0F42-7D40-411D-A984-7DD3CC4A1054}"/>
    <dgm:cxn modelId="{619F72C4-5EC3-4C7E-80BB-25D38387BCD3}" type="presOf" srcId="{E5413409-7DAD-4150-8DE8-09AC1C70D83F}" destId="{3FFCA1F9-CFBB-42EB-A2B8-89F156BEF897}" srcOrd="0" destOrd="0" presId="urn:microsoft.com/office/officeart/2005/8/layout/vList2"/>
    <dgm:cxn modelId="{5DE6F6F2-C9E9-4B39-9154-75CF0FD28F01}" type="presOf" srcId="{2C40ED78-5FFA-4A78-B4EB-DAB66EA47424}" destId="{EF46823E-2C40-4071-B5B1-959F70A7AB54}" srcOrd="0" destOrd="0" presId="urn:microsoft.com/office/officeart/2005/8/layout/vList2"/>
    <dgm:cxn modelId="{E5D636F3-1013-458A-A2E6-2FD791B71AB0}" srcId="{D642B490-165A-4B0F-A238-C55B84D98960}" destId="{2C40ED78-5FFA-4A78-B4EB-DAB66EA47424}" srcOrd="0" destOrd="0" parTransId="{C336E132-877B-4377-8A56-A0B8A3E8ECFC}" sibTransId="{E0353772-988F-492B-A5A8-9DE47867BEFD}"/>
    <dgm:cxn modelId="{4C9CD3F9-E92F-4055-8880-CB975D27EE50}" srcId="{D642B490-165A-4B0F-A238-C55B84D98960}" destId="{000AE1AF-A8F9-4EB2-B466-DDBDB8FD30C4}" srcOrd="3" destOrd="0" parTransId="{A0BCFBD6-1835-4BA7-A653-1DADA8697737}" sibTransId="{C9566D68-EE54-4811-9B44-63A12149543A}"/>
    <dgm:cxn modelId="{C22A6FFA-44B3-4C3D-BA64-7AB68A4B6AEA}" type="presOf" srcId="{000AE1AF-A8F9-4EB2-B466-DDBDB8FD30C4}" destId="{1E4C8CCD-070A-4FB3-ACD2-E18D4FBE1558}" srcOrd="0" destOrd="0" presId="urn:microsoft.com/office/officeart/2005/8/layout/vList2"/>
    <dgm:cxn modelId="{5D01CDFA-F65A-4823-8301-CC30D7A3307F}" type="presOf" srcId="{D642B490-165A-4B0F-A238-C55B84D98960}" destId="{D6798998-5E13-421A-B6D5-653A3FFD7404}" srcOrd="0" destOrd="0" presId="urn:microsoft.com/office/officeart/2005/8/layout/vList2"/>
    <dgm:cxn modelId="{90FF81D9-C26F-42FD-9805-18BF3B68C6C5}" type="presParOf" srcId="{D6798998-5E13-421A-B6D5-653A3FFD7404}" destId="{EF46823E-2C40-4071-B5B1-959F70A7AB54}" srcOrd="0" destOrd="0" presId="urn:microsoft.com/office/officeart/2005/8/layout/vList2"/>
    <dgm:cxn modelId="{A560473F-B2EC-4BC7-89CB-703C19B24465}" type="presParOf" srcId="{D6798998-5E13-421A-B6D5-653A3FFD7404}" destId="{10C35B53-8FE9-4166-A434-E20714435FFA}" srcOrd="1" destOrd="0" presId="urn:microsoft.com/office/officeart/2005/8/layout/vList2"/>
    <dgm:cxn modelId="{AE4FDFAA-5E7C-44CC-894B-ACDA4D93287A}" type="presParOf" srcId="{D6798998-5E13-421A-B6D5-653A3FFD7404}" destId="{3FFCA1F9-CFBB-42EB-A2B8-89F156BEF897}" srcOrd="2" destOrd="0" presId="urn:microsoft.com/office/officeart/2005/8/layout/vList2"/>
    <dgm:cxn modelId="{08D099BE-6860-47C4-AACF-EFDD05548F81}" type="presParOf" srcId="{D6798998-5E13-421A-B6D5-653A3FFD7404}" destId="{E1CBE87B-7492-4223-BEEE-08C51304FC85}" srcOrd="3" destOrd="0" presId="urn:microsoft.com/office/officeart/2005/8/layout/vList2"/>
    <dgm:cxn modelId="{12E620E4-F0CB-43FB-9772-5414A16CD7A9}" type="presParOf" srcId="{D6798998-5E13-421A-B6D5-653A3FFD7404}" destId="{CEE06D91-7F21-41B6-BAFB-654A13803A1D}" srcOrd="4" destOrd="0" presId="urn:microsoft.com/office/officeart/2005/8/layout/vList2"/>
    <dgm:cxn modelId="{73401BA2-EDE9-4E86-AE0E-7744E77AC3F1}" type="presParOf" srcId="{D6798998-5E13-421A-B6D5-653A3FFD7404}" destId="{84DBFA4D-483E-46EA-97D7-46698CECCACE}" srcOrd="5" destOrd="0" presId="urn:microsoft.com/office/officeart/2005/8/layout/vList2"/>
    <dgm:cxn modelId="{5929FA9C-140C-4536-B1BD-02D9DA54825C}" type="presParOf" srcId="{D6798998-5E13-421A-B6D5-653A3FFD7404}" destId="{1E4C8CCD-070A-4FB3-ACD2-E18D4FBE1558}" srcOrd="6" destOrd="0" presId="urn:microsoft.com/office/officeart/2005/8/layout/vList2"/>
    <dgm:cxn modelId="{A866F4FB-E0A9-4AC9-8E45-8C13E9053DC7}" type="presParOf" srcId="{D6798998-5E13-421A-B6D5-653A3FFD7404}" destId="{196370DC-D3DE-4CED-89CF-9AF781D90E43}" srcOrd="7" destOrd="0" presId="urn:microsoft.com/office/officeart/2005/8/layout/vList2"/>
    <dgm:cxn modelId="{F4E60368-712E-4EB1-8F08-649316267FCD}" type="presParOf" srcId="{D6798998-5E13-421A-B6D5-653A3FFD7404}" destId="{29232FFF-2522-4DFB-82CF-778A728D781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F9E46-D004-4E9A-962F-F5514A1189CE}">
      <dsp:nvSpPr>
        <dsp:cNvPr id="0" name=""/>
        <dsp:cNvSpPr/>
      </dsp:nvSpPr>
      <dsp:spPr>
        <a:xfrm>
          <a:off x="3482" y="462765"/>
          <a:ext cx="2762845" cy="16577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a:t>Destruction de la famille et de l’instruction scolaire pour rendre les élèves bénêts</a:t>
          </a:r>
          <a:endParaRPr lang="en-US" sz="2100" kern="1200"/>
        </a:p>
      </dsp:txBody>
      <dsp:txXfrm>
        <a:off x="3482" y="462765"/>
        <a:ext cx="2762845" cy="1657707"/>
      </dsp:txXfrm>
    </dsp:sp>
    <dsp:sp modelId="{2DE9F2FC-0CF0-46ED-AE36-56803E616071}">
      <dsp:nvSpPr>
        <dsp:cNvPr id="0" name=""/>
        <dsp:cNvSpPr/>
      </dsp:nvSpPr>
      <dsp:spPr>
        <a:xfrm>
          <a:off x="3042612" y="462765"/>
          <a:ext cx="2762845" cy="16577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a:t>Mariage pour tous, GPA</a:t>
          </a:r>
          <a:endParaRPr lang="en-US" sz="2100" kern="1200"/>
        </a:p>
      </dsp:txBody>
      <dsp:txXfrm>
        <a:off x="3042612" y="462765"/>
        <a:ext cx="2762845" cy="1657707"/>
      </dsp:txXfrm>
    </dsp:sp>
    <dsp:sp modelId="{3272F01F-DB10-4F26-8A15-2D12BA20AA38}">
      <dsp:nvSpPr>
        <dsp:cNvPr id="0" name=""/>
        <dsp:cNvSpPr/>
      </dsp:nvSpPr>
      <dsp:spPr>
        <a:xfrm>
          <a:off x="6081742" y="462765"/>
          <a:ext cx="2762845" cy="16577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a:t>Abc de l’égalité</a:t>
          </a:r>
          <a:endParaRPr lang="en-US" sz="2100" kern="1200"/>
        </a:p>
      </dsp:txBody>
      <dsp:txXfrm>
        <a:off x="6081742" y="462765"/>
        <a:ext cx="2762845" cy="1657707"/>
      </dsp:txXfrm>
    </dsp:sp>
    <dsp:sp modelId="{942A73A3-456D-40D5-B1EF-24834626074B}">
      <dsp:nvSpPr>
        <dsp:cNvPr id="0" name=""/>
        <dsp:cNvSpPr/>
      </dsp:nvSpPr>
      <dsp:spPr>
        <a:xfrm>
          <a:off x="9120872" y="462765"/>
          <a:ext cx="2762845" cy="16577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a:t>Education de la sexualité à l’école et  circulaire Blanquer et théorie du genre intégrée </a:t>
          </a:r>
          <a:endParaRPr lang="en-US" sz="2100" kern="1200"/>
        </a:p>
      </dsp:txBody>
      <dsp:txXfrm>
        <a:off x="9120872" y="462765"/>
        <a:ext cx="2762845" cy="1657707"/>
      </dsp:txXfrm>
    </dsp:sp>
    <dsp:sp modelId="{5DD9EABD-14DE-4995-BB61-0A1102744354}">
      <dsp:nvSpPr>
        <dsp:cNvPr id="0" name=""/>
        <dsp:cNvSpPr/>
      </dsp:nvSpPr>
      <dsp:spPr>
        <a:xfrm>
          <a:off x="1523047" y="2396756"/>
          <a:ext cx="2762845" cy="16577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a:t>Dépénalisation de la pédophilie, de la zoophilie etc..</a:t>
          </a:r>
          <a:endParaRPr lang="en-US" sz="2100" kern="1200"/>
        </a:p>
      </dsp:txBody>
      <dsp:txXfrm>
        <a:off x="1523047" y="2396756"/>
        <a:ext cx="2762845" cy="1657707"/>
      </dsp:txXfrm>
    </dsp:sp>
    <dsp:sp modelId="{F358D4DD-98D0-4FFD-9BA4-9EF2D5503643}">
      <dsp:nvSpPr>
        <dsp:cNvPr id="0" name=""/>
        <dsp:cNvSpPr/>
      </dsp:nvSpPr>
      <dsp:spPr>
        <a:xfrm>
          <a:off x="4562177" y="2396756"/>
          <a:ext cx="2762845" cy="16577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dirty="0"/>
            <a:t>Dépopulation et attaque de la fertilité (vaccins, injections </a:t>
          </a:r>
          <a:r>
            <a:rPr lang="fr-FR" sz="2100" kern="1200" dirty="0" err="1"/>
            <a:t>anticovid</a:t>
          </a:r>
          <a:r>
            <a:rPr lang="fr-FR" sz="2100" kern="1200" dirty="0"/>
            <a:t>, perturbateurs endocriniens, guerres)</a:t>
          </a:r>
          <a:endParaRPr lang="en-US" sz="2100" kern="1200" dirty="0"/>
        </a:p>
      </dsp:txBody>
      <dsp:txXfrm>
        <a:off x="4562177" y="2396756"/>
        <a:ext cx="2762845" cy="1657707"/>
      </dsp:txXfrm>
    </dsp:sp>
    <dsp:sp modelId="{D14E0093-C921-4C53-ACC5-E823FABCAE01}">
      <dsp:nvSpPr>
        <dsp:cNvPr id="0" name=""/>
        <dsp:cNvSpPr/>
      </dsp:nvSpPr>
      <dsp:spPr>
        <a:xfrm>
          <a:off x="7601307" y="2396756"/>
          <a:ext cx="2762845" cy="1657707"/>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FR" sz="2100" kern="1200"/>
            <a:t>Bébés éprouvettes </a:t>
          </a:r>
          <a:endParaRPr lang="en-US" sz="2100" kern="1200"/>
        </a:p>
      </dsp:txBody>
      <dsp:txXfrm>
        <a:off x="7601307" y="2396756"/>
        <a:ext cx="2762845" cy="165770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518BD-09A1-42DC-9C9B-7E08A4A55FA6}">
      <dsp:nvSpPr>
        <dsp:cNvPr id="0" name=""/>
        <dsp:cNvSpPr/>
      </dsp:nvSpPr>
      <dsp:spPr>
        <a:xfrm>
          <a:off x="1728761" y="748"/>
          <a:ext cx="2477940" cy="2477940"/>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fr-FR" sz="1300" kern="1200"/>
            <a:t>l’éducation à la sexualité comprend trois séances par an depuis le primaire et les enfants ne peuvent s’y soustraire. </a:t>
          </a:r>
          <a:endParaRPr lang="en-US" sz="1300" kern="1200"/>
        </a:p>
      </dsp:txBody>
      <dsp:txXfrm>
        <a:off x="2348246" y="748"/>
        <a:ext cx="1238970" cy="2044301"/>
      </dsp:txXfrm>
    </dsp:sp>
    <dsp:sp modelId="{ED84346E-1193-4862-B477-B7FB9CAA0BFD}">
      <dsp:nvSpPr>
        <dsp:cNvPr id="0" name=""/>
        <dsp:cNvSpPr/>
      </dsp:nvSpPr>
      <dsp:spPr>
        <a:xfrm rot="7200000">
          <a:off x="3160269" y="2480192"/>
          <a:ext cx="2477940" cy="2477940"/>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fr-FR" sz="1300" kern="1200"/>
            <a:t>les associations SOS Éducation et Les Mamans Louves ont pu recueillir des plaintes de parents </a:t>
          </a:r>
          <a:endParaRPr lang="en-US" sz="1300" kern="1200"/>
        </a:p>
      </dsp:txBody>
      <dsp:txXfrm rot="-5400000">
        <a:off x="3564860" y="3208086"/>
        <a:ext cx="2044301" cy="1238970"/>
      </dsp:txXfrm>
    </dsp:sp>
    <dsp:sp modelId="{271F589B-E74A-44CE-972D-C5A25DB30821}">
      <dsp:nvSpPr>
        <dsp:cNvPr id="0" name=""/>
        <dsp:cNvSpPr/>
      </dsp:nvSpPr>
      <dsp:spPr>
        <a:xfrm rot="14400000">
          <a:off x="297254" y="2480192"/>
          <a:ext cx="2477940" cy="2477940"/>
        </a:xfrm>
        <a:prstGeom prst="downArrow">
          <a:avLst>
            <a:gd name="adj1" fmla="val 50000"/>
            <a:gd name="adj2" fmla="val 35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fr-FR" sz="1300" kern="1200"/>
            <a:t>( 31 janvier 2023 pour une classe d’enfants de CM2 enfants de 9/10 ans obligés d’écouter une infirmière de l’Éducation nationale</a:t>
          </a:r>
          <a:endParaRPr lang="en-US" sz="1300" kern="1200"/>
        </a:p>
      </dsp:txBody>
      <dsp:txXfrm rot="5400000">
        <a:off x="326303" y="3208086"/>
        <a:ext cx="2044301" cy="12389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EA2A5-954D-4D1C-8A82-4591C6DB0329}">
      <dsp:nvSpPr>
        <dsp:cNvPr id="0" name=""/>
        <dsp:cNvSpPr/>
      </dsp:nvSpPr>
      <dsp:spPr>
        <a:xfrm>
          <a:off x="1843488" y="-293403"/>
          <a:ext cx="6512704" cy="113709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kern="1200"/>
            <a:t>4-6 ANS  il faut les informer sur: « les sensations liées à la sexualité </a:t>
          </a:r>
          <a:r>
            <a:rPr lang="fr-FR" sz="1200" kern="1200"/>
            <a:t>(proximité, plaisir, excitation) comme faisant partie de la gamme des sensations humaines »,  les « informer sur le droit de refuser si l’expérience ou le ressenti n’est pas plaisant. » </a:t>
          </a:r>
          <a:endParaRPr lang="en-US" sz="1200" kern="1200" dirty="0"/>
        </a:p>
      </dsp:txBody>
      <dsp:txXfrm>
        <a:off x="1898997" y="-237894"/>
        <a:ext cx="6401686" cy="1026079"/>
      </dsp:txXfrm>
    </dsp:sp>
    <dsp:sp modelId="{40A8D458-CB8D-4AC4-BD27-3FFFCD0AA4DD}">
      <dsp:nvSpPr>
        <dsp:cNvPr id="0" name=""/>
        <dsp:cNvSpPr/>
      </dsp:nvSpPr>
      <dsp:spPr>
        <a:xfrm>
          <a:off x="2405682" y="606347"/>
          <a:ext cx="5189527" cy="5189527"/>
        </a:xfrm>
        <a:custGeom>
          <a:avLst/>
          <a:gdLst/>
          <a:ahLst/>
          <a:cxnLst/>
          <a:rect l="0" t="0" r="0" b="0"/>
          <a:pathLst>
            <a:path>
              <a:moveTo>
                <a:pt x="3683269" y="239354"/>
              </a:moveTo>
              <a:arcTo wR="2594763" hR="2594763" stAng="17688185" swAng="62363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72F724C-B649-460F-AE84-219AE941F48D}">
      <dsp:nvSpPr>
        <dsp:cNvPr id="0" name=""/>
        <dsp:cNvSpPr/>
      </dsp:nvSpPr>
      <dsp:spPr>
        <a:xfrm>
          <a:off x="6499954" y="1021965"/>
          <a:ext cx="1694036" cy="110112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kern="1200" dirty="0"/>
            <a:t>De 9 à 12 ans, « informer sur le plaisir, la masturbation, l’orgasme », </a:t>
          </a:r>
          <a:endParaRPr lang="en-US" sz="1300" kern="1200" dirty="0"/>
        </a:p>
      </dsp:txBody>
      <dsp:txXfrm>
        <a:off x="6553706" y="1075717"/>
        <a:ext cx="1586532" cy="993619"/>
      </dsp:txXfrm>
    </dsp:sp>
    <dsp:sp modelId="{FDFD7F1B-D430-43E9-917A-9D018097A828}">
      <dsp:nvSpPr>
        <dsp:cNvPr id="0" name=""/>
        <dsp:cNvSpPr/>
      </dsp:nvSpPr>
      <dsp:spPr>
        <a:xfrm>
          <a:off x="2505077" y="275145"/>
          <a:ext cx="5189527" cy="5189527"/>
        </a:xfrm>
        <a:custGeom>
          <a:avLst/>
          <a:gdLst/>
          <a:ahLst/>
          <a:cxnLst/>
          <a:rect l="0" t="0" r="0" b="0"/>
          <a:pathLst>
            <a:path>
              <a:moveTo>
                <a:pt x="5083975" y="1862219"/>
              </a:moveTo>
              <a:arcTo wR="2594763" hR="2594763" stAng="20616089" swAng="196187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18DF31-78AC-422B-B4AA-8DBDB2FDCB8C}">
      <dsp:nvSpPr>
        <dsp:cNvPr id="0" name=""/>
        <dsp:cNvSpPr/>
      </dsp:nvSpPr>
      <dsp:spPr>
        <a:xfrm>
          <a:off x="6302768" y="3612429"/>
          <a:ext cx="2088407" cy="110972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b="1" i="1" kern="1200" dirty="0"/>
            <a:t>« les différences entre identité sexuelle et sexe </a:t>
          </a:r>
          <a:r>
            <a:rPr lang="fr-FR" sz="1300" kern="1200" dirty="0"/>
            <a:t>biologique » de]</a:t>
          </a:r>
          <a:endParaRPr lang="en-US" sz="1300" kern="1200" dirty="0"/>
        </a:p>
      </dsp:txBody>
      <dsp:txXfrm>
        <a:off x="6356940" y="3666601"/>
        <a:ext cx="1980063" cy="1001379"/>
      </dsp:txXfrm>
    </dsp:sp>
    <dsp:sp modelId="{A0B1199D-CACA-4A8E-9A46-976EF8FC56AC}">
      <dsp:nvSpPr>
        <dsp:cNvPr id="0" name=""/>
        <dsp:cNvSpPr/>
      </dsp:nvSpPr>
      <dsp:spPr>
        <a:xfrm>
          <a:off x="2505077" y="275145"/>
          <a:ext cx="5189527" cy="5189527"/>
        </a:xfrm>
        <a:custGeom>
          <a:avLst/>
          <a:gdLst/>
          <a:ahLst/>
          <a:cxnLst/>
          <a:rect l="0" t="0" r="0" b="0"/>
          <a:pathLst>
            <a:path>
              <a:moveTo>
                <a:pt x="4404018" y="4454708"/>
              </a:moveTo>
              <a:arcTo wR="2594763" hR="2594763" stAng="2747490" swAng="1442227"/>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196251-183A-47F6-9A53-77C98B65FCD8}">
      <dsp:nvSpPr>
        <dsp:cNvPr id="0" name=""/>
        <dsp:cNvSpPr/>
      </dsp:nvSpPr>
      <dsp:spPr>
        <a:xfrm>
          <a:off x="4215443" y="4336742"/>
          <a:ext cx="1768793" cy="22558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[et leur </a:t>
          </a:r>
          <a:r>
            <a:rPr lang="fr-FR" sz="2400" kern="1200" dirty="0"/>
            <a:t>permettre  « décider consciemment d’avoir ou non des expériences sexuelles » </a:t>
          </a:r>
          <a:endParaRPr lang="en-US" sz="2400" kern="1200" dirty="0"/>
        </a:p>
      </dsp:txBody>
      <dsp:txXfrm>
        <a:off x="4301788" y="4423087"/>
        <a:ext cx="1596103" cy="2083170"/>
      </dsp:txXfrm>
    </dsp:sp>
    <dsp:sp modelId="{9EE494AC-F3C9-443B-B192-0A0B5BDB775A}">
      <dsp:nvSpPr>
        <dsp:cNvPr id="0" name=""/>
        <dsp:cNvSpPr/>
      </dsp:nvSpPr>
      <dsp:spPr>
        <a:xfrm>
          <a:off x="1046714" y="5245025"/>
          <a:ext cx="5189527" cy="5189527"/>
        </a:xfrm>
        <a:custGeom>
          <a:avLst/>
          <a:gdLst/>
          <a:ahLst/>
          <a:cxnLst/>
          <a:rect l="0" t="0" r="0" b="0"/>
          <a:pathLst>
            <a:path>
              <a:moveTo>
                <a:pt x="3171883" y="64994"/>
              </a:moveTo>
              <a:arcTo wR="2594763" hR="2594763" stAng="16971063" swAng="42033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9F34F0-E3C8-46A3-8805-C93FF4FEF8EA}">
      <dsp:nvSpPr>
        <dsp:cNvPr id="0" name=""/>
        <dsp:cNvSpPr/>
      </dsp:nvSpPr>
      <dsp:spPr>
        <a:xfrm>
          <a:off x="1179543" y="2649017"/>
          <a:ext cx="3346331" cy="303654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t>[</a:t>
          </a:r>
          <a:r>
            <a:rPr lang="fr-FR" sz="2800" kern="1200" dirty="0"/>
            <a:t>de développer] « la compréhension de la sexualité comme un processus d’apprentissage » </a:t>
          </a:r>
          <a:endParaRPr lang="en-US" sz="2800" kern="1200" dirty="0"/>
        </a:p>
      </dsp:txBody>
      <dsp:txXfrm>
        <a:off x="1327775" y="2797249"/>
        <a:ext cx="3049867" cy="2740082"/>
      </dsp:txXfrm>
    </dsp:sp>
    <dsp:sp modelId="{9896026C-6E5B-4AC4-8A89-E251D0CECE6D}">
      <dsp:nvSpPr>
        <dsp:cNvPr id="0" name=""/>
        <dsp:cNvSpPr/>
      </dsp:nvSpPr>
      <dsp:spPr>
        <a:xfrm>
          <a:off x="2512566" y="-45796"/>
          <a:ext cx="5189527" cy="5189527"/>
        </a:xfrm>
        <a:custGeom>
          <a:avLst/>
          <a:gdLst/>
          <a:ahLst/>
          <a:cxnLst/>
          <a:rect l="0" t="0" r="0" b="0"/>
          <a:pathLst>
            <a:path>
              <a:moveTo>
                <a:pt x="1726" y="2689395"/>
              </a:moveTo>
              <a:arcTo wR="2594763" hR="2594763" stAng="10674597" swAng="70546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E91D5E-9D6B-4DDD-8FA7-66A9FF5612ED}">
      <dsp:nvSpPr>
        <dsp:cNvPr id="0" name=""/>
        <dsp:cNvSpPr/>
      </dsp:nvSpPr>
      <dsp:spPr>
        <a:xfrm>
          <a:off x="1121199" y="988801"/>
          <a:ext cx="3338132" cy="1119071"/>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fr-FR" sz="800" kern="1200"/>
            <a:t>[de </a:t>
          </a:r>
          <a:r>
            <a:rPr lang="fr-FR" sz="1600" kern="1200"/>
            <a:t>leur permettre d’assumer leur] « responsabilité de développer développer des expériences sexuelles plaisantes et sans risque pour soi et les autres !</a:t>
          </a:r>
          <a:endParaRPr lang="en-US" sz="1600" kern="1200" dirty="0"/>
        </a:p>
      </dsp:txBody>
      <dsp:txXfrm>
        <a:off x="1175828" y="1043430"/>
        <a:ext cx="3228874" cy="1009813"/>
      </dsp:txXfrm>
    </dsp:sp>
    <dsp:sp modelId="{7F8EAEE4-D949-43B4-B51B-8DA0F184D38D}">
      <dsp:nvSpPr>
        <dsp:cNvPr id="0" name=""/>
        <dsp:cNvSpPr/>
      </dsp:nvSpPr>
      <dsp:spPr>
        <a:xfrm>
          <a:off x="2592687" y="590026"/>
          <a:ext cx="5189527" cy="5189527"/>
        </a:xfrm>
        <a:custGeom>
          <a:avLst/>
          <a:gdLst/>
          <a:ahLst/>
          <a:cxnLst/>
          <a:rect l="0" t="0" r="0" b="0"/>
          <a:pathLst>
            <a:path>
              <a:moveTo>
                <a:pt x="1215123" y="397176"/>
              </a:moveTo>
              <a:arcTo wR="2594763" hR="2594763" stAng="14272770" swAng="39048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49649-70D9-44EA-B252-A178B4EC4259}">
      <dsp:nvSpPr>
        <dsp:cNvPr id="0" name=""/>
        <dsp:cNvSpPr/>
      </dsp:nvSpPr>
      <dsp:spPr>
        <a:xfrm>
          <a:off x="490262" y="-79007"/>
          <a:ext cx="3656556" cy="3489648"/>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872CBBB-0AF6-47B0-9430-733863EA574F}">
      <dsp:nvSpPr>
        <dsp:cNvPr id="0" name=""/>
        <dsp:cNvSpPr/>
      </dsp:nvSpPr>
      <dsp:spPr>
        <a:xfrm>
          <a:off x="702452" y="122573"/>
          <a:ext cx="3656556" cy="348964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 Si vous êtes blanc, de la classe moyenne ou aisée, et hétérosexuel, vous êtes un oppresseur, vous êtes ennuyeux, il n’y a rien de spécial en vous. » Aucune liberté pour les parents menacés du juge des enfants, s’ils ne sont pas suffisamment coopérants </a:t>
          </a:r>
          <a:endParaRPr lang="en-US" sz="1800" kern="1200" dirty="0"/>
        </a:p>
      </dsp:txBody>
      <dsp:txXfrm>
        <a:off x="804660" y="224781"/>
        <a:ext cx="3452140" cy="3285232"/>
      </dsp:txXfrm>
    </dsp:sp>
    <dsp:sp modelId="{906D094B-0D49-4A0D-8D8D-F203357FDAA5}">
      <dsp:nvSpPr>
        <dsp:cNvPr id="0" name=""/>
        <dsp:cNvSpPr/>
      </dsp:nvSpPr>
      <dsp:spPr>
        <a:xfrm>
          <a:off x="4543813" y="-201580"/>
          <a:ext cx="1909708" cy="3894508"/>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B743A1F-60E3-400A-98E2-EF779C2477C4}">
      <dsp:nvSpPr>
        <dsp:cNvPr id="0" name=""/>
        <dsp:cNvSpPr/>
      </dsp:nvSpPr>
      <dsp:spPr>
        <a:xfrm>
          <a:off x="4756003" y="0"/>
          <a:ext cx="1909708" cy="389450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LES RESEAUX VIA DES </a:t>
          </a:r>
          <a:r>
            <a:rPr lang="en-US" sz="1800" kern="1200" dirty="0" err="1"/>
            <a:t>INFLUENCEURS</a:t>
          </a:r>
          <a:r>
            <a:rPr lang="en-US" sz="1800" kern="1200" dirty="0"/>
            <a:t> </a:t>
          </a:r>
          <a:r>
            <a:rPr lang="en-US" sz="1800" kern="1200" dirty="0" err="1"/>
            <a:t>REMUNERES</a:t>
          </a:r>
          <a:r>
            <a:rPr lang="en-US" sz="1800" kern="1200" dirty="0"/>
            <a:t> LE PLUS </a:t>
          </a:r>
          <a:r>
            <a:rPr lang="en-US" sz="1800" kern="1200" dirty="0" err="1"/>
            <a:t>SOUVENT</a:t>
          </a:r>
          <a:endParaRPr lang="en-US" sz="1800" kern="1200" dirty="0"/>
        </a:p>
      </dsp:txBody>
      <dsp:txXfrm>
        <a:off x="4811936" y="55933"/>
        <a:ext cx="1797842" cy="3782642"/>
      </dsp:txXfrm>
    </dsp:sp>
    <dsp:sp modelId="{E88082E7-95B1-40CB-8D86-82957BBA322A}">
      <dsp:nvSpPr>
        <dsp:cNvPr id="0" name=""/>
        <dsp:cNvSpPr/>
      </dsp:nvSpPr>
      <dsp:spPr>
        <a:xfrm>
          <a:off x="6819158" y="-70833"/>
          <a:ext cx="2594739" cy="3691241"/>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07B770C-2B55-4905-8AC1-EEA06B59DBF3}">
      <dsp:nvSpPr>
        <dsp:cNvPr id="0" name=""/>
        <dsp:cNvSpPr/>
      </dsp:nvSpPr>
      <dsp:spPr>
        <a:xfrm>
          <a:off x="7031348" y="130746"/>
          <a:ext cx="2594739" cy="369124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ET LES MEDIAS  VIA NETFLIX </a:t>
          </a:r>
        </a:p>
        <a:p>
          <a:pPr marL="0" lvl="0" indent="0" algn="ctr" defTabSz="711200">
            <a:lnSpc>
              <a:spcPct val="90000"/>
            </a:lnSpc>
            <a:spcBef>
              <a:spcPct val="0"/>
            </a:spcBef>
            <a:spcAft>
              <a:spcPct val="35000"/>
            </a:spcAft>
            <a:buNone/>
          </a:pPr>
          <a:r>
            <a:rPr lang="fr-FR" sz="1600" kern="1200" dirty="0"/>
            <a:t>QUOTA DE BI </a:t>
          </a:r>
          <a:r>
            <a:rPr lang="fr-FR" sz="3600" kern="1200" dirty="0" err="1"/>
            <a:t>lgbtqi</a:t>
          </a:r>
          <a:r>
            <a:rPr lang="fr-FR" sz="3600" kern="1200" dirty="0"/>
            <a:t>+</a:t>
          </a:r>
          <a:r>
            <a:rPr lang="fr-FR" sz="1600" kern="1200" dirty="0"/>
            <a:t>  dans LES FILMS SERIES  LES RENDENT VISIBLES ET APPAREMMENT PLUS NB QU EN REALITE</a:t>
          </a:r>
          <a:endParaRPr lang="en-US" sz="1600" kern="1200" dirty="0"/>
        </a:p>
      </dsp:txBody>
      <dsp:txXfrm>
        <a:off x="7107345" y="206743"/>
        <a:ext cx="2442745" cy="353924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4D9D0-8790-4DC9-BFE6-C164C6B10F90}">
      <dsp:nvSpPr>
        <dsp:cNvPr id="0" name=""/>
        <dsp:cNvSpPr/>
      </dsp:nvSpPr>
      <dsp:spPr>
        <a:xfrm>
          <a:off x="0" y="43818"/>
          <a:ext cx="7363460" cy="242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b="0" i="0" kern="1200" baseline="0"/>
            <a:t>Lesley Mumford 46 ans transgenre depuis 1997  a terminé première chez les femmes de 40 à 49 ans. Il s'est classé devant 43 femmes dans le groupe d'âge et a battu la deuxième place de 17 minutes et 19 secondes.</a:t>
          </a:r>
          <a:endParaRPr lang="en-US" sz="2800" kern="1200"/>
        </a:p>
      </dsp:txBody>
      <dsp:txXfrm>
        <a:off x="118342" y="162160"/>
        <a:ext cx="7126776" cy="2187556"/>
      </dsp:txXfrm>
    </dsp:sp>
    <dsp:sp modelId="{4C16F267-653E-4E2C-AE17-117819F023EB}">
      <dsp:nvSpPr>
        <dsp:cNvPr id="0" name=""/>
        <dsp:cNvSpPr/>
      </dsp:nvSpPr>
      <dsp:spPr>
        <a:xfrm>
          <a:off x="0" y="2548698"/>
          <a:ext cx="7363460" cy="2424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b="0" i="0" kern="1200" baseline="0" dirty="0"/>
            <a:t>Mais sur le podium,</a:t>
          </a:r>
        </a:p>
        <a:p>
          <a:pPr marL="0" lvl="0" indent="0" algn="l" defTabSz="1244600">
            <a:lnSpc>
              <a:spcPct val="90000"/>
            </a:lnSpc>
            <a:spcBef>
              <a:spcPct val="0"/>
            </a:spcBef>
            <a:spcAft>
              <a:spcPct val="35000"/>
            </a:spcAft>
            <a:buNone/>
          </a:pPr>
          <a:r>
            <a:rPr lang="fr-FR" sz="2800" b="0" i="0" kern="1200" baseline="0" dirty="0"/>
            <a:t> il se retrouva seul, les femmes qu’il avait battues refusant de siéger à côté d’un homme</a:t>
          </a:r>
          <a:endParaRPr lang="en-US" sz="2800" kern="1200" dirty="0"/>
        </a:p>
      </dsp:txBody>
      <dsp:txXfrm>
        <a:off x="118342" y="2667040"/>
        <a:ext cx="7126776" cy="21875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6CF18-DA5D-4438-BAC1-1069669B454C}">
      <dsp:nvSpPr>
        <dsp:cNvPr id="0" name=""/>
        <dsp:cNvSpPr/>
      </dsp:nvSpPr>
      <dsp:spPr>
        <a:xfrm>
          <a:off x="1088" y="474681"/>
          <a:ext cx="3819952" cy="2425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3B2037-B1CA-44DB-A470-93FF2EFE79D1}">
      <dsp:nvSpPr>
        <dsp:cNvPr id="0" name=""/>
        <dsp:cNvSpPr/>
      </dsp:nvSpPr>
      <dsp:spPr>
        <a:xfrm>
          <a:off x="425527" y="877898"/>
          <a:ext cx="3819952" cy="242567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Sont les détransitionneurs qui reviennent sur leur parcours et tentent d’informer </a:t>
          </a:r>
          <a:endParaRPr lang="en-US" sz="2700" kern="1200"/>
        </a:p>
      </dsp:txBody>
      <dsp:txXfrm>
        <a:off x="496572" y="948943"/>
        <a:ext cx="3677862" cy="2283580"/>
      </dsp:txXfrm>
    </dsp:sp>
    <dsp:sp modelId="{4D414927-FC8C-456F-A1ED-E1F72C2557AE}">
      <dsp:nvSpPr>
        <dsp:cNvPr id="0" name=""/>
        <dsp:cNvSpPr/>
      </dsp:nvSpPr>
      <dsp:spPr>
        <a:xfrm>
          <a:off x="4669919" y="474681"/>
          <a:ext cx="3819952" cy="2425670"/>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A5287B-9DC1-437B-BA79-A85301F6A82E}">
      <dsp:nvSpPr>
        <dsp:cNvPr id="0" name=""/>
        <dsp:cNvSpPr/>
      </dsp:nvSpPr>
      <dsp:spPr>
        <a:xfrm>
          <a:off x="5094358" y="877898"/>
          <a:ext cx="3819952" cy="242567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b="0" i="0" kern="1200"/>
            <a:t>« Ils ont adhéré à une idéologie incohérente et en constante évolution, dont le moindre écart est férocement puni », </a:t>
          </a:r>
          <a:endParaRPr lang="en-US" sz="2700" kern="1200"/>
        </a:p>
      </dsp:txBody>
      <dsp:txXfrm>
        <a:off x="5165403" y="948943"/>
        <a:ext cx="3677862" cy="22835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698AF-57ED-4009-B667-66379EC4F4B9}">
      <dsp:nvSpPr>
        <dsp:cNvPr id="0" name=""/>
        <dsp:cNvSpPr/>
      </dsp:nvSpPr>
      <dsp:spPr>
        <a:xfrm>
          <a:off x="0" y="25456"/>
          <a:ext cx="5913437" cy="1486485"/>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b="0" i="0" kern="1200"/>
            <a:t>Alors qu’ils tirent la sonnette d’alarme sur ces procédures « expérimentales »</a:t>
          </a:r>
          <a:endParaRPr lang="en-US" sz="2200" kern="1200"/>
        </a:p>
      </dsp:txBody>
      <dsp:txXfrm>
        <a:off x="72564" y="98020"/>
        <a:ext cx="5768309" cy="1341357"/>
      </dsp:txXfrm>
    </dsp:sp>
    <dsp:sp modelId="{C527F157-19BD-4353-801B-CF23ABBFDE75}">
      <dsp:nvSpPr>
        <dsp:cNvPr id="0" name=""/>
        <dsp:cNvSpPr/>
      </dsp:nvSpPr>
      <dsp:spPr>
        <a:xfrm>
          <a:off x="0" y="1575301"/>
          <a:ext cx="5913437" cy="1486485"/>
        </a:xfrm>
        <a:prstGeom prst="roundRect">
          <a:avLst/>
        </a:prstGeom>
        <a:gradFill rotWithShape="0">
          <a:gsLst>
            <a:gs pos="0">
              <a:schemeClr val="accent2">
                <a:hueOff val="-1696488"/>
                <a:satOff val="5592"/>
                <a:lumOff val="5981"/>
                <a:alphaOff val="0"/>
                <a:tint val="98000"/>
                <a:satMod val="110000"/>
                <a:lumMod val="104000"/>
              </a:schemeClr>
            </a:gs>
            <a:gs pos="69000">
              <a:schemeClr val="accent2">
                <a:hueOff val="-1696488"/>
                <a:satOff val="5592"/>
                <a:lumOff val="5981"/>
                <a:alphaOff val="0"/>
                <a:shade val="88000"/>
                <a:satMod val="130000"/>
                <a:lumMod val="92000"/>
              </a:schemeClr>
            </a:gs>
            <a:gs pos="100000">
              <a:schemeClr val="accent2">
                <a:hueOff val="-1696488"/>
                <a:satOff val="5592"/>
                <a:lumOff val="598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b="0" i="0" kern="1200"/>
            <a:t>les détransitionnistes sont souvent vilipendés</a:t>
          </a:r>
          <a:endParaRPr lang="en-US" sz="2200" kern="1200"/>
        </a:p>
      </dsp:txBody>
      <dsp:txXfrm>
        <a:off x="72564" y="1647865"/>
        <a:ext cx="5768309" cy="1341357"/>
      </dsp:txXfrm>
    </dsp:sp>
    <dsp:sp modelId="{A6A3AE6D-9CFC-4450-930D-84835C07CDF8}">
      <dsp:nvSpPr>
        <dsp:cNvPr id="0" name=""/>
        <dsp:cNvSpPr/>
      </dsp:nvSpPr>
      <dsp:spPr>
        <a:xfrm>
          <a:off x="0" y="3125146"/>
          <a:ext cx="5913437" cy="1486485"/>
        </a:xfrm>
        <a:prstGeom prst="round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b="0" i="0" kern="1200"/>
            <a:t>ils sont qualifiés « d’intolérants » ou de « transphobes », alors même qu’ils luttent pour se remettre de leur traumatisme mental et physique.</a:t>
          </a:r>
          <a:endParaRPr lang="en-US" sz="2200" kern="1200"/>
        </a:p>
      </dsp:txBody>
      <dsp:txXfrm>
        <a:off x="72564" y="3197710"/>
        <a:ext cx="5768309" cy="13413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36A6F-6EC1-4960-83AB-00868EBA4AC8}">
      <dsp:nvSpPr>
        <dsp:cNvPr id="0" name=""/>
        <dsp:cNvSpPr/>
      </dsp:nvSpPr>
      <dsp:spPr>
        <a:xfrm>
          <a:off x="2657111" y="1286501"/>
          <a:ext cx="580663" cy="91440"/>
        </a:xfrm>
        <a:custGeom>
          <a:avLst/>
          <a:gdLst/>
          <a:ahLst/>
          <a:cxnLst/>
          <a:rect l="0" t="0" r="0" b="0"/>
          <a:pathLst>
            <a:path>
              <a:moveTo>
                <a:pt x="0" y="45720"/>
              </a:moveTo>
              <a:lnTo>
                <a:pt x="58066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2161" y="1329165"/>
        <a:ext cx="30563" cy="6112"/>
      </dsp:txXfrm>
    </dsp:sp>
    <dsp:sp modelId="{9FFECDBE-1A57-494C-A00B-096933FDC3B9}">
      <dsp:nvSpPr>
        <dsp:cNvPr id="0" name=""/>
        <dsp:cNvSpPr/>
      </dsp:nvSpPr>
      <dsp:spPr>
        <a:xfrm>
          <a:off x="1244" y="534921"/>
          <a:ext cx="2657666" cy="15945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228" tIns="136697" rIns="130228" bIns="136697" numCol="1" spcCol="1270" anchor="ctr" anchorCtr="0">
          <a:noAutofit/>
        </a:bodyPr>
        <a:lstStyle/>
        <a:p>
          <a:pPr marL="0" lvl="0" indent="0" algn="ctr" defTabSz="622300">
            <a:lnSpc>
              <a:spcPct val="90000"/>
            </a:lnSpc>
            <a:spcBef>
              <a:spcPct val="0"/>
            </a:spcBef>
            <a:spcAft>
              <a:spcPct val="35000"/>
            </a:spcAft>
            <a:buNone/>
          </a:pPr>
          <a:r>
            <a:rPr lang="fr-FR" sz="1400" b="0" i="0" kern="1200"/>
            <a:t>gynécologue : pour les femmes. </a:t>
          </a:r>
          <a:endParaRPr lang="en-US" sz="1400" kern="1200"/>
        </a:p>
      </dsp:txBody>
      <dsp:txXfrm>
        <a:off x="1244" y="534921"/>
        <a:ext cx="2657666" cy="1594599"/>
      </dsp:txXfrm>
    </dsp:sp>
    <dsp:sp modelId="{D08935E8-C807-43AC-B4A1-CB0A63C45391}">
      <dsp:nvSpPr>
        <dsp:cNvPr id="0" name=""/>
        <dsp:cNvSpPr/>
      </dsp:nvSpPr>
      <dsp:spPr>
        <a:xfrm>
          <a:off x="1330078" y="2127721"/>
          <a:ext cx="3268929" cy="580663"/>
        </a:xfrm>
        <a:custGeom>
          <a:avLst/>
          <a:gdLst/>
          <a:ahLst/>
          <a:cxnLst/>
          <a:rect l="0" t="0" r="0" b="0"/>
          <a:pathLst>
            <a:path>
              <a:moveTo>
                <a:pt x="3268929" y="0"/>
              </a:moveTo>
              <a:lnTo>
                <a:pt x="3268929" y="307431"/>
              </a:lnTo>
              <a:lnTo>
                <a:pt x="0" y="307431"/>
              </a:lnTo>
              <a:lnTo>
                <a:pt x="0" y="58066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81403" y="2414996"/>
        <a:ext cx="166279" cy="6112"/>
      </dsp:txXfrm>
    </dsp:sp>
    <dsp:sp modelId="{DEC708EF-3809-4D3F-BEC9-677A0F8D9E59}">
      <dsp:nvSpPr>
        <dsp:cNvPr id="0" name=""/>
        <dsp:cNvSpPr/>
      </dsp:nvSpPr>
      <dsp:spPr>
        <a:xfrm>
          <a:off x="3270174" y="534921"/>
          <a:ext cx="2657666" cy="15945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228" tIns="136697" rIns="130228" bIns="136697" numCol="1" spcCol="1270" anchor="ctr" anchorCtr="0">
          <a:noAutofit/>
        </a:bodyPr>
        <a:lstStyle/>
        <a:p>
          <a:pPr marL="0" lvl="0" indent="0" algn="ctr" defTabSz="622300">
            <a:lnSpc>
              <a:spcPct val="90000"/>
            </a:lnSpc>
            <a:spcBef>
              <a:spcPct val="0"/>
            </a:spcBef>
            <a:spcAft>
              <a:spcPct val="35000"/>
            </a:spcAft>
            <a:buNone/>
          </a:pPr>
          <a:r>
            <a:rPr lang="fr-FR" sz="1400" b="0" i="0" kern="1200"/>
            <a:t>Andrologue : pour les hommes. </a:t>
          </a:r>
          <a:endParaRPr lang="en-US" sz="1400" kern="1200"/>
        </a:p>
      </dsp:txBody>
      <dsp:txXfrm>
        <a:off x="3270174" y="534921"/>
        <a:ext cx="2657666" cy="1594599"/>
      </dsp:txXfrm>
    </dsp:sp>
    <dsp:sp modelId="{A30B7C0E-2365-44A5-A0B0-6D59C7234B07}">
      <dsp:nvSpPr>
        <dsp:cNvPr id="0" name=""/>
        <dsp:cNvSpPr/>
      </dsp:nvSpPr>
      <dsp:spPr>
        <a:xfrm>
          <a:off x="2657111" y="3492364"/>
          <a:ext cx="580663" cy="91440"/>
        </a:xfrm>
        <a:custGeom>
          <a:avLst/>
          <a:gdLst/>
          <a:ahLst/>
          <a:cxnLst/>
          <a:rect l="0" t="0" r="0" b="0"/>
          <a:pathLst>
            <a:path>
              <a:moveTo>
                <a:pt x="0" y="45720"/>
              </a:moveTo>
              <a:lnTo>
                <a:pt x="58066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2161" y="3535028"/>
        <a:ext cx="30563" cy="6112"/>
      </dsp:txXfrm>
    </dsp:sp>
    <dsp:sp modelId="{BDC0CAB2-B9FE-43B6-A4EA-81D2045A5E9F}">
      <dsp:nvSpPr>
        <dsp:cNvPr id="0" name=""/>
        <dsp:cNvSpPr/>
      </dsp:nvSpPr>
      <dsp:spPr>
        <a:xfrm>
          <a:off x="1244" y="2740784"/>
          <a:ext cx="2657666" cy="15945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228" tIns="136697" rIns="130228" bIns="136697" numCol="1" spcCol="1270" anchor="ctr" anchorCtr="0">
          <a:noAutofit/>
        </a:bodyPr>
        <a:lstStyle/>
        <a:p>
          <a:pPr marL="0" lvl="0" indent="0" algn="ctr" defTabSz="622300">
            <a:lnSpc>
              <a:spcPct val="90000"/>
            </a:lnSpc>
            <a:spcBef>
              <a:spcPct val="0"/>
            </a:spcBef>
            <a:spcAft>
              <a:spcPct val="35000"/>
            </a:spcAft>
            <a:buNone/>
          </a:pPr>
          <a:r>
            <a:rPr lang="fr-FR" sz="1400" b="0" i="0" kern="1200"/>
            <a:t>Un gynécologue n’a ni compétence ni vocation à prendre en charge des patients trans qui se définissent comme femme. </a:t>
          </a:r>
          <a:endParaRPr lang="en-US" sz="1400" kern="1200"/>
        </a:p>
      </dsp:txBody>
      <dsp:txXfrm>
        <a:off x="1244" y="2740784"/>
        <a:ext cx="2657666" cy="1594599"/>
      </dsp:txXfrm>
    </dsp:sp>
    <dsp:sp modelId="{59D5C8D8-89C3-48EE-9805-F5B3A661BBEA}">
      <dsp:nvSpPr>
        <dsp:cNvPr id="0" name=""/>
        <dsp:cNvSpPr/>
      </dsp:nvSpPr>
      <dsp:spPr>
        <a:xfrm>
          <a:off x="3270174" y="2740784"/>
          <a:ext cx="2657666" cy="159459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0228" tIns="136697" rIns="130228" bIns="136697" numCol="1" spcCol="1270" anchor="ctr" anchorCtr="0">
          <a:noAutofit/>
        </a:bodyPr>
        <a:lstStyle/>
        <a:p>
          <a:pPr marL="0" lvl="0" indent="0" algn="ctr" defTabSz="622300">
            <a:lnSpc>
              <a:spcPct val="90000"/>
            </a:lnSpc>
            <a:spcBef>
              <a:spcPct val="0"/>
            </a:spcBef>
            <a:spcAft>
              <a:spcPct val="35000"/>
            </a:spcAft>
            <a:buNone/>
          </a:pPr>
          <a:r>
            <a:rPr lang="fr-FR" sz="1400" b="0" i="0" kern="1200"/>
            <a:t>La chirurgie de réassignation sexuelle qui se limite à une vaginoplastie se heurte à l’incapacité scientifique de transplanter un appareil génital féminin fonctionnel aux personnes trans. </a:t>
          </a:r>
          <a:endParaRPr lang="en-US" sz="1400" kern="1200"/>
        </a:p>
      </dsp:txBody>
      <dsp:txXfrm>
        <a:off x="3270174" y="2740784"/>
        <a:ext cx="2657666" cy="159459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DBADF-8008-41EE-B711-26A914491E91}">
      <dsp:nvSpPr>
        <dsp:cNvPr id="0" name=""/>
        <dsp:cNvSpPr/>
      </dsp:nvSpPr>
      <dsp:spPr>
        <a:xfrm>
          <a:off x="0" y="460386"/>
          <a:ext cx="8031480"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kern="1200"/>
            <a:t>Les partisans du Nouvel Ordre Mondial se servent des trans pour donner un coup de pied supplémentaire dans la société, pour la déstabiliser encore plus</a:t>
          </a:r>
          <a:r>
            <a:rPr lang="fr-FR" sz="2100" kern="1200"/>
            <a:t>. </a:t>
          </a:r>
          <a:endParaRPr lang="en-US" sz="2100" kern="1200"/>
        </a:p>
      </dsp:txBody>
      <dsp:txXfrm>
        <a:off x="53973" y="514359"/>
        <a:ext cx="7923534" cy="997703"/>
      </dsp:txXfrm>
    </dsp:sp>
    <dsp:sp modelId="{F1AA37BA-A8DC-4B96-91A3-71390D36D2DB}">
      <dsp:nvSpPr>
        <dsp:cNvPr id="0" name=""/>
        <dsp:cNvSpPr/>
      </dsp:nvSpPr>
      <dsp:spPr>
        <a:xfrm>
          <a:off x="0" y="1626516"/>
          <a:ext cx="8031480"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i="1" kern="1200"/>
            <a:t>Nous, les trans, voulons vivre en paix et en harmonie avec nos conjoints, nos familles, nos voisins, nos employeurs ou nos employés, avec la société tout entière. </a:t>
          </a:r>
          <a:endParaRPr lang="en-US" sz="2100" kern="1200"/>
        </a:p>
      </dsp:txBody>
      <dsp:txXfrm>
        <a:off x="53973" y="1680489"/>
        <a:ext cx="7923534" cy="997703"/>
      </dsp:txXfrm>
    </dsp:sp>
    <dsp:sp modelId="{3A91A4DE-F91D-43C8-92C8-C23DABFC1D4C}">
      <dsp:nvSpPr>
        <dsp:cNvPr id="0" name=""/>
        <dsp:cNvSpPr/>
      </dsp:nvSpPr>
      <dsp:spPr>
        <a:xfrm>
          <a:off x="0" y="2792646"/>
          <a:ext cx="8031480"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i="1" kern="1200"/>
            <a:t>Nous ne voulons pas être des icônes</a:t>
          </a:r>
          <a:r>
            <a:rPr lang="fr-FR" sz="2100" kern="1200"/>
            <a:t>, </a:t>
          </a:r>
          <a:endParaRPr lang="en-US" sz="2100" kern="1200"/>
        </a:p>
      </dsp:txBody>
      <dsp:txXfrm>
        <a:off x="53973" y="2846619"/>
        <a:ext cx="7923534" cy="997703"/>
      </dsp:txXfrm>
    </dsp:sp>
    <dsp:sp modelId="{50FEE057-AE67-4D34-A232-3E14D15E490D}">
      <dsp:nvSpPr>
        <dsp:cNvPr id="0" name=""/>
        <dsp:cNvSpPr/>
      </dsp:nvSpPr>
      <dsp:spPr>
        <a:xfrm>
          <a:off x="0" y="3958777"/>
          <a:ext cx="8031480"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i="1" kern="1200"/>
            <a:t>c’est-à-dire dressées comme des “i”, connes de services pour le compte du “merchandising” des multinationales</a:t>
          </a:r>
          <a:r>
            <a:rPr lang="fr-FR" sz="2100" kern="1200"/>
            <a:t>. </a:t>
          </a:r>
          <a:endParaRPr lang="en-US" sz="2100" kern="1200"/>
        </a:p>
      </dsp:txBody>
      <dsp:txXfrm>
        <a:off x="53973" y="4012750"/>
        <a:ext cx="7923534" cy="997703"/>
      </dsp:txXfrm>
    </dsp:sp>
    <dsp:sp modelId="{05A4C6E1-62FF-4EAF-B4E5-3BD3D554E25B}">
      <dsp:nvSpPr>
        <dsp:cNvPr id="0" name=""/>
        <dsp:cNvSpPr/>
      </dsp:nvSpPr>
      <dsp:spPr>
        <a:xfrm>
          <a:off x="0" y="5124906"/>
          <a:ext cx="8031480" cy="110564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kern="1200"/>
            <a:t>Faire la Une du Time? La belle affaire, le chancelier Adolf Hitler ne l’avait-il pas fait aussi, lui qui avait été déclaré “Personnalité de l’année” par ce même Time Magazine qui lui avait décerné ce titre en 1938 ? »</a:t>
          </a:r>
          <a:endParaRPr lang="en-US" sz="2100" kern="1200"/>
        </a:p>
      </dsp:txBody>
      <dsp:txXfrm>
        <a:off x="53973" y="5178879"/>
        <a:ext cx="7923534" cy="997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636FF-BD8D-4589-9891-D45C4BDFC20D}">
      <dsp:nvSpPr>
        <dsp:cNvPr id="0" name=""/>
        <dsp:cNvSpPr/>
      </dsp:nvSpPr>
      <dsp:spPr>
        <a:xfrm>
          <a:off x="0" y="3803416"/>
          <a:ext cx="5913437" cy="832094"/>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a:t>à quel prix ?</a:t>
          </a:r>
          <a:endParaRPr lang="en-US" sz="2000" kern="1200"/>
        </a:p>
      </dsp:txBody>
      <dsp:txXfrm>
        <a:off x="0" y="3803416"/>
        <a:ext cx="5913437" cy="832094"/>
      </dsp:txXfrm>
    </dsp:sp>
    <dsp:sp modelId="{37BBC63F-C14F-4700-ACE1-D2D8A0C77948}">
      <dsp:nvSpPr>
        <dsp:cNvPr id="0" name=""/>
        <dsp:cNvSpPr/>
      </dsp:nvSpPr>
      <dsp:spPr>
        <a:xfrm rot="10800000">
          <a:off x="0" y="2536136"/>
          <a:ext cx="5913437" cy="1279761"/>
        </a:xfrm>
        <a:prstGeom prst="upArrowCallout">
          <a:avLst/>
        </a:prstGeom>
        <a:gradFill rotWithShape="0">
          <a:gsLst>
            <a:gs pos="0">
              <a:schemeClr val="accent2">
                <a:hueOff val="-1130992"/>
                <a:satOff val="3728"/>
                <a:lumOff val="3987"/>
                <a:alphaOff val="0"/>
                <a:tint val="98000"/>
                <a:satMod val="110000"/>
                <a:lumMod val="104000"/>
              </a:schemeClr>
            </a:gs>
            <a:gs pos="69000">
              <a:schemeClr val="accent2">
                <a:hueOff val="-1130992"/>
                <a:satOff val="3728"/>
                <a:lumOff val="3987"/>
                <a:alphaOff val="0"/>
                <a:shade val="88000"/>
                <a:satMod val="130000"/>
                <a:lumMod val="92000"/>
              </a:schemeClr>
            </a:gs>
            <a:gs pos="100000">
              <a:schemeClr val="accent2">
                <a:hueOff val="-1130992"/>
                <a:satOff val="3728"/>
                <a:lumOff val="398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a:t>Changer de genre consiste à tromper son corps (et les autres) toute sa vie. </a:t>
          </a:r>
          <a:r>
            <a:rPr lang="fr-FR" sz="2000" kern="1200"/>
            <a:t> </a:t>
          </a:r>
          <a:endParaRPr lang="en-US" sz="2000" kern="1200"/>
        </a:p>
      </dsp:txBody>
      <dsp:txXfrm rot="10800000">
        <a:off x="0" y="2536136"/>
        <a:ext cx="5913437" cy="831550"/>
      </dsp:txXfrm>
    </dsp:sp>
    <dsp:sp modelId="{9B1CBC5E-50F8-4FB6-AD87-3C2A791EE125}">
      <dsp:nvSpPr>
        <dsp:cNvPr id="0" name=""/>
        <dsp:cNvSpPr/>
      </dsp:nvSpPr>
      <dsp:spPr>
        <a:xfrm rot="10800000">
          <a:off x="0" y="1268856"/>
          <a:ext cx="5913437" cy="1279761"/>
        </a:xfrm>
        <a:prstGeom prst="upArrowCallout">
          <a:avLst/>
        </a:prstGeom>
        <a:gradFill rotWithShape="0">
          <a:gsLst>
            <a:gs pos="0">
              <a:schemeClr val="accent2">
                <a:hueOff val="-2261984"/>
                <a:satOff val="7457"/>
                <a:lumOff val="7974"/>
                <a:alphaOff val="0"/>
                <a:tint val="98000"/>
                <a:satMod val="110000"/>
                <a:lumMod val="104000"/>
              </a:schemeClr>
            </a:gs>
            <a:gs pos="69000">
              <a:schemeClr val="accent2">
                <a:hueOff val="-2261984"/>
                <a:satOff val="7457"/>
                <a:lumOff val="7974"/>
                <a:alphaOff val="0"/>
                <a:shade val="88000"/>
                <a:satMod val="130000"/>
                <a:lumMod val="92000"/>
              </a:schemeClr>
            </a:gs>
            <a:gs pos="100000">
              <a:schemeClr val="accent2">
                <a:hueOff val="-2261984"/>
                <a:satOff val="7457"/>
                <a:lumOff val="79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a:t>ni ses chromosomes. </a:t>
          </a:r>
          <a:endParaRPr lang="en-US" sz="2000" kern="1200"/>
        </a:p>
      </dsp:txBody>
      <dsp:txXfrm rot="10800000">
        <a:off x="0" y="1268856"/>
        <a:ext cx="5913437" cy="831550"/>
      </dsp:txXfrm>
    </dsp:sp>
    <dsp:sp modelId="{D73E9DC6-837A-4D88-8173-4066434D7799}">
      <dsp:nvSpPr>
        <dsp:cNvPr id="0" name=""/>
        <dsp:cNvSpPr/>
      </dsp:nvSpPr>
      <dsp:spPr>
        <a:xfrm rot="10800000">
          <a:off x="0" y="1576"/>
          <a:ext cx="5913437" cy="1279761"/>
        </a:xfrm>
        <a:prstGeom prst="upArrowCallou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b="1" kern="1200"/>
            <a:t>on peut changer son apparence, mais pas son sexe biologique, </a:t>
          </a:r>
          <a:endParaRPr lang="en-US" sz="2000" kern="1200"/>
        </a:p>
      </dsp:txBody>
      <dsp:txXfrm rot="10800000">
        <a:off x="0" y="1576"/>
        <a:ext cx="5913437" cy="831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798AC-D943-4093-AB2C-9A0C1AB73F26}">
      <dsp:nvSpPr>
        <dsp:cNvPr id="0" name=""/>
        <dsp:cNvSpPr/>
      </dsp:nvSpPr>
      <dsp:spPr>
        <a:xfrm>
          <a:off x="0" y="662041"/>
          <a:ext cx="2701230" cy="1715281"/>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1B1EF8B-85A4-4467-874A-9669C90DD49D}">
      <dsp:nvSpPr>
        <dsp:cNvPr id="0" name=""/>
        <dsp:cNvSpPr/>
      </dsp:nvSpPr>
      <dsp:spPr>
        <a:xfrm>
          <a:off x="300136" y="947171"/>
          <a:ext cx="2701230" cy="17152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a:t>Chirurgie de changement de sexe :</a:t>
          </a:r>
          <a:endParaRPr lang="en-US" sz="3400" kern="1200"/>
        </a:p>
      </dsp:txBody>
      <dsp:txXfrm>
        <a:off x="350375" y="997410"/>
        <a:ext cx="2600752" cy="1614803"/>
      </dsp:txXfrm>
    </dsp:sp>
    <dsp:sp modelId="{111BD5ED-E141-4821-9F52-4CC622D44610}">
      <dsp:nvSpPr>
        <dsp:cNvPr id="0" name=""/>
        <dsp:cNvSpPr/>
      </dsp:nvSpPr>
      <dsp:spPr>
        <a:xfrm>
          <a:off x="3301503" y="662041"/>
          <a:ext cx="2701230" cy="1715281"/>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5894640-CF84-49FC-9867-55F2B1864A69}">
      <dsp:nvSpPr>
        <dsp:cNvPr id="0" name=""/>
        <dsp:cNvSpPr/>
      </dsp:nvSpPr>
      <dsp:spPr>
        <a:xfrm>
          <a:off x="3601640" y="947171"/>
          <a:ext cx="2701230" cy="17152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a:t>un chemin long, difficile, irréversible </a:t>
          </a:r>
          <a:endParaRPr lang="en-US" sz="3400" kern="1200"/>
        </a:p>
      </dsp:txBody>
      <dsp:txXfrm>
        <a:off x="3651879" y="997410"/>
        <a:ext cx="2600752" cy="1614803"/>
      </dsp:txXfrm>
    </dsp:sp>
    <dsp:sp modelId="{BBA6ACF9-05C1-4D82-8A7E-82800949F5B0}">
      <dsp:nvSpPr>
        <dsp:cNvPr id="0" name=""/>
        <dsp:cNvSpPr/>
      </dsp:nvSpPr>
      <dsp:spPr>
        <a:xfrm>
          <a:off x="6603007" y="662041"/>
          <a:ext cx="2701230" cy="1715281"/>
        </a:xfrm>
        <a:prstGeom prst="roundRect">
          <a:avLst>
            <a:gd name="adj" fmla="val 10000"/>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47C125E-C216-412F-A24E-43FCE72395FC}">
      <dsp:nvSpPr>
        <dsp:cNvPr id="0" name=""/>
        <dsp:cNvSpPr/>
      </dsp:nvSpPr>
      <dsp:spPr>
        <a:xfrm>
          <a:off x="6903144" y="947171"/>
          <a:ext cx="2701230" cy="17152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i="0" kern="1200"/>
            <a:t>et souvent insatisfaisant</a:t>
          </a:r>
          <a:endParaRPr lang="en-US" sz="3400" kern="1200"/>
        </a:p>
      </dsp:txBody>
      <dsp:txXfrm>
        <a:off x="6953383" y="997410"/>
        <a:ext cx="2600752" cy="1614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3F4AC-33C3-4F20-B0AD-04B7ED011A0B}">
      <dsp:nvSpPr>
        <dsp:cNvPr id="0" name=""/>
        <dsp:cNvSpPr/>
      </dsp:nvSpPr>
      <dsp:spPr>
        <a:xfrm>
          <a:off x="0" y="95191"/>
          <a:ext cx="7100748" cy="9266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i="1" kern="1200" dirty="0"/>
            <a:t>«</a:t>
          </a:r>
          <a:r>
            <a:rPr lang="fr-FR" sz="2400" b="1" i="1" kern="1200" dirty="0">
              <a:solidFill>
                <a:srgbClr val="FF0000"/>
              </a:solidFill>
              <a:highlight>
                <a:srgbClr val="FFFF00"/>
              </a:highlight>
            </a:rPr>
            <a:t> Le néovagin ne dispose pas de mécanisme naturel de nettoyage ou de lubrification.</a:t>
          </a:r>
          <a:endParaRPr lang="en-US" sz="2400" b="1" kern="1200" dirty="0">
            <a:solidFill>
              <a:srgbClr val="FF0000"/>
            </a:solidFill>
            <a:highlight>
              <a:srgbClr val="FFFF00"/>
            </a:highlight>
          </a:endParaRPr>
        </a:p>
      </dsp:txBody>
      <dsp:txXfrm>
        <a:off x="45235" y="140426"/>
        <a:ext cx="7010278" cy="836169"/>
      </dsp:txXfrm>
    </dsp:sp>
    <dsp:sp modelId="{20E85018-210C-42B7-ABBF-0D4B680B3D55}">
      <dsp:nvSpPr>
        <dsp:cNvPr id="0" name=""/>
        <dsp:cNvSpPr/>
      </dsp:nvSpPr>
      <dsp:spPr>
        <a:xfrm>
          <a:off x="0" y="1090951"/>
          <a:ext cx="7100748" cy="9266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i="1" kern="1200" dirty="0"/>
            <a:t>Il est nécessaire de prolonger les soins après l’opération avec l’utilisation d’un </a:t>
          </a:r>
          <a:r>
            <a:rPr lang="fr-FR" sz="2400" i="1" kern="1200" dirty="0">
              <a:solidFill>
                <a:srgbClr val="FF0000"/>
              </a:solidFill>
              <a:highlight>
                <a:srgbClr val="FFFF00"/>
              </a:highlight>
            </a:rPr>
            <a:t>dilatateur vaginal </a:t>
          </a:r>
          <a:r>
            <a:rPr lang="fr-FR" sz="2400" i="1" kern="1200" dirty="0"/>
            <a:t>» </a:t>
          </a:r>
          <a:endParaRPr lang="en-US" sz="2400" kern="1200" dirty="0"/>
        </a:p>
      </dsp:txBody>
      <dsp:txXfrm>
        <a:off x="45235" y="1136186"/>
        <a:ext cx="7010278" cy="836169"/>
      </dsp:txXfrm>
    </dsp:sp>
    <dsp:sp modelId="{1718A076-8FCA-4650-A23A-5E22B00D97F7}">
      <dsp:nvSpPr>
        <dsp:cNvPr id="0" name=""/>
        <dsp:cNvSpPr/>
      </dsp:nvSpPr>
      <dsp:spPr>
        <a:xfrm>
          <a:off x="0" y="2086711"/>
          <a:ext cx="7100748" cy="92663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Une bougie rigide est indispensable car les sextoys sont trop souples pour assurer  une dilatation efficace.</a:t>
          </a:r>
          <a:endParaRPr lang="en-US" sz="2400" kern="1200"/>
        </a:p>
      </dsp:txBody>
      <dsp:txXfrm>
        <a:off x="45235" y="2131946"/>
        <a:ext cx="7010278" cy="8361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A44245-C939-4E62-AD29-2290B8B0A580}">
      <dsp:nvSpPr>
        <dsp:cNvPr id="0" name=""/>
        <dsp:cNvSpPr/>
      </dsp:nvSpPr>
      <dsp:spPr>
        <a:xfrm>
          <a:off x="764799" y="436451"/>
          <a:ext cx="982872" cy="9828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AC906-A685-40D4-B943-25D5B7BC169D}">
      <dsp:nvSpPr>
        <dsp:cNvPr id="0" name=""/>
        <dsp:cNvSpPr/>
      </dsp:nvSpPr>
      <dsp:spPr>
        <a:xfrm>
          <a:off x="195943" y="1531822"/>
          <a:ext cx="2368503" cy="2541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fr-FR" sz="1600" kern="1200" dirty="0"/>
            <a:t>la création d’un phallus à visée fonctionnelle représente un défi chirurgical majeur exceptionnellement compliquée avec diverses techniques décrites, </a:t>
          </a:r>
          <a:endParaRPr lang="en-US" sz="1600" kern="1200" dirty="0"/>
        </a:p>
      </dsp:txBody>
      <dsp:txXfrm>
        <a:off x="195943" y="1531822"/>
        <a:ext cx="2368503" cy="2541089"/>
      </dsp:txXfrm>
    </dsp:sp>
    <dsp:sp modelId="{3C5ECC8C-9478-44A5-A916-0D524DC521D4}">
      <dsp:nvSpPr>
        <dsp:cNvPr id="0" name=""/>
        <dsp:cNvSpPr/>
      </dsp:nvSpPr>
      <dsp:spPr>
        <a:xfrm>
          <a:off x="3547319" y="738605"/>
          <a:ext cx="982872" cy="9828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2A5052-F0B8-4A67-B66C-DB84D772F886}">
      <dsp:nvSpPr>
        <dsp:cNvPr id="0" name=""/>
        <dsp:cNvSpPr/>
      </dsp:nvSpPr>
      <dsp:spPr>
        <a:xfrm>
          <a:off x="2946675" y="2188889"/>
          <a:ext cx="2184160" cy="16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fr-FR" sz="1800" kern="1200" dirty="0"/>
            <a:t>Elle expose à un risque important de complications parfois sévères.</a:t>
          </a:r>
          <a:endParaRPr lang="en-US" sz="1800" kern="1200" dirty="0"/>
        </a:p>
      </dsp:txBody>
      <dsp:txXfrm>
        <a:off x="2946675" y="2188889"/>
        <a:ext cx="2184160" cy="1665000"/>
      </dsp:txXfrm>
    </dsp:sp>
    <dsp:sp modelId="{7BE6E435-2EA1-4499-9B52-B7EAEE5A4865}">
      <dsp:nvSpPr>
        <dsp:cNvPr id="0" name=""/>
        <dsp:cNvSpPr/>
      </dsp:nvSpPr>
      <dsp:spPr>
        <a:xfrm>
          <a:off x="6140409" y="567222"/>
          <a:ext cx="982872" cy="9828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2A39CC-0964-41E2-8F78-6EEEDF4C8A31}">
      <dsp:nvSpPr>
        <dsp:cNvPr id="0" name=""/>
        <dsp:cNvSpPr/>
      </dsp:nvSpPr>
      <dsp:spPr>
        <a:xfrm>
          <a:off x="5513064" y="1674741"/>
          <a:ext cx="2237563" cy="2350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fr-FR" sz="1400" kern="1200" dirty="0"/>
            <a:t>Il existe plutôt plusieurs lambeaux couramment utilisés et différents groupes ont préconisé différentes manières de les organiser et de les séquencer. À ce jour, il n’existe pas de consensus parmi les chirurgiens</a:t>
          </a:r>
          <a:endParaRPr lang="en-US" sz="1400" kern="1200" dirty="0"/>
        </a:p>
      </dsp:txBody>
      <dsp:txXfrm>
        <a:off x="5513064" y="1674741"/>
        <a:ext cx="2237563" cy="2350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1436BE-08D9-4ECB-99ED-0F70DFAF7BB4}">
      <dsp:nvSpPr>
        <dsp:cNvPr id="0" name=""/>
        <dsp:cNvSpPr/>
      </dsp:nvSpPr>
      <dsp:spPr>
        <a:xfrm>
          <a:off x="0" y="138519"/>
          <a:ext cx="7780467" cy="1158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parents inquiets de </a:t>
          </a:r>
          <a:r>
            <a:rPr lang="fr-FR" sz="2200" b="1" kern="1200"/>
            <a:t>l’éducation sexuelle à l’école que le ministre Pap N Diaye avait curieusement défini comme sa priorité !</a:t>
          </a:r>
          <a:endParaRPr lang="en-US" sz="2200" kern="1200"/>
        </a:p>
      </dsp:txBody>
      <dsp:txXfrm>
        <a:off x="56544" y="195063"/>
        <a:ext cx="7667379" cy="1045212"/>
      </dsp:txXfrm>
    </dsp:sp>
    <dsp:sp modelId="{58BA7B0B-2FCB-481C-A931-7A187AD63283}">
      <dsp:nvSpPr>
        <dsp:cNvPr id="0" name=""/>
        <dsp:cNvSpPr/>
      </dsp:nvSpPr>
      <dsp:spPr>
        <a:xfrm>
          <a:off x="0" y="1360179"/>
          <a:ext cx="7780467" cy="1158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à l’heure où les enfants ne savent plus ce que font 2 et 2 sans calculatrice et  ne connaissent ni le français, ni la littérature,ni l’histoire, que venait faire cette annonce ? </a:t>
          </a:r>
          <a:endParaRPr lang="en-US" sz="2200" kern="1200"/>
        </a:p>
      </dsp:txBody>
      <dsp:txXfrm>
        <a:off x="56544" y="1416723"/>
        <a:ext cx="7667379" cy="1045212"/>
      </dsp:txXfrm>
    </dsp:sp>
    <dsp:sp modelId="{61342EBD-B087-471E-A465-3E554822377B}">
      <dsp:nvSpPr>
        <dsp:cNvPr id="0" name=""/>
        <dsp:cNvSpPr/>
      </dsp:nvSpPr>
      <dsp:spPr>
        <a:xfrm>
          <a:off x="0" y="2581840"/>
          <a:ext cx="7780467" cy="1158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Rapidement dans les semaines qui suivirent des alertes des parents sur des spectacles de drag queen dans les écoles ou dans les parcs des villes et les séances d’éducation sexuelle f </a:t>
          </a:r>
          <a:endParaRPr lang="en-US" sz="2200" kern="1200"/>
        </a:p>
      </dsp:txBody>
      <dsp:txXfrm>
        <a:off x="56544" y="2638384"/>
        <a:ext cx="7667379" cy="1045212"/>
      </dsp:txXfrm>
    </dsp:sp>
    <dsp:sp modelId="{52B5AC1D-3C1E-478E-ACD5-08AE49F7C2BA}">
      <dsp:nvSpPr>
        <dsp:cNvPr id="0" name=""/>
        <dsp:cNvSpPr/>
      </dsp:nvSpPr>
      <dsp:spPr>
        <a:xfrm>
          <a:off x="0" y="3803500"/>
          <a:ext cx="7780467" cy="1158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b="1" kern="1200"/>
            <a:t>Et nous fûmes ébahis, sidérés, choqués, interloqués de ce que nous découvrîmes sur ce qui se racontait à l’école, et pire encore  sans l’aval ni l’information des parents</a:t>
          </a:r>
          <a:endParaRPr lang="en-US" sz="2200" kern="1200"/>
        </a:p>
      </dsp:txBody>
      <dsp:txXfrm>
        <a:off x="56544" y="3860044"/>
        <a:ext cx="7667379" cy="10452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7791F-2E91-41BF-92C7-6A38646DE5AE}">
      <dsp:nvSpPr>
        <dsp:cNvPr id="0" name=""/>
        <dsp:cNvSpPr/>
      </dsp:nvSpPr>
      <dsp:spPr>
        <a:xfrm>
          <a:off x="0" y="1605"/>
          <a:ext cx="7145867" cy="1166643"/>
        </a:xfrm>
        <a:prstGeom prst="round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kern="1200" dirty="0">
              <a:latin typeface="ADLaM Display" panose="02010000000000000000" pitchFamily="2" charset="0"/>
              <a:ea typeface="ADLaM Display" panose="02010000000000000000" pitchFamily="2" charset="0"/>
              <a:cs typeface="ADLaM Display" panose="02010000000000000000" pitchFamily="2" charset="0"/>
            </a:rPr>
            <a:t>dans les salles de classe, en  donnant, sous leur directive et leur regard des exercices pratiques à faire, cela porte un nom : pédophilie</a:t>
          </a:r>
          <a:endParaRPr lang="en-US" sz="2000" b="1" kern="1200" dirty="0">
            <a:latin typeface="ADLaM Display" panose="02010000000000000000" pitchFamily="2" charset="0"/>
            <a:ea typeface="ADLaM Display" panose="02010000000000000000" pitchFamily="2" charset="0"/>
            <a:cs typeface="ADLaM Display" panose="02010000000000000000" pitchFamily="2" charset="0"/>
          </a:endParaRPr>
        </a:p>
      </dsp:txBody>
      <dsp:txXfrm>
        <a:off x="56951" y="58556"/>
        <a:ext cx="7031965" cy="1052741"/>
      </dsp:txXfrm>
    </dsp:sp>
    <dsp:sp modelId="{27952A4C-1195-4589-B6EB-18BDE19C23CD}">
      <dsp:nvSpPr>
        <dsp:cNvPr id="0" name=""/>
        <dsp:cNvSpPr/>
      </dsp:nvSpPr>
      <dsp:spPr>
        <a:xfrm>
          <a:off x="0" y="1181763"/>
          <a:ext cx="7145867" cy="1166643"/>
        </a:xfrm>
        <a:prstGeom prst="round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l" defTabSz="222250">
            <a:lnSpc>
              <a:spcPct val="90000"/>
            </a:lnSpc>
            <a:spcBef>
              <a:spcPct val="0"/>
            </a:spcBef>
            <a:spcAft>
              <a:spcPct val="35000"/>
            </a:spcAft>
            <a:buNone/>
          </a:pPr>
          <a:r>
            <a:rPr lang="fr-FR" sz="500" b="1" kern="1200" dirty="0"/>
            <a:t>va </a:t>
          </a:r>
          <a:r>
            <a:rPr lang="fr-FR" sz="2000" b="1" kern="1200" dirty="0"/>
            <a:t>détruire le développement psychique normal des enfants afin de les initier à une sexualité non reproductive (pédophilie, homosexualité, changement de genre financé par la sécurité sociale). </a:t>
          </a:r>
          <a:endParaRPr lang="en-US" sz="2000" kern="1200" dirty="0"/>
        </a:p>
      </dsp:txBody>
      <dsp:txXfrm>
        <a:off x="56951" y="1238714"/>
        <a:ext cx="7031965" cy="1052741"/>
      </dsp:txXfrm>
    </dsp:sp>
    <dsp:sp modelId="{6764F3DD-54DA-47A6-90FB-2AB3E2B4C371}">
      <dsp:nvSpPr>
        <dsp:cNvPr id="0" name=""/>
        <dsp:cNvSpPr/>
      </dsp:nvSpPr>
      <dsp:spPr>
        <a:xfrm>
          <a:off x="0" y="2361921"/>
          <a:ext cx="7145867" cy="1166643"/>
        </a:xfrm>
        <a:prstGeom prst="round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b="1" kern="1200" dirty="0"/>
            <a:t>Depuis quand serait-ce le rôle des enseignants d’initier les enfants à la sexualité ? </a:t>
          </a:r>
          <a:endParaRPr lang="en-US" sz="2400" kern="1200" dirty="0"/>
        </a:p>
      </dsp:txBody>
      <dsp:txXfrm>
        <a:off x="56951" y="2418872"/>
        <a:ext cx="7031965" cy="1052741"/>
      </dsp:txXfrm>
    </dsp:sp>
    <dsp:sp modelId="{C2EF6128-E022-4369-AD36-15D3EEA9394D}">
      <dsp:nvSpPr>
        <dsp:cNvPr id="0" name=""/>
        <dsp:cNvSpPr/>
      </dsp:nvSpPr>
      <dsp:spPr>
        <a:xfrm>
          <a:off x="0" y="3542078"/>
          <a:ext cx="7145867" cy="1166643"/>
        </a:xfrm>
        <a:prstGeom prst="roundRect">
          <a:avLst/>
        </a:prstGeom>
        <a:solidFill>
          <a:schemeClr val="accent6">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b="1" kern="1200" dirty="0"/>
            <a:t>Et dès la maternelle ?</a:t>
          </a:r>
          <a:endParaRPr lang="en-US" sz="2800" kern="1200" dirty="0"/>
        </a:p>
      </dsp:txBody>
      <dsp:txXfrm>
        <a:off x="56951" y="3599029"/>
        <a:ext cx="7031965" cy="10527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DCDA9-FB06-4E20-9060-9D2DA6B6A394}">
      <dsp:nvSpPr>
        <dsp:cNvPr id="0" name=""/>
        <dsp:cNvSpPr/>
      </dsp:nvSpPr>
      <dsp:spPr>
        <a:xfrm>
          <a:off x="0" y="421736"/>
          <a:ext cx="5726722" cy="10467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28B35-9ADD-4D56-818B-1896F33CE4E4}">
      <dsp:nvSpPr>
        <dsp:cNvPr id="0" name=""/>
        <dsp:cNvSpPr/>
      </dsp:nvSpPr>
      <dsp:spPr>
        <a:xfrm>
          <a:off x="316627" y="753572"/>
          <a:ext cx="575686" cy="5756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4949BA-4B86-46E5-B342-59D5ED85AE8A}">
      <dsp:nvSpPr>
        <dsp:cNvPr id="0" name=""/>
        <dsp:cNvSpPr/>
      </dsp:nvSpPr>
      <dsp:spPr>
        <a:xfrm>
          <a:off x="1208941" y="518064"/>
          <a:ext cx="4517781" cy="1046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76" tIns="110776" rIns="110776" bIns="110776" numCol="1" spcCol="1270" anchor="ctr" anchorCtr="0">
          <a:noAutofit/>
        </a:bodyPr>
        <a:lstStyle/>
        <a:p>
          <a:pPr marL="0" lvl="0" indent="0" algn="l" defTabSz="622300">
            <a:lnSpc>
              <a:spcPct val="100000"/>
            </a:lnSpc>
            <a:spcBef>
              <a:spcPct val="0"/>
            </a:spcBef>
            <a:spcAft>
              <a:spcPct val="35000"/>
            </a:spcAft>
            <a:buNone/>
          </a:pPr>
          <a:r>
            <a:rPr lang="fr-FR" sz="1400" kern="1200" dirty="0"/>
            <a:t>– </a:t>
          </a:r>
          <a:r>
            <a:rPr lang="fr-FR" sz="2400" kern="1200" dirty="0">
              <a:solidFill>
                <a:srgbClr val="FF0000"/>
              </a:solidFill>
            </a:rPr>
            <a:t>Prévenir les violences entre pairs</a:t>
          </a:r>
          <a:endParaRPr lang="en-US" sz="2400" kern="1200" dirty="0">
            <a:solidFill>
              <a:srgbClr val="FF0000"/>
            </a:solidFill>
          </a:endParaRPr>
        </a:p>
      </dsp:txBody>
      <dsp:txXfrm>
        <a:off x="1208941" y="518064"/>
        <a:ext cx="4517781" cy="1046702"/>
      </dsp:txXfrm>
    </dsp:sp>
    <dsp:sp modelId="{1A75EB72-381E-4F4C-8AC3-C914DE68E675}">
      <dsp:nvSpPr>
        <dsp:cNvPr id="0" name=""/>
        <dsp:cNvSpPr/>
      </dsp:nvSpPr>
      <dsp:spPr>
        <a:xfrm>
          <a:off x="0" y="1893875"/>
          <a:ext cx="5726722" cy="104670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F94011-3104-4413-9219-0B3701B49241}">
      <dsp:nvSpPr>
        <dsp:cNvPr id="0" name=""/>
        <dsp:cNvSpPr/>
      </dsp:nvSpPr>
      <dsp:spPr>
        <a:xfrm>
          <a:off x="316627" y="2054021"/>
          <a:ext cx="575686" cy="5756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A76F86-95C3-4D8A-9E8A-07D1E9CD3CC2}">
      <dsp:nvSpPr>
        <dsp:cNvPr id="0" name=""/>
        <dsp:cNvSpPr/>
      </dsp:nvSpPr>
      <dsp:spPr>
        <a:xfrm>
          <a:off x="1208941" y="1818513"/>
          <a:ext cx="4517781" cy="1046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776" tIns="110776" rIns="110776" bIns="110776" numCol="1" spcCol="1270" anchor="ctr" anchorCtr="0">
          <a:noAutofit/>
        </a:bodyPr>
        <a:lstStyle/>
        <a:p>
          <a:pPr marL="0" lvl="0" indent="0" algn="l" defTabSz="622300">
            <a:lnSpc>
              <a:spcPct val="100000"/>
            </a:lnSpc>
            <a:spcBef>
              <a:spcPct val="0"/>
            </a:spcBef>
            <a:spcAft>
              <a:spcPct val="35000"/>
            </a:spcAft>
            <a:buNone/>
          </a:pPr>
          <a:r>
            <a:rPr lang="fr-FR" sz="1400" kern="1200" dirty="0">
              <a:solidFill>
                <a:srgbClr val="FF0000"/>
              </a:solidFill>
            </a:rPr>
            <a:t>Exemple: Intégrer à la politique de prévention du harcèlement les spécificités des violences sexistes et </a:t>
          </a:r>
          <a:r>
            <a:rPr lang="fr-FR" sz="1400" kern="1200" dirty="0" err="1">
              <a:solidFill>
                <a:srgbClr val="FF0000"/>
              </a:solidFill>
            </a:rPr>
            <a:t>LGBT+phobes</a:t>
          </a:r>
          <a:r>
            <a:rPr lang="fr-FR" sz="1400" kern="1200" dirty="0">
              <a:solidFill>
                <a:srgbClr val="FF0000"/>
              </a:solidFill>
            </a:rPr>
            <a:t>, organiser des actions de sensibilisation, s’appuyer sur les projets d’éducation à la sexualité. – </a:t>
          </a:r>
          <a:endParaRPr lang="en-US" sz="1400" kern="1200" dirty="0">
            <a:solidFill>
              <a:srgbClr val="FF0000"/>
            </a:solidFill>
          </a:endParaRPr>
        </a:p>
      </dsp:txBody>
      <dsp:txXfrm>
        <a:off x="1208941" y="1818513"/>
        <a:ext cx="4517781" cy="10467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6823E-2C40-4071-B5B1-959F70A7AB54}">
      <dsp:nvSpPr>
        <dsp:cNvPr id="0" name=""/>
        <dsp:cNvSpPr/>
      </dsp:nvSpPr>
      <dsp:spPr>
        <a:xfrm>
          <a:off x="0" y="33156"/>
          <a:ext cx="6584981" cy="11229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kern="1200"/>
            <a:t>ABC DE L’EGALITE EN 2014  </a:t>
          </a:r>
          <a:endParaRPr lang="en-US" sz="2100" kern="1200"/>
        </a:p>
      </dsp:txBody>
      <dsp:txXfrm>
        <a:off x="54817" y="87973"/>
        <a:ext cx="6475347" cy="1013291"/>
      </dsp:txXfrm>
    </dsp:sp>
    <dsp:sp modelId="{3FFCA1F9-CFBB-42EB-A2B8-89F156BEF897}">
      <dsp:nvSpPr>
        <dsp:cNvPr id="0" name=""/>
        <dsp:cNvSpPr/>
      </dsp:nvSpPr>
      <dsp:spPr>
        <a:xfrm>
          <a:off x="0" y="1216562"/>
          <a:ext cx="6584981" cy="11229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kern="1200"/>
            <a:t>CENSES LUTTER CONTRE LE SEXISME </a:t>
          </a:r>
          <a:endParaRPr lang="en-US" sz="2100" kern="1200"/>
        </a:p>
      </dsp:txBody>
      <dsp:txXfrm>
        <a:off x="54817" y="1271379"/>
        <a:ext cx="6475347" cy="1013291"/>
      </dsp:txXfrm>
    </dsp:sp>
    <dsp:sp modelId="{CEE06D91-7F21-41B6-BAFB-654A13803A1D}">
      <dsp:nvSpPr>
        <dsp:cNvPr id="0" name=""/>
        <dsp:cNvSpPr/>
      </dsp:nvSpPr>
      <dsp:spPr>
        <a:xfrm>
          <a:off x="0" y="2399968"/>
          <a:ext cx="6584981" cy="11229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kern="1200"/>
            <a:t>INTRODUISENT  SUBREPTICEMENT DES « MICROMODIFICATIONS »  </a:t>
          </a:r>
          <a:endParaRPr lang="en-US" sz="2100" kern="1200"/>
        </a:p>
      </dsp:txBody>
      <dsp:txXfrm>
        <a:off x="54817" y="2454785"/>
        <a:ext cx="6475347" cy="1013291"/>
      </dsp:txXfrm>
    </dsp:sp>
    <dsp:sp modelId="{1E4C8CCD-070A-4FB3-ACD2-E18D4FBE1558}">
      <dsp:nvSpPr>
        <dsp:cNvPr id="0" name=""/>
        <dsp:cNvSpPr/>
      </dsp:nvSpPr>
      <dsp:spPr>
        <a:xfrm>
          <a:off x="0" y="3583373"/>
          <a:ext cx="6584981" cy="11229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kern="1200" dirty="0"/>
            <a:t>AGIR SUR LES STEREOTYPES DE GENRE POUR LES DECONSTRUIRE  :</a:t>
          </a:r>
          <a:endParaRPr lang="en-US" sz="2100" kern="1200" dirty="0"/>
        </a:p>
      </dsp:txBody>
      <dsp:txXfrm>
        <a:off x="54817" y="3638190"/>
        <a:ext cx="6475347" cy="1013291"/>
      </dsp:txXfrm>
    </dsp:sp>
    <dsp:sp modelId="{29232FFF-2522-4DFB-82CF-778A728D781D}">
      <dsp:nvSpPr>
        <dsp:cNvPr id="0" name=""/>
        <dsp:cNvSpPr/>
      </dsp:nvSpPr>
      <dsp:spPr>
        <a:xfrm>
          <a:off x="0" y="4766779"/>
          <a:ext cx="6584981" cy="112292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r-FR" sz="2100" b="1" i="1" kern="1200"/>
            <a:t>VOULOIR ABSOLUMENT QUE LES PETITS GARCONS FASSENT DE LA COUTURE ET LES FILLES DE LA PLOMBERIE </a:t>
          </a:r>
          <a:endParaRPr lang="en-US" sz="2100" kern="1200"/>
        </a:p>
      </dsp:txBody>
      <dsp:txXfrm>
        <a:off x="54817" y="4821596"/>
        <a:ext cx="6475347" cy="10132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29378B-22B1-4588-9740-DF5103B13F80}" type="datetimeFigureOut">
              <a:rPr lang="fr-FR" smtClean="0"/>
              <a:t>16/01/2024</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A26EF8D-B4ED-4503-AC0C-4866D952D05B}" type="slidenum">
              <a:rPr lang="fr-FR" smtClean="0"/>
              <a:t>‹N°›</a:t>
            </a:fld>
            <a:endParaRPr lang="fr-FR" dirty="0"/>
          </a:p>
        </p:txBody>
      </p:sp>
    </p:spTree>
    <p:extLst>
      <p:ext uri="{BB962C8B-B14F-4D97-AF65-F5344CB8AC3E}">
        <p14:creationId xmlns:p14="http://schemas.microsoft.com/office/powerpoint/2010/main" val="26469940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9F5A51-7AD1-4F6A-BA60-8AF72EB7A855}" type="datetimeFigureOut">
              <a:rPr lang="fr-FR" noProof="0" smtClean="0"/>
              <a:t>16/01/2024</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noProof="0"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506EC4-24F6-4D00-BF5E-EA6796A76C61}" type="slidenum">
              <a:rPr lang="fr-FR" noProof="0" smtClean="0"/>
              <a:t>‹N°›</a:t>
            </a:fld>
            <a:endParaRPr lang="fr-FR" noProof="0" dirty="0"/>
          </a:p>
        </p:txBody>
      </p:sp>
    </p:spTree>
    <p:extLst>
      <p:ext uri="{BB962C8B-B14F-4D97-AF65-F5344CB8AC3E}">
        <p14:creationId xmlns:p14="http://schemas.microsoft.com/office/powerpoint/2010/main" val="412299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C506EC4-24F6-4D00-BF5E-EA6796A76C61}" type="slidenum">
              <a:rPr lang="fr-FR" smtClean="0"/>
              <a:t>1</a:t>
            </a:fld>
            <a:endParaRPr lang="fr-FR" dirty="0"/>
          </a:p>
        </p:txBody>
      </p:sp>
    </p:spTree>
    <p:extLst>
      <p:ext uri="{BB962C8B-B14F-4D97-AF65-F5344CB8AC3E}">
        <p14:creationId xmlns:p14="http://schemas.microsoft.com/office/powerpoint/2010/main" val="190225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C506EC4-24F6-4D00-BF5E-EA6796A76C61}" type="slidenum">
              <a:rPr lang="fr-FR" noProof="0" smtClean="0"/>
              <a:t>33</a:t>
            </a:fld>
            <a:endParaRPr lang="fr-FR" noProof="0" dirty="0"/>
          </a:p>
        </p:txBody>
      </p:sp>
    </p:spTree>
    <p:extLst>
      <p:ext uri="{BB962C8B-B14F-4D97-AF65-F5344CB8AC3E}">
        <p14:creationId xmlns:p14="http://schemas.microsoft.com/office/powerpoint/2010/main" val="400492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C506EC4-24F6-4D00-BF5E-EA6796A76C61}" type="slidenum">
              <a:rPr lang="fr-FR" noProof="0" smtClean="0"/>
              <a:t>35</a:t>
            </a:fld>
            <a:endParaRPr lang="fr-FR" noProof="0" dirty="0"/>
          </a:p>
        </p:txBody>
      </p:sp>
    </p:spTree>
    <p:extLst>
      <p:ext uri="{BB962C8B-B14F-4D97-AF65-F5344CB8AC3E}">
        <p14:creationId xmlns:p14="http://schemas.microsoft.com/office/powerpoint/2010/main" val="187253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D519-DB5F-4C60-BCFD-59E3FE846A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25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D519-DB5F-4C60-BCFD-59E3FE846A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94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5EFD60-C211-9C7C-47B9-14E66DC93C4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0EB3895-14D4-7780-92C8-5CF1BFA4EC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78A91B9F-6394-D732-0C22-FF9F49DA29C0}"/>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FA30B9B9-FCA4-BA4D-EE7B-FECF31C7DCF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E23F50-D28B-D97E-871F-6355FEC33048}"/>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2601991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F84656-209C-8BE2-B313-DF92785D63A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DC9BE4B-876E-73EC-56FE-5C64FA5E608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0E5DA72-80D2-840A-F014-37CBFC58CEAC}"/>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3E0A3535-11F6-AC5B-209E-BBB9F55620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AE26BC-015C-E063-3180-996EDE98F73A}"/>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3844737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5572EE8-3F3C-AD76-AFE8-A418122C475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6BE503B-5F2D-5539-2331-5EA29087D49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7C7B2E1-B8E6-1FB1-4717-0F7D6CC0D999}"/>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0E4D5257-FDE9-E5E4-AE5B-BC5126D9661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0FC62E-005E-23AC-98F9-A14A5982AD3A}"/>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4040327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rtl="0"/>
            <a:fld id="{B7F610D7-475A-479D-B6A3-83CC46A64A41}" type="datetime1">
              <a:rPr lang="fr-FR" noProof="0" smtClean="0"/>
              <a:t>16/01/2024</a:t>
            </a:fld>
            <a:endParaRPr lang="fr-FR" noProof="0" dirty="0"/>
          </a:p>
        </p:txBody>
      </p:sp>
      <p:sp>
        <p:nvSpPr>
          <p:cNvPr id="5" name="Footer Placeholder 4"/>
          <p:cNvSpPr>
            <a:spLocks noGrp="1"/>
          </p:cNvSpPr>
          <p:nvPr>
            <p:ph type="ftr" sz="quarter" idx="11"/>
          </p:nvPr>
        </p:nvSpPr>
        <p:spPr>
          <a:xfrm>
            <a:off x="2416500" y="329307"/>
            <a:ext cx="4973915" cy="309201"/>
          </a:xfrm>
        </p:spPr>
        <p:txBody>
          <a:bodyPr/>
          <a:lstStyle/>
          <a:p>
            <a:pPr rtl="0"/>
            <a:endParaRPr lang="fr-FR" noProof="0" dirty="0"/>
          </a:p>
        </p:txBody>
      </p:sp>
      <p:sp>
        <p:nvSpPr>
          <p:cNvPr id="6" name="Slide Number Placeholder 5"/>
          <p:cNvSpPr>
            <a:spLocks noGrp="1"/>
          </p:cNvSpPr>
          <p:nvPr>
            <p:ph type="sldNum" sz="quarter" idx="12"/>
          </p:nvPr>
        </p:nvSpPr>
        <p:spPr>
          <a:xfrm>
            <a:off x="1437664" y="798973"/>
            <a:ext cx="811019" cy="503578"/>
          </a:xfrm>
        </p:spPr>
        <p:txBody>
          <a:bodyPr/>
          <a:lstStyle/>
          <a:p>
            <a:pPr rtl="0"/>
            <a:fld id="{34B7E4EF-A1BD-40F4-AB7B-04F084DD991D}" type="slidenum">
              <a:rPr lang="fr-FR" noProof="0" smtClean="0"/>
              <a:t>‹N°›</a:t>
            </a:fld>
            <a:endParaRPr lang="fr-FR" noProof="0"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4061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AD528031-0E0D-4788-8247-5022B17E025F}" type="datetime1">
              <a:rPr lang="fr-FR" noProof="0" smtClean="0"/>
              <a:t>16/01/2024</a:t>
            </a:fld>
            <a:endParaRPr lang="fr-FR" noProof="0" dirty="0"/>
          </a:p>
        </p:txBody>
      </p:sp>
      <p:sp>
        <p:nvSpPr>
          <p:cNvPr id="5" name="Footer Placeholder 4"/>
          <p:cNvSpPr>
            <a:spLocks noGrp="1"/>
          </p:cNvSpPr>
          <p:nvPr>
            <p:ph type="ftr" sz="quarter" idx="11"/>
          </p:nvPr>
        </p:nvSpPr>
        <p:spPr/>
        <p:txBody>
          <a:bodyPr/>
          <a:lstStyle/>
          <a:p>
            <a:pPr rtl="0"/>
            <a:endParaRPr lang="fr-FR" noProof="0" dirty="0"/>
          </a:p>
        </p:txBody>
      </p:sp>
      <p:sp>
        <p:nvSpPr>
          <p:cNvPr id="6" name="Slide Number Placeholder 5"/>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30824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rtl="0"/>
            <a:fld id="{53FF608E-7797-42AF-8413-6DB790AA3E20}" type="datetime1">
              <a:rPr lang="fr-FR" noProof="0" smtClean="0"/>
              <a:t>16/01/2024</a:t>
            </a:fld>
            <a:endParaRPr lang="fr-FR" noProof="0" dirty="0"/>
          </a:p>
        </p:txBody>
      </p:sp>
      <p:sp>
        <p:nvSpPr>
          <p:cNvPr id="5" name="Footer Placeholder 4"/>
          <p:cNvSpPr>
            <a:spLocks noGrp="1"/>
          </p:cNvSpPr>
          <p:nvPr>
            <p:ph type="ftr" sz="quarter" idx="11"/>
          </p:nvPr>
        </p:nvSpPr>
        <p:spPr/>
        <p:txBody>
          <a:bodyPr/>
          <a:lstStyle/>
          <a:p>
            <a:pPr rtl="0"/>
            <a:endParaRPr lang="fr-FR" noProof="0" dirty="0"/>
          </a:p>
        </p:txBody>
      </p:sp>
      <p:sp>
        <p:nvSpPr>
          <p:cNvPr id="6" name="Slide Number Placeholder 5"/>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2704440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rtl="0"/>
            <a:fld id="{8D6397E1-94C5-4F9F-B858-2B2904BEBC28}" type="datetime1">
              <a:rPr lang="fr-FR" noProof="0" smtClean="0"/>
              <a:t>16/01/2024</a:t>
            </a:fld>
            <a:endParaRPr lang="fr-FR" noProof="0" dirty="0"/>
          </a:p>
        </p:txBody>
      </p:sp>
      <p:sp>
        <p:nvSpPr>
          <p:cNvPr id="6" name="Footer Placeholder 5"/>
          <p:cNvSpPr>
            <a:spLocks noGrp="1"/>
          </p:cNvSpPr>
          <p:nvPr>
            <p:ph type="ftr" sz="quarter" idx="11"/>
          </p:nvPr>
        </p:nvSpPr>
        <p:spPr/>
        <p:txBody>
          <a:bodyPr/>
          <a:lstStyle/>
          <a:p>
            <a:pPr rtl="0"/>
            <a:endParaRPr lang="fr-FR" noProof="0" dirty="0"/>
          </a:p>
        </p:txBody>
      </p:sp>
      <p:sp>
        <p:nvSpPr>
          <p:cNvPr id="7" name="Slide Number Placeholder 6"/>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46402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rtl="0"/>
            <a:fld id="{C222DF5F-E4BE-4466-A7A0-C61E58FEFC9F}" type="datetime1">
              <a:rPr lang="fr-FR" noProof="0" smtClean="0"/>
              <a:t>16/01/2024</a:t>
            </a:fld>
            <a:endParaRPr lang="fr-FR" noProof="0" dirty="0"/>
          </a:p>
        </p:txBody>
      </p:sp>
      <p:sp>
        <p:nvSpPr>
          <p:cNvPr id="8" name="Footer Placeholder 7"/>
          <p:cNvSpPr>
            <a:spLocks noGrp="1"/>
          </p:cNvSpPr>
          <p:nvPr>
            <p:ph type="ftr" sz="quarter" idx="11"/>
          </p:nvPr>
        </p:nvSpPr>
        <p:spPr/>
        <p:txBody>
          <a:bodyPr/>
          <a:lstStyle/>
          <a:p>
            <a:pPr rtl="0"/>
            <a:endParaRPr lang="fr-FR" noProof="0" dirty="0"/>
          </a:p>
        </p:txBody>
      </p:sp>
      <p:sp>
        <p:nvSpPr>
          <p:cNvPr id="9" name="Slide Number Placeholder 8"/>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5120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rtl="0"/>
            <a:fld id="{53FF608E-7797-42AF-8413-6DB790AA3E20}" type="datetime1">
              <a:rPr lang="fr-FR" noProof="0" smtClean="0"/>
              <a:t>16/01/2024</a:t>
            </a:fld>
            <a:endParaRPr lang="fr-FR" noProof="0" dirty="0"/>
          </a:p>
        </p:txBody>
      </p:sp>
      <p:sp>
        <p:nvSpPr>
          <p:cNvPr id="4" name="Footer Placeholder 3"/>
          <p:cNvSpPr>
            <a:spLocks noGrp="1"/>
          </p:cNvSpPr>
          <p:nvPr>
            <p:ph type="ftr" sz="quarter" idx="11"/>
          </p:nvPr>
        </p:nvSpPr>
        <p:spPr/>
        <p:txBody>
          <a:bodyPr/>
          <a:lstStyle/>
          <a:p>
            <a:pPr rtl="0"/>
            <a:endParaRPr lang="fr-FR" noProof="0" dirty="0"/>
          </a:p>
        </p:txBody>
      </p:sp>
      <p:sp>
        <p:nvSpPr>
          <p:cNvPr id="5" name="Slide Number Placeholder 4"/>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473673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A9CAEE99-E858-4436-BAF5-1ACF2EFC4104}" type="datetime1">
              <a:rPr lang="fr-FR" noProof="0" smtClean="0"/>
              <a:t>16/01/2024</a:t>
            </a:fld>
            <a:endParaRPr lang="fr-FR" noProof="0" dirty="0"/>
          </a:p>
        </p:txBody>
      </p:sp>
      <p:sp>
        <p:nvSpPr>
          <p:cNvPr id="3" name="Footer Placeholder 2"/>
          <p:cNvSpPr>
            <a:spLocks noGrp="1"/>
          </p:cNvSpPr>
          <p:nvPr>
            <p:ph type="ftr" sz="quarter" idx="11"/>
          </p:nvPr>
        </p:nvSpPr>
        <p:spPr/>
        <p:txBody>
          <a:bodyPr/>
          <a:lstStyle/>
          <a:p>
            <a:pPr rtl="0"/>
            <a:endParaRPr lang="fr-FR" noProof="0" dirty="0"/>
          </a:p>
        </p:txBody>
      </p:sp>
      <p:sp>
        <p:nvSpPr>
          <p:cNvPr id="4" name="Slide Number Placeholder 3"/>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3471795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rtl="0"/>
            <a:fld id="{EABDF2FA-915F-493A-9BD8-70C144109E70}" type="datetime1">
              <a:rPr lang="fr-FR" noProof="0" smtClean="0"/>
              <a:t>16/01/2024</a:t>
            </a:fld>
            <a:endParaRPr lang="fr-FR" noProof="0" dirty="0"/>
          </a:p>
        </p:txBody>
      </p:sp>
      <p:sp>
        <p:nvSpPr>
          <p:cNvPr id="6" name="Footer Placeholder 5"/>
          <p:cNvSpPr>
            <a:spLocks noGrp="1"/>
          </p:cNvSpPr>
          <p:nvPr>
            <p:ph type="ftr" sz="quarter" idx="11"/>
          </p:nvPr>
        </p:nvSpPr>
        <p:spPr/>
        <p:txBody>
          <a:bodyPr/>
          <a:lstStyle/>
          <a:p>
            <a:pPr rtl="0"/>
            <a:endParaRPr lang="fr-FR" noProof="0" dirty="0"/>
          </a:p>
        </p:txBody>
      </p:sp>
      <p:sp>
        <p:nvSpPr>
          <p:cNvPr id="7" name="Slide Number Placeholder 6"/>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867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42E360-0127-BEAD-DC4B-15BA5A41AF8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759A808-AF89-28CD-5083-4EB7AA6210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464041-BDB5-DA8B-8982-DA984C02148C}"/>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00D3D80D-92FF-CC12-8690-30596BA0BF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FB986FB-40AF-1B3D-DC0E-0197B2D0C315}"/>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1070867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pPr rtl="0"/>
            <a:fld id="{9CD434C9-D3F3-4C7B-AC63-3168A5838220}" type="datetime1">
              <a:rPr lang="fr-FR" noProof="0" smtClean="0"/>
              <a:t>16/01/2024</a:t>
            </a:fld>
            <a:endParaRPr lang="fr-FR" noProof="0" dirty="0"/>
          </a:p>
        </p:txBody>
      </p:sp>
      <p:sp>
        <p:nvSpPr>
          <p:cNvPr id="6" name="Footer Placeholder 5"/>
          <p:cNvSpPr>
            <a:spLocks noGrp="1"/>
          </p:cNvSpPr>
          <p:nvPr>
            <p:ph type="ftr" sz="quarter" idx="11"/>
          </p:nvPr>
        </p:nvSpPr>
        <p:spPr>
          <a:xfrm>
            <a:off x="1447382" y="318640"/>
            <a:ext cx="5541004" cy="320931"/>
          </a:xfrm>
        </p:spPr>
        <p:txBody>
          <a:bodyPr/>
          <a:lstStyle/>
          <a:p>
            <a:pPr algn="l" rtl="0"/>
            <a:endParaRPr lang="fr-FR" noProof="0" dirty="0"/>
          </a:p>
        </p:txBody>
      </p:sp>
      <p:sp>
        <p:nvSpPr>
          <p:cNvPr id="7" name="Slide Number Placeholder 6"/>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9870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4FB8DD61-8EF0-4049-889D-E9128A9C9813}" type="datetime1">
              <a:rPr lang="fr-FR" noProof="0" smtClean="0"/>
              <a:t>16/01/2024</a:t>
            </a:fld>
            <a:endParaRPr lang="fr-FR" noProof="0" dirty="0"/>
          </a:p>
        </p:txBody>
      </p:sp>
      <p:sp>
        <p:nvSpPr>
          <p:cNvPr id="5" name="Footer Placeholder 4"/>
          <p:cNvSpPr>
            <a:spLocks noGrp="1"/>
          </p:cNvSpPr>
          <p:nvPr>
            <p:ph type="ftr" sz="quarter" idx="11"/>
          </p:nvPr>
        </p:nvSpPr>
        <p:spPr/>
        <p:txBody>
          <a:bodyPr/>
          <a:lstStyle/>
          <a:p>
            <a:pPr rtl="0"/>
            <a:endParaRPr lang="fr-FR" noProof="0" dirty="0"/>
          </a:p>
        </p:txBody>
      </p:sp>
      <p:sp>
        <p:nvSpPr>
          <p:cNvPr id="6" name="Slide Number Placeholder 5"/>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55517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rtl="0"/>
            <a:fld id="{365586C5-0823-4332-9E11-A72AAA6FDF94}" type="datetime1">
              <a:rPr lang="fr-FR" noProof="0" smtClean="0"/>
              <a:t>16/01/2024</a:t>
            </a:fld>
            <a:endParaRPr lang="fr-FR" noProof="0" dirty="0"/>
          </a:p>
        </p:txBody>
      </p:sp>
      <p:sp>
        <p:nvSpPr>
          <p:cNvPr id="5" name="Footer Placeholder 4"/>
          <p:cNvSpPr>
            <a:spLocks noGrp="1"/>
          </p:cNvSpPr>
          <p:nvPr>
            <p:ph type="ftr" sz="quarter" idx="11"/>
          </p:nvPr>
        </p:nvSpPr>
        <p:spPr/>
        <p:txBody>
          <a:bodyPr/>
          <a:lstStyle/>
          <a:p>
            <a:pPr rtl="0"/>
            <a:endParaRPr lang="fr-FR" noProof="0" dirty="0"/>
          </a:p>
        </p:txBody>
      </p:sp>
      <p:sp>
        <p:nvSpPr>
          <p:cNvPr id="6" name="Slide Number Placeholder 5"/>
          <p:cNvSpPr>
            <a:spLocks noGrp="1"/>
          </p:cNvSpPr>
          <p:nvPr>
            <p:ph type="sldNum" sz="quarter" idx="12"/>
          </p:nvPr>
        </p:nvSpPr>
        <p:spPr/>
        <p:txBody>
          <a:bodyPr/>
          <a:lstStyle/>
          <a:p>
            <a:pPr rtl="0"/>
            <a:fld id="{34B7E4EF-A1BD-40F4-AB7B-04F084DD991D}" type="slidenum">
              <a:rPr lang="fr-FR" noProof="0" smtClean="0"/>
              <a:t>‹N°›</a:t>
            </a:fld>
            <a:endParaRPr lang="fr-FR" noProof="0"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6982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C982D9-A70C-55CF-01EB-55704AF76A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E4E8214-7955-5566-03F0-E800C07956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B36DFB-2062-DC4D-C36A-E761DD4CA99E}"/>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EF4B4714-1E4B-5EA9-D4F7-7F3F6E4BB0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69958E-24C8-B881-F295-704B78C197B2}"/>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1950294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8856-6A3A-400D-71C0-4704ED1009A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1D83F53-8410-6DAC-D003-69C8471EF5C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31D826-D439-E855-67E5-C2CE8BBFCCC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E860262-95CF-7195-90C2-CA3DCA59BBCC}"/>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6" name="Espace réservé du pied de page 5">
            <a:extLst>
              <a:ext uri="{FF2B5EF4-FFF2-40B4-BE49-F238E27FC236}">
                <a16:creationId xmlns:a16="http://schemas.microsoft.com/office/drawing/2014/main" id="{46C0E775-9F6E-86C3-9ACB-F9FCB7F04FD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F397DCC-EE6A-B4FD-793A-82878AD78447}"/>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2431428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6FB87E-AE67-13E0-A67C-E11535D288B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4BA4CC9-02C7-F21F-EDA6-D75489B5E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835732C-2D98-C416-AE1F-F79FF392312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68EAA01-DC10-7311-7952-9A91B08F3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AF9A69F-95C3-932C-77BB-ACAC1C00146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A3A69BC-44BE-7BFA-C3F6-E7F0E2A28E29}"/>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8" name="Espace réservé du pied de page 7">
            <a:extLst>
              <a:ext uri="{FF2B5EF4-FFF2-40B4-BE49-F238E27FC236}">
                <a16:creationId xmlns:a16="http://schemas.microsoft.com/office/drawing/2014/main" id="{4919D9B3-250E-C71E-90D4-45F8B935BB6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E4DFC70-22F3-0BC9-71F5-53CBBC409E95}"/>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3864609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FA54C-3ADA-F7AC-35AE-C0758A58B1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81F2A11-F41C-0E5D-D290-9392F9FCE373}"/>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4" name="Espace réservé du pied de page 3">
            <a:extLst>
              <a:ext uri="{FF2B5EF4-FFF2-40B4-BE49-F238E27FC236}">
                <a16:creationId xmlns:a16="http://schemas.microsoft.com/office/drawing/2014/main" id="{06B902B4-E697-5A32-B91B-EB51453F19D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501BD4A6-8203-C381-D835-6299D3DFE352}"/>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149628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FADBC9C-E79B-358B-72F9-CA80AB595B81}"/>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3" name="Espace réservé du pied de page 2">
            <a:extLst>
              <a:ext uri="{FF2B5EF4-FFF2-40B4-BE49-F238E27FC236}">
                <a16:creationId xmlns:a16="http://schemas.microsoft.com/office/drawing/2014/main" id="{06C119EC-60D3-DA25-0538-E1A1E74270D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22B12AE-4F71-B85C-3268-A6E5B621DB7A}"/>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3758250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65DFF-A19E-DAD9-4CD9-63E4F7E84A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FBDED60-9E81-31B5-C75B-5EC719CD99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6F37B5-9D50-CA16-6996-D51C87B46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0DD3F7E-9194-A38B-5E46-E8BC5B7179FA}"/>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6" name="Espace réservé du pied de page 5">
            <a:extLst>
              <a:ext uri="{FF2B5EF4-FFF2-40B4-BE49-F238E27FC236}">
                <a16:creationId xmlns:a16="http://schemas.microsoft.com/office/drawing/2014/main" id="{B1453FBC-F8DB-9FCF-E193-0E01E1A4113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099EC93-E1A8-23BD-1197-B0BD3DBEACE4}"/>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408994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E5E3E-F4FE-F74A-1F06-0172419879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0F206D2-01EC-21E8-0C83-75A765CAF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8914FD7-3180-CB7E-ECED-B57DB4357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1F4F23-DB59-CC0D-ECE2-C109BEB6AD04}"/>
              </a:ext>
            </a:extLst>
          </p:cNvPr>
          <p:cNvSpPr>
            <a:spLocks noGrp="1"/>
          </p:cNvSpPr>
          <p:nvPr>
            <p:ph type="dt" sz="half" idx="10"/>
          </p:nvPr>
        </p:nvSpPr>
        <p:spPr/>
        <p:txBody>
          <a:bodyPr/>
          <a:lstStyle/>
          <a:p>
            <a:fld id="{0D902D87-8165-455F-A719-F0FE555D5CF5}" type="datetimeFigureOut">
              <a:rPr lang="fr-FR" smtClean="0"/>
              <a:t>16/01/2024</a:t>
            </a:fld>
            <a:endParaRPr lang="fr-FR"/>
          </a:p>
        </p:txBody>
      </p:sp>
      <p:sp>
        <p:nvSpPr>
          <p:cNvPr id="6" name="Espace réservé du pied de page 5">
            <a:extLst>
              <a:ext uri="{FF2B5EF4-FFF2-40B4-BE49-F238E27FC236}">
                <a16:creationId xmlns:a16="http://schemas.microsoft.com/office/drawing/2014/main" id="{9EEFC9B8-D0D7-8B48-8B13-71ACCA8DA33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1886ADA-23FB-57FC-9903-25E9C255DA0B}"/>
              </a:ext>
            </a:extLst>
          </p:cNvPr>
          <p:cNvSpPr>
            <a:spLocks noGrp="1"/>
          </p:cNvSpPr>
          <p:nvPr>
            <p:ph type="sldNum" sz="quarter" idx="12"/>
          </p:nvPr>
        </p:nvSpPr>
        <p:spPr/>
        <p:txBody>
          <a:bodyPr/>
          <a:lstStyle/>
          <a:p>
            <a:fld id="{A70E7312-4EB9-49FD-B3B9-97D0837B89AA}" type="slidenum">
              <a:rPr lang="fr-FR" smtClean="0"/>
              <a:t>‹N°›</a:t>
            </a:fld>
            <a:endParaRPr lang="fr-FR"/>
          </a:p>
        </p:txBody>
      </p:sp>
    </p:spTree>
    <p:extLst>
      <p:ext uri="{BB962C8B-B14F-4D97-AF65-F5344CB8AC3E}">
        <p14:creationId xmlns:p14="http://schemas.microsoft.com/office/powerpoint/2010/main" val="1697076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FC3A12D-4A3F-B524-5BA1-900EE7109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3F30122-2037-7675-1BED-7EE43AA0CB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80C16BF-2CED-458C-ED78-3AFE467D2B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902D87-8165-455F-A719-F0FE555D5CF5}" type="datetimeFigureOut">
              <a:rPr lang="fr-FR" smtClean="0"/>
              <a:t>16/01/2024</a:t>
            </a:fld>
            <a:endParaRPr lang="fr-FR"/>
          </a:p>
        </p:txBody>
      </p:sp>
      <p:sp>
        <p:nvSpPr>
          <p:cNvPr id="5" name="Espace réservé du pied de page 4">
            <a:extLst>
              <a:ext uri="{FF2B5EF4-FFF2-40B4-BE49-F238E27FC236}">
                <a16:creationId xmlns:a16="http://schemas.microsoft.com/office/drawing/2014/main" id="{3053326E-5394-377B-C90E-2488E570B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7EEB33A-81F7-5696-525D-E06AB89EA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E7312-4EB9-49FD-B3B9-97D0837B89AA}" type="slidenum">
              <a:rPr lang="fr-FR" smtClean="0"/>
              <a:t>‹N°›</a:t>
            </a:fld>
            <a:endParaRPr lang="fr-FR"/>
          </a:p>
        </p:txBody>
      </p:sp>
    </p:spTree>
    <p:extLst>
      <p:ext uri="{BB962C8B-B14F-4D97-AF65-F5344CB8AC3E}">
        <p14:creationId xmlns:p14="http://schemas.microsoft.com/office/powerpoint/2010/main" val="312767083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rtl="0"/>
            <a:fld id="{53FF608E-7797-42AF-8413-6DB790AA3E20}" type="datetime1">
              <a:rPr lang="fr-FR" noProof="0" smtClean="0"/>
              <a:t>16/01/2024</a:t>
            </a:fld>
            <a:endParaRPr lang="fr-FR" noProof="0"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rtl="0"/>
            <a:endParaRPr lang="fr-FR" noProof="0"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rtl="0"/>
            <a:fld id="{34B7E4EF-A1BD-40F4-AB7B-04F084DD991D}" type="slidenum">
              <a:rPr lang="fr-FR" noProof="0" smtClean="0"/>
              <a:t>‹N°›</a:t>
            </a:fld>
            <a:endParaRPr lang="fr-FR" noProof="0"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07980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www.genethique.org/le-pape-appelle-a-interdire-universellement-la-gpa/" TargetMode="External"/><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png"/><Relationship Id="rId1" Type="http://schemas.openxmlformats.org/officeDocument/2006/relationships/slideLayout" Target="../slideLayouts/slideLayout1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fr.wikipedia.org/wiki/Politique" TargetMode="External"/><Relationship Id="rId2" Type="http://schemas.openxmlformats.org/officeDocument/2006/relationships/hyperlink" Target="https://fr.wikipedia.org/wiki/Dictature" TargetMode="Externa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hyperlink" Target="https://fr.wikipedia.org/wiki/Sph%C3%A8res_d%27activit%C3%A9_et_de_sens" TargetMode="Externa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9.pn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9.jpe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5.png"/><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5.xml.rels><?xml version="1.0" encoding="UTF-8" standalone="yes"?>
<Relationships xmlns="http://schemas.openxmlformats.org/package/2006/relationships"><Relationship Id="rId3" Type="http://schemas.openxmlformats.org/officeDocument/2006/relationships/hyperlink" Target="https://x.com/BlackBondPtv/status/1720034569821257858?s=20" TargetMode="External"/><Relationship Id="rId2" Type="http://schemas.openxmlformats.org/officeDocument/2006/relationships/image" Target="../media/image1.jp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70.png"/><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t.co/7ffbYx0QKy" TargetMode="External"/><Relationship Id="rId7" Type="http://schemas.openxmlformats.org/officeDocument/2006/relationships/image" Target="../media/image74.jpeg"/><Relationship Id="rId2"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hyperlink" Target="https://twitter.com/hashtag/ProtegeonsNosEnfants?src=hashtag_click" TargetMode="External"/><Relationship Id="rId5" Type="http://schemas.openxmlformats.org/officeDocument/2006/relationships/hyperlink" Target="https://twitter.com/hashtag/EducationALaSexualit%C3%A9?src=hashtag_click" TargetMode="External"/><Relationship Id="rId4" Type="http://schemas.openxmlformats.org/officeDocument/2006/relationships/hyperlink" Target="https://t.co/iQgObJ5sDe"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hyperlink" Target="https://x.com/AssociationPEC/status/1713248919805710659?s=20" TargetMode="External"/><Relationship Id="rId2" Type="http://schemas.openxmlformats.org/officeDocument/2006/relationships/image" Target="../media/image1.jp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35" name="Picture 3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1" name="Rectangle 40">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18C3B467-088C-4F3D-A9A7-105C4E1E20CD}"/>
              </a:ext>
            </a:extLst>
          </p:cNvPr>
          <p:cNvSpPr>
            <a:spLocks noGrp="1"/>
          </p:cNvSpPr>
          <p:nvPr>
            <p:ph type="title"/>
          </p:nvPr>
        </p:nvSpPr>
        <p:spPr>
          <a:xfrm>
            <a:off x="66502" y="-11430"/>
            <a:ext cx="6716683" cy="4849437"/>
          </a:xfrm>
        </p:spPr>
        <p:txBody>
          <a:bodyPr vert="horz" lIns="91440" tIns="45720" rIns="91440" bIns="45720" rtlCol="0" anchor="t">
            <a:normAutofit/>
          </a:bodyPr>
          <a:lstStyle/>
          <a:p>
            <a:br>
              <a:rPr lang="en-US" sz="800" dirty="0"/>
            </a:br>
            <a:br>
              <a:rPr lang="en-US" sz="800" dirty="0"/>
            </a:br>
            <a:r>
              <a:rPr lang="en-US" sz="2200" b="1" dirty="0">
                <a:latin typeface="ADLaM Display" panose="02010000000000000000" pitchFamily="2" charset="0"/>
                <a:ea typeface="ADLaM Display" panose="02010000000000000000" pitchFamily="2" charset="0"/>
                <a:cs typeface="ADLaM Display" panose="02010000000000000000" pitchFamily="2" charset="0"/>
              </a:rPr>
              <a:t>education </a:t>
            </a:r>
            <a:r>
              <a:rPr lang="en-US" sz="2200" b="1" dirty="0" err="1">
                <a:latin typeface="ADLaM Display" panose="02010000000000000000" pitchFamily="2" charset="0"/>
                <a:ea typeface="ADLaM Display" panose="02010000000000000000" pitchFamily="2" charset="0"/>
                <a:cs typeface="ADLaM Display" panose="02010000000000000000" pitchFamily="2" charset="0"/>
              </a:rPr>
              <a:t>sexuelle</a:t>
            </a:r>
            <a:r>
              <a:rPr lang="en-US" sz="2200" b="1" dirty="0">
                <a:latin typeface="ADLaM Display" panose="02010000000000000000" pitchFamily="2" charset="0"/>
                <a:ea typeface="ADLaM Display" panose="02010000000000000000" pitchFamily="2" charset="0"/>
                <a:cs typeface="ADLaM Display" panose="02010000000000000000" pitchFamily="2" charset="0"/>
              </a:rPr>
              <a:t> a </a:t>
            </a:r>
            <a:r>
              <a:rPr lang="en-US" sz="2200" b="1" dirty="0" err="1">
                <a:latin typeface="ADLaM Display" panose="02010000000000000000" pitchFamily="2" charset="0"/>
                <a:ea typeface="ADLaM Display" panose="02010000000000000000" pitchFamily="2" charset="0"/>
                <a:cs typeface="ADLaM Display" panose="02010000000000000000" pitchFamily="2" charset="0"/>
              </a:rPr>
              <a:t>l’Ecole</a:t>
            </a: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r>
              <a:rPr lang="en-US" sz="2200" b="1" dirty="0">
                <a:latin typeface="ADLaM Display" panose="02010000000000000000" pitchFamily="2" charset="0"/>
                <a:ea typeface="ADLaM Display" panose="02010000000000000000" pitchFamily="2" charset="0"/>
                <a:cs typeface="ADLaM Display" panose="02010000000000000000" pitchFamily="2" charset="0"/>
              </a:rPr>
              <a:t> et </a:t>
            </a:r>
            <a:r>
              <a:rPr lang="en-US" sz="2200" b="1" dirty="0" err="1">
                <a:latin typeface="ADLaM Display" panose="02010000000000000000" pitchFamily="2" charset="0"/>
                <a:ea typeface="ADLaM Display" panose="02010000000000000000" pitchFamily="2" charset="0"/>
                <a:cs typeface="ADLaM Display" panose="02010000000000000000" pitchFamily="2" charset="0"/>
              </a:rPr>
              <a:t>theorie</a:t>
            </a:r>
            <a:r>
              <a:rPr lang="en-US" sz="2200" b="1" dirty="0">
                <a:latin typeface="ADLaM Display" panose="02010000000000000000" pitchFamily="2" charset="0"/>
                <a:ea typeface="ADLaM Display" panose="02010000000000000000" pitchFamily="2" charset="0"/>
                <a:cs typeface="ADLaM Display" panose="02010000000000000000" pitchFamily="2" charset="0"/>
              </a:rPr>
              <a:t> du genre    =  enfants </a:t>
            </a:r>
            <a:r>
              <a:rPr lang="en-US" sz="2200" b="1" dirty="0" err="1">
                <a:latin typeface="ADLaM Display" panose="02010000000000000000" pitchFamily="2" charset="0"/>
                <a:ea typeface="ADLaM Display" panose="02010000000000000000" pitchFamily="2" charset="0"/>
                <a:cs typeface="ADLaM Display" panose="02010000000000000000" pitchFamily="2" charset="0"/>
              </a:rPr>
              <a:t>sacCAGés</a:t>
            </a:r>
            <a:r>
              <a:rPr lang="en-US" sz="2200" b="1" dirty="0">
                <a:latin typeface="ADLaM Display" panose="02010000000000000000" pitchFamily="2" charset="0"/>
                <a:ea typeface="ADLaM Display" panose="02010000000000000000" pitchFamily="2" charset="0"/>
                <a:cs typeface="ADLaM Display" panose="02010000000000000000" pitchFamily="2" charset="0"/>
              </a:rPr>
              <a:t> </a:t>
            </a: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2200" b="1" dirty="0">
                <a:latin typeface="ADLaM Display" panose="02010000000000000000" pitchFamily="2" charset="0"/>
                <a:ea typeface="ADLaM Display" panose="02010000000000000000" pitchFamily="2" charset="0"/>
                <a:cs typeface="ADLaM Display" panose="02010000000000000000" pitchFamily="2" charset="0"/>
              </a:rPr>
            </a:br>
            <a:br>
              <a:rPr lang="en-US" sz="800" dirty="0"/>
            </a:br>
            <a:br>
              <a:rPr lang="en-US" sz="800" dirty="0"/>
            </a:br>
            <a:endParaRPr lang="en-US" sz="800" dirty="0"/>
          </a:p>
        </p:txBody>
      </p:sp>
      <p:sp>
        <p:nvSpPr>
          <p:cNvPr id="45" name="Rectangle 44">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Content Placeholder 29">
            <a:extLst>
              <a:ext uri="{FF2B5EF4-FFF2-40B4-BE49-F238E27FC236}">
                <a16:creationId xmlns:a16="http://schemas.microsoft.com/office/drawing/2014/main" id="{51B73E32-02EA-424C-57E0-CAD0CF38A6D0}"/>
              </a:ext>
            </a:extLst>
          </p:cNvPr>
          <p:cNvSpPr>
            <a:spLocks noGrp="1"/>
          </p:cNvSpPr>
          <p:nvPr>
            <p:ph sz="half" idx="1"/>
          </p:nvPr>
        </p:nvSpPr>
        <p:spPr>
          <a:xfrm>
            <a:off x="788837" y="2292263"/>
            <a:ext cx="5729727" cy="3104631"/>
          </a:xfrm>
        </p:spPr>
        <p:txBody>
          <a:bodyPr vert="horz" lIns="91440" tIns="45720" rIns="91440" bIns="45720" rtlCol="0" anchor="t">
            <a:normAutofit lnSpcReduction="10000"/>
          </a:bodyPr>
          <a:lstStyle/>
          <a:p>
            <a:r>
              <a:rPr lang="fr-FR" dirty="0"/>
              <a:t>MYSTIFICATION ET EMBRIGADEMENT CONTEMPORAIN</a:t>
            </a:r>
          </a:p>
          <a:p>
            <a:r>
              <a:rPr lang="fr-FR" dirty="0"/>
              <a:t>Pourquoi  et comment ?</a:t>
            </a:r>
          </a:p>
          <a:p>
            <a:endParaRPr lang="fr-FR" dirty="0"/>
          </a:p>
          <a:p>
            <a:endParaRPr lang="fr-FR" dirty="0"/>
          </a:p>
          <a:p>
            <a:endParaRPr lang="fr-FR" dirty="0"/>
          </a:p>
          <a:p>
            <a:r>
              <a:rPr lang="en-US" sz="2000" dirty="0">
                <a:solidFill>
                  <a:srgbClr val="FF0000"/>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nicole delepine  / </a:t>
            </a:r>
            <a:r>
              <a:rPr lang="en-US" dirty="0">
                <a:solidFill>
                  <a:srgbClr val="FF0000"/>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DIJON 13 JANVIER 24 </a:t>
            </a:r>
            <a:endParaRPr lang="fr-FR" dirty="0"/>
          </a:p>
          <a:p>
            <a:endParaRPr lang="fr-FR" dirty="0"/>
          </a:p>
          <a:p>
            <a:endParaRPr lang="fr-FR" dirty="0"/>
          </a:p>
          <a:p>
            <a:endParaRPr lang="en-US" dirty="0"/>
          </a:p>
        </p:txBody>
      </p:sp>
      <p:pic>
        <p:nvPicPr>
          <p:cNvPr id="5" name="Espace réservé du contenu 4" descr="Une image contenant texte, Visage humain, affiche, Prospectus&#10;&#10;Description générée automatiquement">
            <a:extLst>
              <a:ext uri="{FF2B5EF4-FFF2-40B4-BE49-F238E27FC236}">
                <a16:creationId xmlns:a16="http://schemas.microsoft.com/office/drawing/2014/main" id="{0FE91748-5681-D30D-0454-323F888F5DEE}"/>
              </a:ext>
            </a:extLst>
          </p:cNvPr>
          <p:cNvPicPr>
            <a:picLocks noChangeAspect="1"/>
          </p:cNvPicPr>
          <p:nvPr/>
        </p:nvPicPr>
        <p:blipFill rotWithShape="1">
          <a:blip r:embed="rId4"/>
          <a:srcRect t="7476" r="-2" b="-2"/>
          <a:stretch/>
        </p:blipFill>
        <p:spPr>
          <a:xfrm>
            <a:off x="6667689" y="324197"/>
            <a:ext cx="3698824" cy="5453877"/>
          </a:xfrm>
          <a:prstGeom prst="rect">
            <a:avLst/>
          </a:prstGeom>
        </p:spPr>
      </p:pic>
      <p:pic>
        <p:nvPicPr>
          <p:cNvPr id="47" name="Picture 46">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9" name="Straight Connector 48">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681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5FB39-FDE3-5A4C-D873-51039701931A}"/>
              </a:ext>
            </a:extLst>
          </p:cNvPr>
          <p:cNvSpPr>
            <a:spLocks noGrp="1"/>
          </p:cNvSpPr>
          <p:nvPr>
            <p:ph type="title"/>
          </p:nvPr>
        </p:nvSpPr>
        <p:spPr>
          <a:xfrm>
            <a:off x="556953" y="257695"/>
            <a:ext cx="10497900" cy="1004575"/>
          </a:xfrm>
        </p:spPr>
        <p:txBody>
          <a:bodyPr>
            <a:normAutofit fontScale="90000"/>
          </a:bodyPr>
          <a:lstStyle/>
          <a:p>
            <a:r>
              <a:rPr lang="fr-FR" b="1" dirty="0"/>
              <a:t>LE POURQUOI DE LA SEXUALISATION A L’ ECOLE </a:t>
            </a:r>
            <a:br>
              <a:rPr lang="fr-FR" dirty="0"/>
            </a:br>
            <a:r>
              <a:rPr lang="fr-FR" dirty="0"/>
              <a:t>TUER L’HOMME : une </a:t>
            </a:r>
            <a:r>
              <a:rPr lang="fr-FR" dirty="0" err="1"/>
              <a:t>etape</a:t>
            </a:r>
            <a:r>
              <a:rPr lang="fr-FR" dirty="0"/>
              <a:t> vers le transhumanisme qui ne date pas d’hier </a:t>
            </a:r>
          </a:p>
        </p:txBody>
      </p:sp>
      <p:sp>
        <p:nvSpPr>
          <p:cNvPr id="3" name="Espace réservé du contenu 2">
            <a:extLst>
              <a:ext uri="{FF2B5EF4-FFF2-40B4-BE49-F238E27FC236}">
                <a16:creationId xmlns:a16="http://schemas.microsoft.com/office/drawing/2014/main" id="{11E62AE4-2A99-4E34-971F-2939B2EB4011}"/>
              </a:ext>
            </a:extLst>
          </p:cNvPr>
          <p:cNvSpPr>
            <a:spLocks noGrp="1"/>
          </p:cNvSpPr>
          <p:nvPr>
            <p:ph sz="half" idx="1"/>
          </p:nvPr>
        </p:nvSpPr>
        <p:spPr>
          <a:xfrm>
            <a:off x="377687" y="1918854"/>
            <a:ext cx="11751968" cy="5069775"/>
          </a:xfrm>
        </p:spPr>
        <p:txBody>
          <a:bodyPr>
            <a:normAutofit fontScale="25000" lnSpcReduction="20000"/>
          </a:bodyPr>
          <a:lstStyle/>
          <a:p>
            <a:pPr fontAlgn="base">
              <a:lnSpc>
                <a:spcPct val="107000"/>
              </a:lnSpc>
              <a:spcAft>
                <a:spcPts val="800"/>
              </a:spcAft>
            </a:pPr>
            <a:r>
              <a:rPr lang="fr-FR" sz="80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La haine de l’homme va jusqu’à l’avilissement et jusqu’à la mort. Michel Foucault,  fou </a:t>
            </a:r>
            <a:r>
              <a:rPr lang="fr-FR" sz="8000" b="1" kern="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déconstructeur</a:t>
            </a:r>
            <a:r>
              <a:rPr lang="fr-FR" sz="80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(1926-1984), demande « </a:t>
            </a:r>
            <a:r>
              <a:rPr lang="fr-FR" sz="8000" b="1" kern="0" dirty="0">
                <a:solidFill>
                  <a:srgbClr val="000000"/>
                </a:solidFill>
                <a:effectLst/>
                <a:highlight>
                  <a:srgbClr val="FFFF00"/>
                </a:highlight>
                <a:latin typeface="Open Sans" panose="020B0606030504020204" pitchFamily="34" charset="0"/>
                <a:ea typeface="Times New Roman" panose="02020603050405020304" pitchFamily="18" charset="0"/>
                <a:cs typeface="Times New Roman" panose="02020603050405020304" pitchFamily="18" charset="0"/>
              </a:rPr>
              <a:t>la mort de l’homme </a:t>
            </a:r>
            <a:r>
              <a:rPr lang="fr-FR" sz="80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p>
          <a:p>
            <a:pPr fontAlgn="base">
              <a:lnSpc>
                <a:spcPct val="107000"/>
              </a:lnSpc>
              <a:spcAft>
                <a:spcPts val="800"/>
              </a:spcAft>
            </a:pPr>
            <a:r>
              <a:rPr lang="fr-FR" sz="8000" b="1" kern="0" dirty="0">
                <a:solidFill>
                  <a:srgbClr val="000000"/>
                </a:solidFill>
                <a:effectLst/>
                <a:highlight>
                  <a:srgbClr val="FFFF00"/>
                </a:highlight>
                <a:latin typeface="Open Sans" panose="020B0606030504020204" pitchFamily="34" charset="0"/>
                <a:ea typeface="Times New Roman" panose="02020603050405020304" pitchFamily="18" charset="0"/>
                <a:cs typeface="Times New Roman" panose="02020603050405020304" pitchFamily="18" charset="0"/>
              </a:rPr>
              <a:t>L’homme moderne a « tué Dieu », selon Nietzsche,  chantre du Surhomme. L’homme post-moderne doit tuer l’homme.</a:t>
            </a:r>
            <a:endParaRPr lang="fr-FR" sz="8000"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fr-FR" sz="8000" b="1" kern="0" dirty="0">
                <a:effectLst/>
                <a:highlight>
                  <a:srgbClr val="FFFF00"/>
                </a:highlight>
                <a:latin typeface="Arial Rounded MT Bold" panose="020F0704030504030204" pitchFamily="34" charset="0"/>
                <a:ea typeface="Times New Roman" panose="02020603050405020304" pitchFamily="18" charset="0"/>
                <a:cs typeface="Times New Roman" panose="02020603050405020304" pitchFamily="18" charset="0"/>
              </a:rPr>
              <a:t>Les transhumanistes </a:t>
            </a:r>
            <a:r>
              <a:rPr lang="fr-FR" sz="8000" b="1" kern="0" dirty="0">
                <a:highlight>
                  <a:srgbClr val="FFFF00"/>
                </a:highlight>
                <a:latin typeface="Arial Rounded MT Bold" panose="020F0704030504030204" pitchFamily="34" charset="0"/>
                <a:ea typeface="Times New Roman" panose="02020603050405020304" pitchFamily="18" charset="0"/>
                <a:cs typeface="Times New Roman" panose="02020603050405020304" pitchFamily="18" charset="0"/>
              </a:rPr>
              <a:t>voudraient </a:t>
            </a:r>
            <a:r>
              <a:rPr lang="fr-FR" sz="8000" b="1" kern="0" dirty="0">
                <a:effectLst/>
                <a:highlight>
                  <a:srgbClr val="FFFF00"/>
                </a:highlight>
                <a:latin typeface="Arial Rounded MT Bold" panose="020F0704030504030204" pitchFamily="34" charset="0"/>
                <a:ea typeface="Times New Roman" panose="02020603050405020304" pitchFamily="18" charset="0"/>
                <a:cs typeface="Times New Roman" panose="02020603050405020304" pitchFamily="18" charset="0"/>
              </a:rPr>
              <a:t> une « société composée de deux catégories, les hommes améliorés et les autres ». </a:t>
            </a:r>
            <a:r>
              <a:rPr lang="fr-FR" sz="8000" b="1" kern="0" dirty="0">
                <a:highlight>
                  <a:srgbClr val="FFFF00"/>
                </a:highlight>
                <a:latin typeface="Arial Rounded MT Bold" panose="020F0704030504030204" pitchFamily="34" charset="0"/>
                <a:ea typeface="Times New Roman" panose="02020603050405020304" pitchFamily="18" charset="0"/>
                <a:cs typeface="Times New Roman" panose="02020603050405020304" pitchFamily="18" charset="0"/>
              </a:rPr>
              <a:t>L</a:t>
            </a:r>
            <a:r>
              <a:rPr lang="fr-FR" sz="8000" b="1" kern="0" dirty="0">
                <a:effectLst/>
                <a:highlight>
                  <a:srgbClr val="FFFF00"/>
                </a:highlight>
                <a:latin typeface="Arial Rounded MT Bold" panose="020F0704030504030204" pitchFamily="34" charset="0"/>
                <a:ea typeface="Times New Roman" panose="02020603050405020304" pitchFamily="18" charset="0"/>
                <a:cs typeface="Times New Roman" panose="02020603050405020304" pitchFamily="18" charset="0"/>
              </a:rPr>
              <a:t>es hommes améliorés par la science deviendront immortels, la superclasse des initiés, les </a:t>
            </a:r>
            <a:r>
              <a:rPr lang="fr-FR" sz="8000" b="1" kern="0" dirty="0" err="1">
                <a:effectLst/>
                <a:highlight>
                  <a:srgbClr val="FFFF00"/>
                </a:highlight>
                <a:latin typeface="Arial Rounded MT Bold" panose="020F0704030504030204" pitchFamily="34" charset="0"/>
                <a:ea typeface="Times New Roman" panose="02020603050405020304" pitchFamily="18" charset="0"/>
                <a:cs typeface="Times New Roman" panose="02020603050405020304" pitchFamily="18" charset="0"/>
              </a:rPr>
              <a:t>Sur-hommes</a:t>
            </a:r>
            <a:r>
              <a:rPr lang="fr-FR" sz="8000" b="1" kern="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a:t>
            </a:r>
          </a:p>
          <a:p>
            <a:pPr fontAlgn="base">
              <a:lnSpc>
                <a:spcPct val="107000"/>
              </a:lnSpc>
              <a:spcAft>
                <a:spcPts val="800"/>
              </a:spcAft>
            </a:pPr>
            <a:r>
              <a:rPr lang="fr-FR" sz="80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fr-FR" sz="8000" b="1" i="1" kern="0" dirty="0">
                <a:solidFill>
                  <a:srgbClr val="FF0000"/>
                </a:solidFill>
                <a:effectLst/>
                <a:latin typeface="Open Sans" panose="020B0606030504020204" pitchFamily="34" charset="0"/>
                <a:ea typeface="Times New Roman" panose="02020603050405020304" pitchFamily="18" charset="0"/>
                <a:cs typeface="Times New Roman" panose="02020603050405020304" pitchFamily="18" charset="0"/>
              </a:rPr>
              <a:t>Les hommes améliorés pourront élever et exploiter les mortel</a:t>
            </a:r>
            <a:r>
              <a:rPr lang="fr-FR" sz="80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 comme des bêtes de somme. Les mortels seront les esclaves du mondialisme. </a:t>
            </a:r>
          </a:p>
          <a:p>
            <a:pPr fontAlgn="base">
              <a:lnSpc>
                <a:spcPct val="107000"/>
              </a:lnSpc>
              <a:spcAft>
                <a:spcPts val="800"/>
              </a:spcAft>
            </a:pPr>
            <a:r>
              <a:rPr lang="fr-FR" sz="80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Le transhumanisme implique donc un totalitarisme,  Les autres resteront mortels, des mutants </a:t>
            </a:r>
            <a:r>
              <a:rPr lang="fr-FR" sz="8000" b="1" kern="0" dirty="0" err="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demi-bêtes</a:t>
            </a:r>
            <a:r>
              <a:rPr lang="fr-FR" sz="80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sous-hommes, bétail,  animaux sans âme.</a:t>
            </a:r>
            <a:r>
              <a:rPr lang="fr-FR" sz="8000" b="1" kern="0" dirty="0">
                <a:solidFill>
                  <a:srgbClr val="000000"/>
                </a:solidFill>
                <a:latin typeface="Open Sans" panose="020B0606030504020204" pitchFamily="34" charset="0"/>
                <a:ea typeface="Times New Roman" panose="02020603050405020304" pitchFamily="18" charset="0"/>
                <a:cs typeface="Times New Roman" panose="02020603050405020304" pitchFamily="18" charset="0"/>
              </a:rPr>
              <a:t> </a:t>
            </a:r>
          </a:p>
          <a:p>
            <a:pPr marL="0" indent="0" fontAlgn="base">
              <a:lnSpc>
                <a:spcPct val="107000"/>
              </a:lnSpc>
              <a:spcAft>
                <a:spcPts val="800"/>
              </a:spcAft>
              <a:buNone/>
            </a:pPr>
            <a:endParaRPr lang="fr-FR" sz="8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contenu 3">
            <a:extLst>
              <a:ext uri="{FF2B5EF4-FFF2-40B4-BE49-F238E27FC236}">
                <a16:creationId xmlns:a16="http://schemas.microsoft.com/office/drawing/2014/main" id="{C0D786F6-C869-064D-C081-F8583DB7B9C1}"/>
              </a:ext>
            </a:extLst>
          </p:cNvPr>
          <p:cNvSpPr>
            <a:spLocks noGrp="1"/>
          </p:cNvSpPr>
          <p:nvPr>
            <p:ph sz="half" idx="2"/>
          </p:nvPr>
        </p:nvSpPr>
        <p:spPr>
          <a:xfrm flipH="1">
            <a:off x="11859491" y="4842163"/>
            <a:ext cx="270164" cy="879763"/>
          </a:xfrm>
        </p:spPr>
        <p:txBody>
          <a:bodyPr>
            <a:normAutofit fontScale="25000" lnSpcReduction="20000"/>
          </a:bodyPr>
          <a:lstStyle/>
          <a:p>
            <a:endParaRPr lang="fr-FR" dirty="0"/>
          </a:p>
        </p:txBody>
      </p:sp>
    </p:spTree>
    <p:extLst>
      <p:ext uri="{BB962C8B-B14F-4D97-AF65-F5344CB8AC3E}">
        <p14:creationId xmlns:p14="http://schemas.microsoft.com/office/powerpoint/2010/main" val="3544723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re 1">
            <a:extLst>
              <a:ext uri="{FF2B5EF4-FFF2-40B4-BE49-F238E27FC236}">
                <a16:creationId xmlns:a16="http://schemas.microsoft.com/office/drawing/2014/main" id="{41ECAE21-D9DC-4309-F8A5-F0BC020A7CA3}"/>
              </a:ext>
            </a:extLst>
          </p:cNvPr>
          <p:cNvSpPr>
            <a:spLocks noGrp="1"/>
          </p:cNvSpPr>
          <p:nvPr>
            <p:ph type="title"/>
          </p:nvPr>
        </p:nvSpPr>
        <p:spPr>
          <a:xfrm>
            <a:off x="7049627" y="119743"/>
            <a:ext cx="4510136" cy="1734013"/>
          </a:xfrm>
        </p:spPr>
        <p:txBody>
          <a:bodyPr>
            <a:normAutofit fontScale="90000"/>
          </a:bodyPr>
          <a:lstStyle/>
          <a:p>
            <a:pPr fontAlgn="base">
              <a:lnSpc>
                <a:spcPct val="107000"/>
              </a:lnSpc>
              <a:spcAft>
                <a:spcPts val="800"/>
              </a:spcAft>
            </a:pPr>
            <a:r>
              <a:rPr lang="fr-FR" sz="1800" kern="1800" dirty="0">
                <a:solidFill>
                  <a:srgbClr val="1E2733"/>
                </a:solidFill>
                <a:effectLst/>
                <a:latin typeface="Poppins" panose="00000500000000000000" pitchFamily="2" charset="0"/>
                <a:ea typeface="Times New Roman" panose="02020603050405020304" pitchFamily="18" charset="0"/>
                <a:cs typeface="Times New Roman" panose="02020603050405020304" pitchFamily="18" charset="0"/>
              </a:rPr>
              <a:t>La « théorie du genre », un exemple de « colonisation idéologique »</a:t>
            </a:r>
            <a:br>
              <a:rPr lang="fr-FR" sz="1800" kern="100" dirty="0">
                <a:effectLst/>
                <a:latin typeface="Aptos" panose="020B0004020202020204" pitchFamily="34" charset="0"/>
                <a:ea typeface="Aptos" panose="020B0004020202020204" pitchFamily="34" charset="0"/>
                <a:cs typeface="Times New Roman" panose="02020603050405020304" pitchFamily="18" charset="0"/>
              </a:rPr>
            </a:br>
            <a:r>
              <a:rPr lang="fr-FR" sz="1800" b="1" kern="0" dirty="0">
                <a:solidFill>
                  <a:srgbClr val="737E8C"/>
                </a:solidFill>
                <a:effectLst/>
                <a:latin typeface="Poppins" panose="00000500000000000000" pitchFamily="2" charset="0"/>
                <a:ea typeface="Times New Roman" panose="02020603050405020304" pitchFamily="18" charset="0"/>
                <a:cs typeface="Times New Roman" panose="02020603050405020304" pitchFamily="18" charset="0"/>
              </a:rPr>
              <a:t>Publié le 9 Jan, 2024</a:t>
            </a:r>
            <a:br>
              <a:rPr lang="fr-FR" sz="1800" b="1" kern="0" dirty="0">
                <a:solidFill>
                  <a:srgbClr val="737E8C"/>
                </a:solidFill>
                <a:effectLst/>
                <a:latin typeface="Poppins" panose="00000500000000000000" pitchFamily="2" charset="0"/>
                <a:ea typeface="Times New Roman" panose="02020603050405020304" pitchFamily="18" charset="0"/>
                <a:cs typeface="Times New Roman" panose="02020603050405020304" pitchFamily="18" charset="0"/>
              </a:rPr>
            </a:br>
            <a:br>
              <a:rPr lang="fr-FR" sz="1800" b="1" kern="0" dirty="0">
                <a:solidFill>
                  <a:srgbClr val="737E8C"/>
                </a:solidFill>
                <a:effectLst/>
                <a:latin typeface="Poppins" panose="00000500000000000000" pitchFamily="2" charset="0"/>
                <a:ea typeface="Times New Roman" panose="02020603050405020304" pitchFamily="18" charset="0"/>
                <a:cs typeface="Times New Roman" panose="02020603050405020304" pitchFamily="18" charset="0"/>
              </a:rPr>
            </a:br>
            <a:r>
              <a:rPr lang="fr-FR" sz="1800" b="1" kern="0" dirty="0">
                <a:solidFill>
                  <a:srgbClr val="737E8C"/>
                </a:solidFill>
                <a:effectLst/>
                <a:latin typeface="Poppins" panose="00000500000000000000" pitchFamily="2" charset="0"/>
                <a:ea typeface="Times New Roman" panose="02020603050405020304" pitchFamily="18" charset="0"/>
                <a:cs typeface="Times New Roman" panose="02020603050405020304" pitchFamily="18" charset="0"/>
              </a:rPr>
              <a:t>MEME LE PAPE SE REVEILLE  !</a:t>
            </a:r>
            <a:br>
              <a:rPr lang="fr-FR" sz="1800" kern="100" dirty="0">
                <a:effectLst/>
                <a:latin typeface="Aptos" panose="020B0004020202020204" pitchFamily="34" charset="0"/>
                <a:ea typeface="Aptos" panose="020B0004020202020204" pitchFamily="34" charset="0"/>
                <a:cs typeface="Times New Roman" panose="02020603050405020304" pitchFamily="18" charset="0"/>
              </a:rPr>
            </a:br>
            <a:endParaRPr lang="fr-FR" dirty="0"/>
          </a:p>
        </p:txBody>
      </p:sp>
      <p:sp>
        <p:nvSpPr>
          <p:cNvPr id="15" name="Rectangle 14">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7" name="Group 16">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18" name="Rectangle 17">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Espace réservé du contenu 3" descr="Une image contenant motif, art, Symétrie, conception&#10;&#10;Description générée automatiquement">
            <a:extLst>
              <a:ext uri="{FF2B5EF4-FFF2-40B4-BE49-F238E27FC236}">
                <a16:creationId xmlns:a16="http://schemas.microsoft.com/office/drawing/2014/main" id="{597B2435-994C-5D9A-35CD-CFC6BFA6FD39}"/>
              </a:ext>
            </a:extLst>
          </p:cNvPr>
          <p:cNvPicPr>
            <a:picLocks noChangeAspect="1"/>
          </p:cNvPicPr>
          <p:nvPr/>
        </p:nvPicPr>
        <p:blipFill rotWithShape="1">
          <a:blip r:embed="rId2">
            <a:extLst>
              <a:ext uri="{28A0092B-C50C-407E-A947-70E740481C1C}">
                <a14:useLocalDpi xmlns:a14="http://schemas.microsoft.com/office/drawing/2010/main" val="0"/>
              </a:ext>
            </a:extLst>
          </a:blip>
          <a:srcRect l="8317" r="8376"/>
          <a:stretch/>
        </p:blipFill>
        <p:spPr bwMode="auto">
          <a:xfrm>
            <a:off x="1271223" y="1116345"/>
            <a:ext cx="4825148" cy="3866172"/>
          </a:xfrm>
          <a:prstGeom prst="rect">
            <a:avLst/>
          </a:prstGeom>
          <a:noFill/>
        </p:spPr>
      </p:pic>
      <p:sp>
        <p:nvSpPr>
          <p:cNvPr id="8" name="Content Placeholder 7">
            <a:extLst>
              <a:ext uri="{FF2B5EF4-FFF2-40B4-BE49-F238E27FC236}">
                <a16:creationId xmlns:a16="http://schemas.microsoft.com/office/drawing/2014/main" id="{3C82C019-AFD9-6232-87DB-69DB27E7A0E3}"/>
              </a:ext>
            </a:extLst>
          </p:cNvPr>
          <p:cNvSpPr>
            <a:spLocks noGrp="1"/>
          </p:cNvSpPr>
          <p:nvPr>
            <p:ph idx="1"/>
          </p:nvPr>
        </p:nvSpPr>
        <p:spPr>
          <a:xfrm>
            <a:off x="7218028" y="2015732"/>
            <a:ext cx="4592971" cy="4254439"/>
          </a:xfrm>
        </p:spPr>
        <p:txBody>
          <a:bodyPr>
            <a:normAutofit fontScale="92500"/>
          </a:bodyPr>
          <a:lstStyle/>
          <a:p>
            <a:r>
              <a:rPr lang="fr-FR" sz="1800" kern="0" dirty="0">
                <a:solidFill>
                  <a:srgbClr val="1E2733"/>
                </a:solidFill>
                <a:effectLst/>
                <a:latin typeface="Poppins" panose="00000500000000000000" pitchFamily="2" charset="0"/>
                <a:ea typeface="Times New Roman" panose="02020603050405020304" pitchFamily="18" charset="0"/>
                <a:cs typeface="Times New Roman" panose="02020603050405020304" pitchFamily="18" charset="0"/>
              </a:rPr>
              <a:t>Le 8 janvier, dans son discours au corps diplomatique accrédité auprès du Saint-Siège (cf. </a:t>
            </a:r>
            <a:r>
              <a:rPr lang="fr-FR" sz="1800" u="none" strike="noStrike" kern="0" dirty="0">
                <a:solidFill>
                  <a:srgbClr val="1B8BCB"/>
                </a:solidFill>
                <a:effectLst/>
                <a:latin typeface="Poppins" panose="00000500000000000000" pitchFamily="2" charset="0"/>
                <a:ea typeface="Times New Roman" panose="02020603050405020304" pitchFamily="18" charset="0"/>
                <a:cs typeface="Times New Roman" panose="02020603050405020304" pitchFamily="18" charset="0"/>
                <a:hlinkClick r:id="rId3"/>
              </a:rPr>
              <a:t>Le Pape appelle à « interdire universellement » la GPA</a:t>
            </a:r>
            <a:r>
              <a:rPr lang="fr-FR" sz="1800" kern="0" dirty="0">
                <a:solidFill>
                  <a:srgbClr val="1E2733"/>
                </a:solidFill>
                <a:effectLst/>
                <a:latin typeface="Poppins" panose="00000500000000000000" pitchFamily="2" charset="0"/>
                <a:ea typeface="Times New Roman" panose="02020603050405020304" pitchFamily="18" charset="0"/>
                <a:cs typeface="Times New Roman" panose="02020603050405020304" pitchFamily="18" charset="0"/>
              </a:rPr>
              <a:t>), le pape François a mis en garde la communauté internationale contre les « </a:t>
            </a:r>
            <a:r>
              <a:rPr lang="fr-FR" sz="1800" i="1" kern="0" dirty="0">
                <a:solidFill>
                  <a:srgbClr val="1E2733"/>
                </a:solidFill>
                <a:effectLst/>
                <a:latin typeface="Poppins" panose="00000500000000000000" pitchFamily="2" charset="0"/>
                <a:ea typeface="Times New Roman" panose="02020603050405020304" pitchFamily="18" charset="0"/>
                <a:cs typeface="Times New Roman" panose="02020603050405020304" pitchFamily="18" charset="0"/>
              </a:rPr>
              <a:t>cas de colonisation idéologique, dans lesquels la théorie du genre joue un rôle central </a:t>
            </a:r>
            <a:r>
              <a:rPr lang="fr-FR" sz="1800" kern="0" dirty="0">
                <a:solidFill>
                  <a:srgbClr val="1E2733"/>
                </a:solidFill>
                <a:effectLst/>
                <a:latin typeface="Poppins" panose="00000500000000000000" pitchFamily="2" charset="0"/>
                <a:ea typeface="Times New Roman" panose="02020603050405020304" pitchFamily="18" charset="0"/>
                <a:cs typeface="Times New Roman" panose="02020603050405020304" pitchFamily="18" charset="0"/>
              </a:rPr>
              <a:t>». Elle « </a:t>
            </a:r>
            <a:r>
              <a:rPr lang="fr-FR" sz="1800" i="1" kern="0" dirty="0">
                <a:solidFill>
                  <a:srgbClr val="1E2733"/>
                </a:solidFill>
                <a:effectLst/>
                <a:latin typeface="Poppins" panose="00000500000000000000" pitchFamily="2" charset="0"/>
                <a:ea typeface="Times New Roman" panose="02020603050405020304" pitchFamily="18" charset="0"/>
                <a:cs typeface="Times New Roman" panose="02020603050405020304" pitchFamily="18" charset="0"/>
              </a:rPr>
              <a:t>est extrêmement dangereuse car elle efface les différences dans sa prétention à rendre tout le monde semblable </a:t>
            </a:r>
            <a:r>
              <a:rPr lang="fr-FR" sz="1800" kern="0" dirty="0">
                <a:solidFill>
                  <a:srgbClr val="1E2733"/>
                </a:solidFill>
                <a:effectLst/>
                <a:latin typeface="Poppins" panose="00000500000000000000" pitchFamily="2" charset="0"/>
                <a:ea typeface="Times New Roman" panose="02020603050405020304" pitchFamily="18" charset="0"/>
                <a:cs typeface="Times New Roman" panose="02020603050405020304" pitchFamily="18" charset="0"/>
              </a:rPr>
              <a:t>» alerte-t-il.</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21" name="Picture 20">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3" name="Straight Connector 22">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866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2272D2-596E-2806-45E4-5A5CE2F19D51}"/>
              </a:ext>
            </a:extLst>
          </p:cNvPr>
          <p:cNvSpPr>
            <a:spLocks noGrp="1"/>
          </p:cNvSpPr>
          <p:nvPr>
            <p:ph type="title"/>
          </p:nvPr>
        </p:nvSpPr>
        <p:spPr/>
        <p:txBody>
          <a:bodyPr/>
          <a:lstStyle/>
          <a:p>
            <a:r>
              <a:rPr lang="fr-FR" dirty="0"/>
              <a:t>La dysphorie,  c’est un malaise :  on se sent mal dans sa peau</a:t>
            </a:r>
          </a:p>
        </p:txBody>
      </p:sp>
      <p:sp>
        <p:nvSpPr>
          <p:cNvPr id="3" name="Espace réservé du contenu 2">
            <a:extLst>
              <a:ext uri="{FF2B5EF4-FFF2-40B4-BE49-F238E27FC236}">
                <a16:creationId xmlns:a16="http://schemas.microsoft.com/office/drawing/2014/main" id="{89D3F75B-0A9B-2EA9-A1C4-D73B6570135F}"/>
              </a:ext>
            </a:extLst>
          </p:cNvPr>
          <p:cNvSpPr>
            <a:spLocks noGrp="1"/>
          </p:cNvSpPr>
          <p:nvPr>
            <p:ph sz="half" idx="1"/>
          </p:nvPr>
        </p:nvSpPr>
        <p:spPr>
          <a:xfrm>
            <a:off x="601249" y="2010878"/>
            <a:ext cx="5334736" cy="3448595"/>
          </a:xfrm>
        </p:spPr>
        <p:txBody>
          <a:bodyPr>
            <a:normAutofit fontScale="85000" lnSpcReduction="10000"/>
          </a:bodyPr>
          <a:lstStyle/>
          <a:p>
            <a:r>
              <a:rPr lang="fr-FR" sz="2800" b="1" i="1" dirty="0">
                <a:solidFill>
                  <a:schemeClr val="accent1"/>
                </a:solidFill>
                <a:latin typeface="ADLaM Display" panose="02010000000000000000" pitchFamily="2" charset="0"/>
                <a:ea typeface="ADLaM Display" panose="02010000000000000000" pitchFamily="2" charset="0"/>
                <a:cs typeface="ADLaM Display" panose="02010000000000000000" pitchFamily="2" charset="0"/>
              </a:rPr>
              <a:t>Money définit en 1955</a:t>
            </a:r>
          </a:p>
          <a:p>
            <a:endParaRPr lang="fr-FR" sz="2800" b="1" i="1" dirty="0">
              <a:solidFill>
                <a:schemeClr val="accent1"/>
              </a:solidFill>
              <a:latin typeface="ADLaM Display" panose="02010000000000000000" pitchFamily="2" charset="0"/>
              <a:ea typeface="ADLaM Display" panose="02010000000000000000" pitchFamily="2" charset="0"/>
              <a:cs typeface="ADLaM Display" panose="02010000000000000000" pitchFamily="2" charset="0"/>
            </a:endParaRPr>
          </a:p>
          <a:p>
            <a:r>
              <a:rPr lang="fr-FR" sz="2800" b="1" i="1" dirty="0">
                <a:solidFill>
                  <a:schemeClr val="accent1"/>
                </a:solidFill>
                <a:latin typeface="ADLaM Display" panose="02010000000000000000" pitchFamily="2" charset="0"/>
                <a:ea typeface="ADLaM Display" panose="02010000000000000000" pitchFamily="2" charset="0"/>
                <a:cs typeface="ADLaM Display" panose="02010000000000000000" pitchFamily="2" charset="0"/>
              </a:rPr>
              <a:t> « le genre » comme la conduite sexuelle qu’on choisit d’adopter, </a:t>
            </a:r>
          </a:p>
          <a:p>
            <a:endParaRPr lang="fr-FR" sz="2800" b="1" i="1" dirty="0">
              <a:solidFill>
                <a:schemeClr val="accent1"/>
              </a:solidFill>
              <a:latin typeface="ADLaM Display" panose="02010000000000000000" pitchFamily="2" charset="0"/>
              <a:ea typeface="ADLaM Display" panose="02010000000000000000" pitchFamily="2" charset="0"/>
              <a:cs typeface="ADLaM Display" panose="02010000000000000000" pitchFamily="2" charset="0"/>
            </a:endParaRPr>
          </a:p>
          <a:p>
            <a:r>
              <a:rPr lang="fr-FR" sz="2800" b="1" i="1" dirty="0">
                <a:solidFill>
                  <a:schemeClr val="accent1"/>
                </a:solidFill>
                <a:latin typeface="ADLaM Display" panose="02010000000000000000" pitchFamily="2" charset="0"/>
                <a:ea typeface="ADLaM Display" panose="02010000000000000000" pitchFamily="2" charset="0"/>
                <a:cs typeface="ADLaM Display" panose="02010000000000000000" pitchFamily="2" charset="0"/>
              </a:rPr>
              <a:t>en dehors de notre sexe de naissance</a:t>
            </a:r>
            <a:r>
              <a:rPr lang="fr-FR" sz="2800" dirty="0"/>
              <a:t>. </a:t>
            </a:r>
          </a:p>
          <a:p>
            <a:endParaRPr lang="fr-FR" dirty="0"/>
          </a:p>
        </p:txBody>
      </p:sp>
      <p:sp>
        <p:nvSpPr>
          <p:cNvPr id="4" name="Espace réservé du contenu 3">
            <a:extLst>
              <a:ext uri="{FF2B5EF4-FFF2-40B4-BE49-F238E27FC236}">
                <a16:creationId xmlns:a16="http://schemas.microsoft.com/office/drawing/2014/main" id="{972D3E19-41C3-9D24-3698-C15366309AA4}"/>
              </a:ext>
            </a:extLst>
          </p:cNvPr>
          <p:cNvSpPr>
            <a:spLocks noGrp="1"/>
          </p:cNvSpPr>
          <p:nvPr>
            <p:ph sz="half" idx="2"/>
          </p:nvPr>
        </p:nvSpPr>
        <p:spPr>
          <a:xfrm>
            <a:off x="5674290" y="2017343"/>
            <a:ext cx="6037546" cy="3894942"/>
          </a:xfrm>
        </p:spPr>
        <p:txBody>
          <a:bodyPr>
            <a:noAutofit/>
          </a:bodyPr>
          <a:lstStyle/>
          <a:p>
            <a:r>
              <a:rPr lang="fr-FR" sz="2400" dirty="0"/>
              <a:t>Les interprétations sociologiques,  médicales philosophiques </a:t>
            </a:r>
          </a:p>
          <a:p>
            <a:pPr marL="0" indent="0">
              <a:buNone/>
            </a:pPr>
            <a:r>
              <a:rPr lang="fr-FR" sz="2400" dirty="0"/>
              <a:t>vont suivre</a:t>
            </a:r>
          </a:p>
          <a:p>
            <a:pPr marL="0" indent="0">
              <a:buNone/>
            </a:pPr>
            <a:r>
              <a:rPr lang="fr-FR" sz="2400" dirty="0"/>
              <a:t> et  les dérives (créatrices de postes universitaires, artistiques , politiques etc variés)</a:t>
            </a:r>
          </a:p>
          <a:p>
            <a:pPr marL="0" indent="0">
              <a:buNone/>
            </a:pPr>
            <a:r>
              <a:rPr lang="fr-FR" sz="2400" dirty="0"/>
              <a:t> embarquant les mineurs dans les fantasmes et/ou intérêts  des adultes </a:t>
            </a:r>
          </a:p>
        </p:txBody>
      </p:sp>
    </p:spTree>
    <p:extLst>
      <p:ext uri="{BB962C8B-B14F-4D97-AF65-F5344CB8AC3E}">
        <p14:creationId xmlns:p14="http://schemas.microsoft.com/office/powerpoint/2010/main" val="2837684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a:extLst>
              <a:ext uri="{FF2B5EF4-FFF2-40B4-BE49-F238E27FC236}">
                <a16:creationId xmlns:a16="http://schemas.microsoft.com/office/drawing/2014/main" id="{847274C7-6D3E-F2A6-D592-5F57BD5B9BAC}"/>
              </a:ext>
            </a:extLst>
          </p:cNvPr>
          <p:cNvPicPr>
            <a:picLocks noChangeAspect="1"/>
          </p:cNvPicPr>
          <p:nvPr/>
        </p:nvPicPr>
        <p:blipFill rotWithShape="1">
          <a:blip r:embed="rId3"/>
          <a:srcRect r="1781" b="1"/>
          <a:stretch/>
        </p:blipFill>
        <p:spPr>
          <a:xfrm>
            <a:off x="2" y="10"/>
            <a:ext cx="12191695" cy="6857990"/>
          </a:xfrm>
          <a:prstGeom prst="rect">
            <a:avLst/>
          </a:prstGeom>
        </p:spPr>
      </p:pic>
      <p:sp>
        <p:nvSpPr>
          <p:cNvPr id="17" name="Rectangle 16">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6786" y="3064931"/>
            <a:ext cx="8295215"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72CC39A-1EE5-571F-70A4-AEDA92CF337E}"/>
              </a:ext>
            </a:extLst>
          </p:cNvPr>
          <p:cNvSpPr>
            <a:spLocks noGrp="1"/>
          </p:cNvSpPr>
          <p:nvPr>
            <p:ph type="title"/>
          </p:nvPr>
        </p:nvSpPr>
        <p:spPr>
          <a:xfrm>
            <a:off x="4065511" y="386082"/>
            <a:ext cx="6832500" cy="4102990"/>
          </a:xfrm>
        </p:spPr>
        <p:txBody>
          <a:bodyPr vert="horz" lIns="91440" tIns="45720" rIns="91440" bIns="0" rtlCol="0" anchor="b">
            <a:normAutofit/>
          </a:bodyPr>
          <a:lstStyle/>
          <a:p>
            <a:r>
              <a:rPr lang="en-US" sz="2400" dirty="0" err="1">
                <a:solidFill>
                  <a:srgbClr val="FFFFFE"/>
                </a:solidFill>
              </a:rPr>
              <a:t>C’EST</a:t>
            </a:r>
            <a:r>
              <a:rPr lang="en-US" sz="2400" dirty="0">
                <a:solidFill>
                  <a:srgbClr val="FFFFFE"/>
                </a:solidFill>
              </a:rPr>
              <a:t> QUOI CHANGER DE GENRE</a:t>
            </a:r>
            <a:br>
              <a:rPr lang="en-US" sz="2400" dirty="0">
                <a:solidFill>
                  <a:srgbClr val="FFFFFE"/>
                </a:solidFill>
              </a:rPr>
            </a:br>
            <a:br>
              <a:rPr lang="en-US" sz="2400" dirty="0">
                <a:solidFill>
                  <a:srgbClr val="FFFFFE"/>
                </a:solidFill>
              </a:rPr>
            </a:br>
            <a:r>
              <a:rPr lang="en-US" sz="2400" dirty="0">
                <a:solidFill>
                  <a:srgbClr val="FFFFFE"/>
                </a:solidFill>
              </a:rPr>
              <a:t> EN PRATIQUE ?</a:t>
            </a:r>
            <a:br>
              <a:rPr lang="en-US" sz="2400" dirty="0">
                <a:solidFill>
                  <a:srgbClr val="FFFFFE"/>
                </a:solidFill>
              </a:rPr>
            </a:br>
            <a:br>
              <a:rPr lang="en-US" sz="2400" dirty="0">
                <a:solidFill>
                  <a:srgbClr val="FFFFFE"/>
                </a:solidFill>
              </a:rPr>
            </a:br>
            <a:r>
              <a:rPr lang="en-US" sz="2400" dirty="0">
                <a:solidFill>
                  <a:srgbClr val="FFFFFE"/>
                </a:solidFill>
              </a:rPr>
              <a:t>DES </a:t>
            </a:r>
            <a:r>
              <a:rPr lang="en-US" sz="2400" dirty="0" err="1">
                <a:solidFill>
                  <a:srgbClr val="FFFFFE"/>
                </a:solidFill>
              </a:rPr>
              <a:t>TRAITEMENTS</a:t>
            </a:r>
            <a:r>
              <a:rPr lang="en-US" sz="2400" dirty="0">
                <a:solidFill>
                  <a:srgbClr val="FFFFFE"/>
                </a:solidFill>
              </a:rPr>
              <a:t> </a:t>
            </a:r>
            <a:r>
              <a:rPr lang="en-US" sz="2400" dirty="0" err="1">
                <a:solidFill>
                  <a:srgbClr val="FFFFFE"/>
                </a:solidFill>
              </a:rPr>
              <a:t>MEDICAUX</a:t>
            </a:r>
            <a:r>
              <a:rPr lang="en-US" sz="2400" dirty="0">
                <a:solidFill>
                  <a:srgbClr val="FFFFFE"/>
                </a:solidFill>
              </a:rPr>
              <a:t> </a:t>
            </a:r>
            <a:br>
              <a:rPr lang="en-US" sz="2400" dirty="0">
                <a:solidFill>
                  <a:srgbClr val="FFFFFE"/>
                </a:solidFill>
              </a:rPr>
            </a:br>
            <a:br>
              <a:rPr lang="en-US" sz="2400" dirty="0">
                <a:solidFill>
                  <a:srgbClr val="FFFFFE"/>
                </a:solidFill>
              </a:rPr>
            </a:br>
            <a:r>
              <a:rPr lang="en-US" sz="2400" dirty="0">
                <a:solidFill>
                  <a:srgbClr val="FFFFFE"/>
                </a:solidFill>
              </a:rPr>
              <a:t>ET </a:t>
            </a:r>
            <a:r>
              <a:rPr lang="en-US" sz="2400" dirty="0" err="1">
                <a:solidFill>
                  <a:srgbClr val="FFFFFE"/>
                </a:solidFill>
              </a:rPr>
              <a:t>CHIRURGICAUX</a:t>
            </a:r>
            <a:r>
              <a:rPr lang="en-US" sz="2400" dirty="0">
                <a:solidFill>
                  <a:srgbClr val="FFFFFE"/>
                </a:solidFill>
              </a:rPr>
              <a:t> </a:t>
            </a:r>
            <a:br>
              <a:rPr lang="en-US" sz="2400" dirty="0">
                <a:solidFill>
                  <a:srgbClr val="FFFFFE"/>
                </a:solidFill>
              </a:rPr>
            </a:br>
            <a:br>
              <a:rPr lang="en-US" sz="2400" dirty="0">
                <a:solidFill>
                  <a:srgbClr val="FFFFFE"/>
                </a:solidFill>
              </a:rPr>
            </a:br>
            <a:r>
              <a:rPr lang="en-US" sz="2400" dirty="0">
                <a:solidFill>
                  <a:srgbClr val="FFFFFE"/>
                </a:solidFill>
              </a:rPr>
              <a:t> ET </a:t>
            </a:r>
            <a:r>
              <a:rPr lang="en-US" sz="2400" dirty="0" err="1">
                <a:solidFill>
                  <a:srgbClr val="FFFFFE"/>
                </a:solidFill>
              </a:rPr>
              <a:t>MALADE</a:t>
            </a:r>
            <a:r>
              <a:rPr lang="en-US" sz="2400" dirty="0">
                <a:solidFill>
                  <a:srgbClr val="FFFFFE"/>
                </a:solidFill>
              </a:rPr>
              <a:t> </a:t>
            </a:r>
            <a:r>
              <a:rPr lang="en-US" sz="2400" dirty="0" err="1">
                <a:solidFill>
                  <a:srgbClr val="FFFFFE"/>
                </a:solidFill>
              </a:rPr>
              <a:t>CHRONIQUE</a:t>
            </a:r>
            <a:r>
              <a:rPr lang="en-US" sz="2400" dirty="0">
                <a:solidFill>
                  <a:srgbClr val="FFFFFE"/>
                </a:solidFill>
              </a:rPr>
              <a:t> A VIE</a:t>
            </a:r>
          </a:p>
        </p:txBody>
      </p:sp>
      <p:sp>
        <p:nvSpPr>
          <p:cNvPr id="3" name="Espace réservé du texte 2">
            <a:extLst>
              <a:ext uri="{FF2B5EF4-FFF2-40B4-BE49-F238E27FC236}">
                <a16:creationId xmlns:a16="http://schemas.microsoft.com/office/drawing/2014/main" id="{82E340AE-2113-0D36-9358-9C0046D156CB}"/>
              </a:ext>
            </a:extLst>
          </p:cNvPr>
          <p:cNvSpPr>
            <a:spLocks noGrp="1"/>
          </p:cNvSpPr>
          <p:nvPr>
            <p:ph type="body" idx="1"/>
          </p:nvPr>
        </p:nvSpPr>
        <p:spPr>
          <a:xfrm>
            <a:off x="4065511" y="4669144"/>
            <a:ext cx="6832499" cy="716529"/>
          </a:xfrm>
        </p:spPr>
        <p:txBody>
          <a:bodyPr vert="horz" lIns="91440" tIns="91440" rIns="91440" bIns="91440" rtlCol="0">
            <a:normAutofit/>
          </a:bodyPr>
          <a:lstStyle/>
          <a:p>
            <a:endParaRPr lang="en-US" sz="1600" cap="all">
              <a:solidFill>
                <a:srgbClr val="FFFFFE"/>
              </a:solidFill>
            </a:endParaRPr>
          </a:p>
          <a:p>
            <a:endParaRPr lang="en-US" sz="1600" cap="all">
              <a:solidFill>
                <a:srgbClr val="FFFFFE"/>
              </a:solidFill>
            </a:endParaRPr>
          </a:p>
          <a:p>
            <a:endParaRPr lang="en-US" sz="1600" cap="all">
              <a:solidFill>
                <a:srgbClr val="FFFFFE"/>
              </a:solidFill>
            </a:endParaRPr>
          </a:p>
        </p:txBody>
      </p:sp>
      <p:cxnSp>
        <p:nvCxnSpPr>
          <p:cNvPr id="19" name="Straight Connector 18">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509" y="4666480"/>
            <a:ext cx="6832499" cy="0"/>
          </a:xfrm>
          <a:prstGeom prst="line">
            <a:avLst/>
          </a:prstGeom>
          <a:ln w="31750">
            <a:solidFill>
              <a:srgbClr val="BA2CE2"/>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289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506DE796-E846-25CA-A12A-9A4CF6996331}"/>
              </a:ext>
            </a:extLst>
          </p:cNvPr>
          <p:cNvSpPr>
            <a:spLocks noGrp="1"/>
          </p:cNvSpPr>
          <p:nvPr>
            <p:ph type="title"/>
          </p:nvPr>
        </p:nvSpPr>
        <p:spPr>
          <a:xfrm>
            <a:off x="533401" y="2303046"/>
            <a:ext cx="4190272" cy="3564351"/>
          </a:xfrm>
        </p:spPr>
        <p:txBody>
          <a:bodyPr anchor="t">
            <a:normAutofit/>
          </a:bodyPr>
          <a:lstStyle/>
          <a:p>
            <a:r>
              <a:rPr lang="fr-FR" sz="2200" b="1" dirty="0">
                <a:latin typeface="ADLaM Display" panose="02010000000000000000" pitchFamily="2" charset="0"/>
                <a:ea typeface="ADLaM Display" panose="02010000000000000000" pitchFamily="2" charset="0"/>
                <a:cs typeface="ADLaM Display" panose="02010000000000000000" pitchFamily="2" charset="0"/>
              </a:rPr>
              <a:t>« Changer de genre » signifie prendre des traitements lourds toute sa vie    ++++</a:t>
            </a:r>
            <a:br>
              <a:rPr lang="fr-FR" sz="2200" dirty="0"/>
            </a:br>
            <a:br>
              <a:rPr lang="fr-FR" sz="2200" dirty="0"/>
            </a:br>
            <a:r>
              <a:rPr lang="fr-FR" sz="2200" dirty="0"/>
              <a:t> </a:t>
            </a:r>
            <a:r>
              <a:rPr lang="fr-FR" sz="2200" dirty="0" err="1">
                <a:latin typeface="ADLaM Display" panose="02010000000000000000" pitchFamily="2" charset="0"/>
                <a:ea typeface="ADLaM Display" panose="02010000000000000000" pitchFamily="2" charset="0"/>
                <a:cs typeface="ADLaM Display" panose="02010000000000000000" pitchFamily="2" charset="0"/>
              </a:rPr>
              <a:t>premiere</a:t>
            </a:r>
            <a:r>
              <a:rPr lang="fr-FR" sz="2200" dirty="0">
                <a:latin typeface="ADLaM Display" panose="02010000000000000000" pitchFamily="2" charset="0"/>
                <a:ea typeface="ADLaM Display" panose="02010000000000000000" pitchFamily="2" charset="0"/>
                <a:cs typeface="ADLaM Display" panose="02010000000000000000" pitchFamily="2" charset="0"/>
              </a:rPr>
              <a:t> chose a dire aux candidats potentiels</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76E5C6C9-80C0-9BA0-5AC2-611FEDA57014}"/>
              </a:ext>
            </a:extLst>
          </p:cNvPr>
          <p:cNvGraphicFramePr>
            <a:graphicFrameLocks noGrp="1"/>
          </p:cNvGraphicFramePr>
          <p:nvPr>
            <p:ph idx="1"/>
            <p:extLst>
              <p:ext uri="{D42A27DB-BD31-4B8C-83A1-F6EECF244321}">
                <p14:modId xmlns:p14="http://schemas.microsoft.com/office/powerpoint/2010/main" val="1988141371"/>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980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06DE796-E846-25CA-A12A-9A4CF6996331}"/>
              </a:ext>
            </a:extLst>
          </p:cNvPr>
          <p:cNvSpPr>
            <a:spLocks noGrp="1"/>
          </p:cNvSpPr>
          <p:nvPr>
            <p:ph type="title"/>
          </p:nvPr>
        </p:nvSpPr>
        <p:spPr>
          <a:xfrm>
            <a:off x="849683" y="1240076"/>
            <a:ext cx="2727813" cy="4584527"/>
          </a:xfrm>
        </p:spPr>
        <p:txBody>
          <a:bodyPr>
            <a:normAutofit/>
          </a:bodyPr>
          <a:lstStyle/>
          <a:p>
            <a:r>
              <a:rPr lang="fr-FR" sz="2500" b="1">
                <a:solidFill>
                  <a:srgbClr val="FFFFFF"/>
                </a:solidFill>
                <a:latin typeface="ADLaM Display" panose="02010000000000000000" pitchFamily="2" charset="0"/>
                <a:ea typeface="ADLaM Display" panose="02010000000000000000" pitchFamily="2" charset="0"/>
                <a:cs typeface="ADLaM Display" panose="02010000000000000000" pitchFamily="2" charset="0"/>
              </a:rPr>
              <a:t>« Changer de genre » signifie prendre des traitements lourds toute sa vie </a:t>
            </a:r>
            <a:br>
              <a:rPr lang="fr-FR" sz="2500">
                <a:solidFill>
                  <a:srgbClr val="FFFFFF"/>
                </a:solidFill>
              </a:rPr>
            </a:br>
            <a:br>
              <a:rPr lang="fr-FR" sz="2500">
                <a:solidFill>
                  <a:srgbClr val="FFFFFF"/>
                </a:solidFill>
              </a:rPr>
            </a:br>
            <a:r>
              <a:rPr lang="fr-FR" sz="2500">
                <a:solidFill>
                  <a:srgbClr val="FFFFFF"/>
                </a:solidFill>
              </a:rPr>
              <a:t> </a:t>
            </a:r>
            <a:r>
              <a:rPr lang="fr-FR" sz="2500">
                <a:solidFill>
                  <a:srgbClr val="FFFFFF"/>
                </a:solidFill>
                <a:latin typeface="ADLaM Display" panose="02010000000000000000" pitchFamily="2" charset="0"/>
                <a:ea typeface="ADLaM Display" panose="02010000000000000000" pitchFamily="2" charset="0"/>
                <a:cs typeface="ADLaM Display" panose="02010000000000000000" pitchFamily="2" charset="0"/>
              </a:rPr>
              <a:t>premiere chose a dire aux candidats potentiels</a:t>
            </a:r>
          </a:p>
        </p:txBody>
      </p:sp>
      <p:sp>
        <p:nvSpPr>
          <p:cNvPr id="3" name="Espace réservé du contenu 2">
            <a:extLst>
              <a:ext uri="{FF2B5EF4-FFF2-40B4-BE49-F238E27FC236}">
                <a16:creationId xmlns:a16="http://schemas.microsoft.com/office/drawing/2014/main" id="{A071AFE6-DBA2-1D0E-E092-9CE836A44BF9}"/>
              </a:ext>
            </a:extLst>
          </p:cNvPr>
          <p:cNvSpPr>
            <a:spLocks noGrp="1"/>
          </p:cNvSpPr>
          <p:nvPr>
            <p:ph idx="1"/>
          </p:nvPr>
        </p:nvSpPr>
        <p:spPr>
          <a:xfrm>
            <a:off x="4683760" y="-1"/>
            <a:ext cx="7376160" cy="6156544"/>
          </a:xfrm>
        </p:spPr>
        <p:txBody>
          <a:bodyPr anchor="t">
            <a:normAutofit/>
          </a:bodyPr>
          <a:lstStyle/>
          <a:p>
            <a:pPr>
              <a:lnSpc>
                <a:spcPct val="110000"/>
              </a:lnSpc>
            </a:pPr>
            <a:r>
              <a:rPr lang="fr-FR" dirty="0"/>
              <a:t>Les bloqueurs de puberté  inhibent la production des hormones sexuelles,  suspendent la puberté chez les enfants et les adolescents qui les reçoivent. Ils empêchent les adolescents d’acquérir des signes sexuels secondaires (modification de la voix, transformations corporelles, seins, pilosité pubienne, barbe en fonction de leur sexe naturel, taille du pénis). </a:t>
            </a:r>
          </a:p>
          <a:p>
            <a:pPr>
              <a:lnSpc>
                <a:spcPct val="110000"/>
              </a:lnSpc>
            </a:pPr>
            <a:endParaRPr lang="fr-FR" dirty="0"/>
          </a:p>
          <a:p>
            <a:pPr>
              <a:lnSpc>
                <a:spcPct val="110000"/>
              </a:lnSpc>
            </a:pPr>
            <a:r>
              <a:rPr lang="fr-FR"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La combinaison de bloqueurs de puberté et d’hormones pour développer l’apparence de l’autre sexe aura des conséquences irréversibles, même s’ils sont interrompus </a:t>
            </a:r>
          </a:p>
          <a:p>
            <a:pPr>
              <a:lnSpc>
                <a:spcPct val="110000"/>
              </a:lnSpc>
            </a:pPr>
            <a:endParaRPr lang="fr-FR" b="1" dirty="0">
              <a:latin typeface="ADLaM Display" panose="02010000000000000000" pitchFamily="2" charset="0"/>
              <a:ea typeface="ADLaM Display" panose="02010000000000000000" pitchFamily="2" charset="0"/>
              <a:cs typeface="ADLaM Display" panose="02010000000000000000" pitchFamily="2" charset="0"/>
            </a:endParaRPr>
          </a:p>
          <a:p>
            <a:pPr>
              <a:lnSpc>
                <a:spcPct val="110000"/>
              </a:lnSpc>
            </a:pPr>
            <a:r>
              <a:rPr lang="fr-FR"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bloquent  d’autres phénomènes liés à la puberté :   croissance, libido, calcification des os et fertilité</a:t>
            </a:r>
          </a:p>
          <a:p>
            <a:pPr>
              <a:lnSpc>
                <a:spcPct val="110000"/>
              </a:lnSpc>
            </a:pPr>
            <a:r>
              <a:rPr lang="fr-FR"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 modifient la croissance cérébrale</a:t>
            </a:r>
            <a:r>
              <a:rPr lang="fr-FR" dirty="0">
                <a:highlight>
                  <a:srgbClr val="FFFF00"/>
                </a:highlight>
              </a:rPr>
              <a:t> </a:t>
            </a:r>
            <a:endParaRPr lang="fr-FR" b="1" dirty="0"/>
          </a:p>
        </p:txBody>
      </p:sp>
    </p:spTree>
    <p:extLst>
      <p:ext uri="{BB962C8B-B14F-4D97-AF65-F5344CB8AC3E}">
        <p14:creationId xmlns:p14="http://schemas.microsoft.com/office/powerpoint/2010/main" val="789927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A07861C-A493-3EA7-2AF8-6CDA85C2BB41}"/>
              </a:ext>
            </a:extLst>
          </p:cNvPr>
          <p:cNvSpPr>
            <a:spLocks noGrp="1"/>
          </p:cNvSpPr>
          <p:nvPr>
            <p:ph type="title"/>
          </p:nvPr>
        </p:nvSpPr>
        <p:spPr>
          <a:xfrm>
            <a:off x="849683" y="1240076"/>
            <a:ext cx="2727813" cy="4584527"/>
          </a:xfrm>
        </p:spPr>
        <p:txBody>
          <a:bodyPr>
            <a:normAutofit/>
          </a:bodyPr>
          <a:lstStyle/>
          <a:p>
            <a:r>
              <a:rPr lang="fr-FR" sz="2500" dirty="0">
                <a:solidFill>
                  <a:srgbClr val="FFFFFF"/>
                </a:solidFill>
              </a:rPr>
              <a:t>LES TRAITEMENTS MEDICAUX</a:t>
            </a:r>
            <a:br>
              <a:rPr lang="fr-FR" sz="2500" dirty="0">
                <a:solidFill>
                  <a:srgbClr val="FFFFFF"/>
                </a:solidFill>
              </a:rPr>
            </a:br>
            <a:br>
              <a:rPr lang="fr-FR" sz="25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br>
            <a:r>
              <a:rPr lang="fr-FR" sz="25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Prendre des médicaments à vie alors qu’on est bien portant</a:t>
            </a:r>
            <a:br>
              <a:rPr lang="fr-FR" sz="25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br>
            <a:br>
              <a:rPr lang="fr-FR" sz="25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br>
            <a:r>
              <a:rPr lang="fr-FR" sz="2500" dirty="0">
                <a:solidFill>
                  <a:srgbClr val="FFFFFF"/>
                </a:solidFill>
                <a:latin typeface="ADLaM Display" panose="02010000000000000000" pitchFamily="2" charset="0"/>
                <a:ea typeface="ADLaM Display" panose="02010000000000000000" pitchFamily="2" charset="0"/>
                <a:cs typeface="ADLaM Display" panose="02010000000000000000" pitchFamily="2" charset="0"/>
              </a:rPr>
              <a:t>aberration, voire une folie </a:t>
            </a:r>
          </a:p>
        </p:txBody>
      </p:sp>
      <p:sp>
        <p:nvSpPr>
          <p:cNvPr id="3" name="Espace réservé du contenu 2">
            <a:extLst>
              <a:ext uri="{FF2B5EF4-FFF2-40B4-BE49-F238E27FC236}">
                <a16:creationId xmlns:a16="http://schemas.microsoft.com/office/drawing/2014/main" id="{E9D85F43-6C26-DE24-B5AE-E1A6A385244B}"/>
              </a:ext>
            </a:extLst>
          </p:cNvPr>
          <p:cNvSpPr>
            <a:spLocks noGrp="1"/>
          </p:cNvSpPr>
          <p:nvPr>
            <p:ph idx="1"/>
          </p:nvPr>
        </p:nvSpPr>
        <p:spPr>
          <a:xfrm>
            <a:off x="4506686" y="250371"/>
            <a:ext cx="7576457" cy="6477000"/>
          </a:xfrm>
        </p:spPr>
        <p:txBody>
          <a:bodyPr anchor="t">
            <a:normAutofit/>
          </a:bodyPr>
          <a:lstStyle/>
          <a:p>
            <a:pPr>
              <a:lnSpc>
                <a:spcPct val="110000"/>
              </a:lnSpc>
            </a:pPr>
            <a:r>
              <a:rPr lang="fr-FR" b="1" dirty="0"/>
              <a:t>On peut changer de genre, pas de sexe</a:t>
            </a:r>
          </a:p>
          <a:p>
            <a:pPr marL="0" indent="0">
              <a:lnSpc>
                <a:spcPct val="110000"/>
              </a:lnSpc>
              <a:buNone/>
            </a:pPr>
            <a:r>
              <a:rPr lang="fr-FR" b="1" dirty="0"/>
              <a:t>prescrire des hormones pour un changement de genre </a:t>
            </a:r>
            <a:r>
              <a:rPr lang="fr-FR" b="1" dirty="0">
                <a:highlight>
                  <a:srgbClr val="FFFF00"/>
                </a:highlight>
              </a:rPr>
              <a:t> complexe, médicalement et éthiquement</a:t>
            </a:r>
          </a:p>
          <a:p>
            <a:pPr marL="0" indent="0">
              <a:lnSpc>
                <a:spcPct val="110000"/>
              </a:lnSpc>
              <a:buNone/>
            </a:pPr>
            <a:endParaRPr lang="fr-FR" b="1" dirty="0">
              <a:highlight>
                <a:srgbClr val="FFFF00"/>
              </a:highlight>
            </a:endParaRPr>
          </a:p>
          <a:p>
            <a:pPr>
              <a:lnSpc>
                <a:spcPct val="110000"/>
              </a:lnSpc>
            </a:pPr>
            <a:r>
              <a:rPr lang="fr-FR" b="1" dirty="0"/>
              <a:t>Les traitements médicaux : </a:t>
            </a:r>
            <a:r>
              <a:rPr lang="fr-FR" b="1" dirty="0">
                <a:highlight>
                  <a:srgbClr val="FFFF00"/>
                </a:highlight>
              </a:rPr>
              <a:t>hormones dites d’affirmation de genre </a:t>
            </a:r>
            <a:r>
              <a:rPr lang="fr-FR" b="1" dirty="0" err="1">
                <a:highlight>
                  <a:srgbClr val="FFFF00"/>
                </a:highlight>
              </a:rPr>
              <a:t>ostrogènes</a:t>
            </a:r>
            <a:r>
              <a:rPr lang="fr-FR" b="1" dirty="0">
                <a:highlight>
                  <a:srgbClr val="FFFF00"/>
                </a:highlight>
              </a:rPr>
              <a:t> pour devenir femme, testostérone pour devenir homme</a:t>
            </a:r>
          </a:p>
          <a:p>
            <a:pPr>
              <a:lnSpc>
                <a:spcPct val="110000"/>
              </a:lnSpc>
            </a:pPr>
            <a:endParaRPr lang="fr-FR" b="1" dirty="0">
              <a:highlight>
                <a:srgbClr val="FFFF00"/>
              </a:highlight>
            </a:endParaRPr>
          </a:p>
          <a:p>
            <a:pPr>
              <a:lnSpc>
                <a:spcPct val="110000"/>
              </a:lnSpc>
            </a:pPr>
            <a:endParaRPr lang="fr-FR" b="1" dirty="0">
              <a:highlight>
                <a:srgbClr val="FFFF00"/>
              </a:highlight>
            </a:endParaRPr>
          </a:p>
          <a:p>
            <a:pPr>
              <a:lnSpc>
                <a:spcPct val="110000"/>
              </a:lnSpc>
            </a:pPr>
            <a:r>
              <a:rPr lang="fr-FR" b="1" dirty="0"/>
              <a:t>. Leurs complications à quelques mois ou années sont connues mais leurs impacts à long terme peu connus</a:t>
            </a:r>
            <a:r>
              <a:rPr lang="fr-FR" b="1" dirty="0">
                <a:latin typeface="ADLaM Display" panose="02010000000000000000" pitchFamily="2" charset="0"/>
                <a:ea typeface="ADLaM Display" panose="02010000000000000000" pitchFamily="2" charset="0"/>
                <a:cs typeface="ADLaM Display" panose="02010000000000000000" pitchFamily="2" charset="0"/>
              </a:rPr>
              <a:t>, </a:t>
            </a:r>
          </a:p>
          <a:p>
            <a:pPr>
              <a:lnSpc>
                <a:spcPct val="110000"/>
              </a:lnSpc>
            </a:pPr>
            <a:endParaRPr lang="fr-FR"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endParaRPr>
          </a:p>
          <a:p>
            <a:pPr>
              <a:lnSpc>
                <a:spcPct val="110000"/>
              </a:lnSpc>
            </a:pPr>
            <a:r>
              <a:rPr lang="fr-FR"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fortes implications sur la croissance, </a:t>
            </a:r>
          </a:p>
          <a:p>
            <a:pPr>
              <a:lnSpc>
                <a:spcPct val="110000"/>
              </a:lnSpc>
            </a:pPr>
            <a:r>
              <a:rPr lang="fr-FR"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la densité osseuse,  santé cardiovasculaire, </a:t>
            </a:r>
          </a:p>
          <a:p>
            <a:pPr>
              <a:lnSpc>
                <a:spcPct val="110000"/>
              </a:lnSpc>
            </a:pPr>
            <a:r>
              <a:rPr lang="fr-FR"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 fécondité, voire cancers </a:t>
            </a:r>
            <a:endParaRPr lang="fr-FR" dirty="0">
              <a:highlight>
                <a:srgbClr val="FFFF00"/>
              </a:highlight>
            </a:endParaRPr>
          </a:p>
        </p:txBody>
      </p:sp>
    </p:spTree>
    <p:extLst>
      <p:ext uri="{BB962C8B-B14F-4D97-AF65-F5344CB8AC3E}">
        <p14:creationId xmlns:p14="http://schemas.microsoft.com/office/powerpoint/2010/main" val="1223509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627F15-E701-0B16-427F-996644E995D2}"/>
              </a:ext>
            </a:extLst>
          </p:cNvPr>
          <p:cNvSpPr>
            <a:spLocks noGrp="1"/>
          </p:cNvSpPr>
          <p:nvPr>
            <p:ph type="title"/>
          </p:nvPr>
        </p:nvSpPr>
        <p:spPr>
          <a:xfrm>
            <a:off x="934744" y="267806"/>
            <a:ext cx="9419621" cy="1535916"/>
          </a:xfrm>
        </p:spPr>
        <p:txBody>
          <a:bodyPr>
            <a:normAutofit/>
          </a:bodyPr>
          <a:lstStyle/>
          <a:p>
            <a:r>
              <a:rPr lang="fr-FR" b="1" dirty="0">
                <a:latin typeface="ADLaM Display" panose="02010000000000000000" pitchFamily="2" charset="0"/>
                <a:ea typeface="ADLaM Display" panose="02010000000000000000" pitchFamily="2" charset="0"/>
                <a:cs typeface="ADLaM Display" panose="02010000000000000000" pitchFamily="2" charset="0"/>
              </a:rPr>
              <a:t>LES TRAITEMENTS CHIRURGICAUX  </a:t>
            </a:r>
            <a:br>
              <a:rPr lang="fr-FR" b="1" dirty="0">
                <a:latin typeface="ADLaM Display" panose="02010000000000000000" pitchFamily="2" charset="0"/>
                <a:ea typeface="ADLaM Display" panose="02010000000000000000" pitchFamily="2" charset="0"/>
                <a:cs typeface="ADLaM Display" panose="02010000000000000000" pitchFamily="2" charset="0"/>
              </a:rPr>
            </a:br>
            <a:br>
              <a:rPr lang="fr-FR" b="1" dirty="0">
                <a:latin typeface="ADLaM Display" panose="02010000000000000000" pitchFamily="2" charset="0"/>
                <a:ea typeface="ADLaM Display" panose="02010000000000000000" pitchFamily="2" charset="0"/>
                <a:cs typeface="ADLaM Display" panose="02010000000000000000" pitchFamily="2" charset="0"/>
              </a:rPr>
            </a:br>
            <a:r>
              <a:rPr lang="fr-FR" b="1" dirty="0">
                <a:latin typeface="ADLaM Display" panose="02010000000000000000" pitchFamily="2" charset="0"/>
                <a:ea typeface="ADLaM Display" panose="02010000000000000000" pitchFamily="2" charset="0"/>
                <a:cs typeface="ADLaM Display" panose="02010000000000000000" pitchFamily="2" charset="0"/>
              </a:rPr>
              <a:t> faits de mutilations irréversibles </a:t>
            </a:r>
          </a:p>
        </p:txBody>
      </p:sp>
      <p:graphicFrame>
        <p:nvGraphicFramePr>
          <p:cNvPr id="28" name="Espace réservé du contenu 2">
            <a:extLst>
              <a:ext uri="{FF2B5EF4-FFF2-40B4-BE49-F238E27FC236}">
                <a16:creationId xmlns:a16="http://schemas.microsoft.com/office/drawing/2014/main" id="{90C9B9CB-55D6-E87A-3979-ADBA249282DE}"/>
              </a:ext>
            </a:extLst>
          </p:cNvPr>
          <p:cNvGraphicFramePr>
            <a:graphicFrameLocks noGrp="1"/>
          </p:cNvGraphicFramePr>
          <p:nvPr>
            <p:ph idx="1"/>
            <p:extLst>
              <p:ext uri="{D42A27DB-BD31-4B8C-83A1-F6EECF244321}">
                <p14:modId xmlns:p14="http://schemas.microsoft.com/office/powerpoint/2010/main" val="1117849193"/>
              </p:ext>
            </p:extLst>
          </p:nvPr>
        </p:nvGraphicFramePr>
        <p:xfrm>
          <a:off x="1450975" y="2340435"/>
          <a:ext cx="9604375" cy="3324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991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3A97F24-86BB-8221-8E5A-27A70C65FFC3}"/>
              </a:ext>
            </a:extLst>
          </p:cNvPr>
          <p:cNvSpPr>
            <a:spLocks noGrp="1"/>
          </p:cNvSpPr>
          <p:nvPr>
            <p:ph type="ctrTitle"/>
          </p:nvPr>
        </p:nvSpPr>
        <p:spPr>
          <a:xfrm>
            <a:off x="849683" y="1240076"/>
            <a:ext cx="2727813" cy="4584527"/>
          </a:xfrm>
        </p:spPr>
        <p:txBody>
          <a:bodyPr vert="horz" lIns="91440" tIns="45720" rIns="91440" bIns="45720" rtlCol="0" anchor="t">
            <a:normAutofit/>
          </a:bodyPr>
          <a:lstStyle/>
          <a:p>
            <a:r>
              <a:rPr lang="en-US" sz="2000" b="0" i="0" kern="1200" cap="all">
                <a:solidFill>
                  <a:srgbClr val="FFFFFF"/>
                </a:solidFill>
                <a:effectLst/>
                <a:latin typeface="+mj-lt"/>
                <a:ea typeface="+mj-ea"/>
                <a:cs typeface="+mj-cs"/>
              </a:rPr>
              <a:t>chirurgie de changement de sexe</a:t>
            </a:r>
            <a:br>
              <a:rPr lang="en-US" sz="2000" b="0" i="0" kern="1200" cap="all">
                <a:solidFill>
                  <a:srgbClr val="FFFFFF"/>
                </a:solidFill>
                <a:effectLst/>
                <a:latin typeface="+mj-lt"/>
                <a:ea typeface="+mj-ea"/>
                <a:cs typeface="+mj-cs"/>
              </a:rPr>
            </a:br>
            <a:br>
              <a:rPr lang="en-US" sz="2000" b="0" i="0" kern="1200" cap="all">
                <a:solidFill>
                  <a:srgbClr val="FFFFFF"/>
                </a:solidFill>
                <a:effectLst/>
                <a:latin typeface="+mj-lt"/>
                <a:ea typeface="+mj-ea"/>
                <a:cs typeface="+mj-cs"/>
              </a:rPr>
            </a:br>
            <a:r>
              <a:rPr lang="en-US" sz="2000" b="0" i="0" kern="1200" cap="all">
                <a:solidFill>
                  <a:srgbClr val="FFFFFF"/>
                </a:solidFill>
                <a:effectLst/>
                <a:latin typeface="+mj-lt"/>
                <a:ea typeface="+mj-ea"/>
                <a:cs typeface="+mj-cs"/>
              </a:rPr>
              <a:t> comporte une série d’interventions modifiant l'apparence physique d'une personne</a:t>
            </a:r>
            <a:br>
              <a:rPr lang="en-US" sz="2000" b="0" i="0" kern="1200" cap="all">
                <a:solidFill>
                  <a:srgbClr val="FFFFFF"/>
                </a:solidFill>
                <a:effectLst/>
                <a:latin typeface="+mj-lt"/>
                <a:ea typeface="+mj-ea"/>
                <a:cs typeface="+mj-cs"/>
              </a:rPr>
            </a:br>
            <a:br>
              <a:rPr lang="en-US" sz="2000" b="0" i="0" kern="1200" cap="all">
                <a:solidFill>
                  <a:srgbClr val="FFFFFF"/>
                </a:solidFill>
                <a:effectLst/>
                <a:latin typeface="+mj-lt"/>
                <a:ea typeface="+mj-ea"/>
                <a:cs typeface="+mj-cs"/>
              </a:rPr>
            </a:br>
            <a:r>
              <a:rPr lang="en-US" sz="2000" b="0" i="0" kern="1200" cap="all">
                <a:solidFill>
                  <a:srgbClr val="FFFFFF"/>
                </a:solidFill>
                <a:effectLst/>
                <a:latin typeface="+mj-lt"/>
                <a:ea typeface="+mj-ea"/>
                <a:cs typeface="+mj-cs"/>
              </a:rPr>
              <a:t> pour qu’elle ressemble au sexe correspond à son désir</a:t>
            </a:r>
          </a:p>
        </p:txBody>
      </p:sp>
      <p:sp>
        <p:nvSpPr>
          <p:cNvPr id="3" name="Sous-titre 2">
            <a:extLst>
              <a:ext uri="{FF2B5EF4-FFF2-40B4-BE49-F238E27FC236}">
                <a16:creationId xmlns:a16="http://schemas.microsoft.com/office/drawing/2014/main" id="{BD46C35C-3B62-1BFB-5AB6-7618AE23C828}"/>
              </a:ext>
            </a:extLst>
          </p:cNvPr>
          <p:cNvSpPr>
            <a:spLocks noGrp="1"/>
          </p:cNvSpPr>
          <p:nvPr>
            <p:ph type="subTitle" idx="1"/>
          </p:nvPr>
        </p:nvSpPr>
        <p:spPr>
          <a:xfrm>
            <a:off x="4666340" y="142244"/>
            <a:ext cx="7281820" cy="6563355"/>
          </a:xfrm>
        </p:spPr>
        <p:txBody>
          <a:bodyPr vert="horz" lIns="91440" tIns="45720" rIns="91440" bIns="45720" rtlCol="0" anchor="t">
            <a:normAutofit fontScale="92500" lnSpcReduction="10000"/>
          </a:bodyPr>
          <a:lstStyle/>
          <a:p>
            <a:pPr indent="-228600">
              <a:lnSpc>
                <a:spcPct val="110000"/>
              </a:lnSpc>
              <a:buFont typeface="Arial" panose="020B0604020202020204" pitchFamily="34" charset="0"/>
              <a:buChar char="•"/>
            </a:pPr>
            <a:endParaRPr lang="en-US" sz="1300" dirty="0"/>
          </a:p>
          <a:p>
            <a:pPr indent="-228600">
              <a:lnSpc>
                <a:spcPct val="110000"/>
              </a:lnSpc>
              <a:buFont typeface="Arial" panose="020B0604020202020204" pitchFamily="34" charset="0"/>
              <a:buChar char="•"/>
            </a:pPr>
            <a:r>
              <a:rPr lang="en-US" sz="2000" dirty="0"/>
              <a:t>Environ </a:t>
            </a:r>
            <a:r>
              <a:rPr lang="en-US" sz="2000" dirty="0">
                <a:highlight>
                  <a:srgbClr val="FFFF00"/>
                </a:highlight>
              </a:rPr>
              <a:t>un </a:t>
            </a:r>
            <a:r>
              <a:rPr lang="en-US" sz="2000" dirty="0" err="1">
                <a:highlight>
                  <a:srgbClr val="FFFF00"/>
                </a:highlight>
              </a:rPr>
              <a:t>transgenre</a:t>
            </a:r>
            <a:r>
              <a:rPr lang="en-US" sz="2000" dirty="0">
                <a:highlight>
                  <a:srgbClr val="FFFF00"/>
                </a:highlight>
              </a:rPr>
              <a:t> sur 4   </a:t>
            </a:r>
            <a:r>
              <a:rPr lang="en-US" sz="2000" dirty="0" err="1"/>
              <a:t>va</a:t>
            </a:r>
            <a:r>
              <a:rPr lang="en-US" sz="2000" dirty="0"/>
              <a:t> </a:t>
            </a:r>
            <a:r>
              <a:rPr lang="en-US" sz="2000" dirty="0" err="1"/>
              <a:t>jusqu’au</a:t>
            </a:r>
            <a:r>
              <a:rPr lang="en-US" sz="2000" dirty="0"/>
              <a:t> </a:t>
            </a:r>
            <a:r>
              <a:rPr lang="en-US" sz="2000" dirty="0" err="1"/>
              <a:t>stade</a:t>
            </a:r>
            <a:r>
              <a:rPr lang="en-US" sz="2000" dirty="0"/>
              <a:t> de la </a:t>
            </a:r>
            <a:r>
              <a:rPr lang="en-US" sz="2000" dirty="0" err="1"/>
              <a:t>chirurgie</a:t>
            </a:r>
            <a:endParaRPr lang="en-US" sz="2000" dirty="0"/>
          </a:p>
          <a:p>
            <a:pPr indent="-228600">
              <a:lnSpc>
                <a:spcPct val="110000"/>
              </a:lnSpc>
              <a:buFont typeface="Arial" panose="020B0604020202020204" pitchFamily="34" charset="0"/>
              <a:buChar char="•"/>
            </a:pPr>
            <a:endParaRPr lang="en-US" sz="2000" dirty="0"/>
          </a:p>
          <a:p>
            <a:pPr indent="-228600">
              <a:lnSpc>
                <a:spcPct val="110000"/>
              </a:lnSpc>
              <a:buFont typeface="Arial" panose="020B0604020202020204" pitchFamily="34" charset="0"/>
              <a:buChar char="•"/>
            </a:pPr>
            <a:r>
              <a:rPr lang="en-US" sz="2000" dirty="0"/>
              <a:t> </a:t>
            </a:r>
            <a:r>
              <a:rPr lang="en-US" sz="2000" dirty="0" err="1"/>
              <a:t>l’étape</a:t>
            </a:r>
            <a:r>
              <a:rPr lang="en-US" sz="2000" dirty="0"/>
              <a:t>, </a:t>
            </a:r>
            <a:r>
              <a:rPr lang="en-US" sz="2000" dirty="0" err="1"/>
              <a:t>irréversible</a:t>
            </a:r>
            <a:r>
              <a:rPr lang="en-US" sz="2000" dirty="0"/>
              <a:t>, d'un processus de transformation </a:t>
            </a:r>
            <a:r>
              <a:rPr lang="en-US" sz="2000" dirty="0" err="1"/>
              <a:t>sexuelle</a:t>
            </a:r>
            <a:r>
              <a:rPr lang="en-US" sz="2000" dirty="0"/>
              <a:t>.</a:t>
            </a:r>
          </a:p>
          <a:p>
            <a:pPr indent="-228600">
              <a:lnSpc>
                <a:spcPct val="110000"/>
              </a:lnSpc>
              <a:buFont typeface="Arial" panose="020B0604020202020204" pitchFamily="34" charset="0"/>
              <a:buChar char="•"/>
            </a:pPr>
            <a:endParaRPr lang="en-US" sz="2000" dirty="0"/>
          </a:p>
          <a:p>
            <a:pPr>
              <a:lnSpc>
                <a:spcPct val="110000"/>
              </a:lnSpc>
            </a:pPr>
            <a:r>
              <a:rPr lang="en-US" sz="2000" dirty="0"/>
              <a:t> </a:t>
            </a:r>
            <a:r>
              <a:rPr lang="en-US" sz="2000" dirty="0" err="1"/>
              <a:t>peut</a:t>
            </a:r>
            <a:r>
              <a:rPr lang="en-US" sz="2000" dirty="0"/>
              <a:t> </a:t>
            </a:r>
            <a:r>
              <a:rPr lang="en-US" sz="2000" dirty="0" err="1"/>
              <a:t>concerner</a:t>
            </a:r>
            <a:r>
              <a:rPr lang="en-US" sz="2000" dirty="0"/>
              <a:t> des hommes qui </a:t>
            </a:r>
            <a:r>
              <a:rPr lang="en-US" sz="2000" dirty="0" err="1"/>
              <a:t>veulent</a:t>
            </a:r>
            <a:r>
              <a:rPr lang="en-US" sz="2000" dirty="0"/>
              <a:t> </a:t>
            </a:r>
            <a:r>
              <a:rPr lang="en-US" sz="2000" dirty="0" err="1"/>
              <a:t>acquérir</a:t>
            </a:r>
            <a:r>
              <a:rPr lang="en-US" sz="2000" dirty="0"/>
              <a:t> un aspect </a:t>
            </a:r>
            <a:r>
              <a:rPr lang="en-US" sz="2000" dirty="0" err="1"/>
              <a:t>féminin</a:t>
            </a:r>
            <a:r>
              <a:rPr lang="en-US" sz="2000" dirty="0"/>
              <a:t>  : femme trans</a:t>
            </a:r>
          </a:p>
          <a:p>
            <a:pPr>
              <a:lnSpc>
                <a:spcPct val="110000"/>
              </a:lnSpc>
            </a:pPr>
            <a:r>
              <a:rPr lang="en-US" sz="2000" dirty="0"/>
              <a:t>ou des femmes qui </a:t>
            </a:r>
            <a:r>
              <a:rPr lang="en-US" sz="2000" dirty="0" err="1"/>
              <a:t>désirent</a:t>
            </a:r>
            <a:r>
              <a:rPr lang="en-US" sz="2000" dirty="0"/>
              <a:t> </a:t>
            </a:r>
            <a:r>
              <a:rPr lang="en-US" sz="2000" dirty="0" err="1"/>
              <a:t>devenir</a:t>
            </a:r>
            <a:r>
              <a:rPr lang="en-US" sz="2000" dirty="0"/>
              <a:t> hommes </a:t>
            </a:r>
            <a:r>
              <a:rPr lang="en-US" sz="2000" dirty="0" err="1"/>
              <a:t>dits</a:t>
            </a:r>
            <a:r>
              <a:rPr lang="en-US" sz="2000" dirty="0"/>
              <a:t>  trans.</a:t>
            </a:r>
          </a:p>
          <a:p>
            <a:pPr indent="-228600">
              <a:lnSpc>
                <a:spcPct val="110000"/>
              </a:lnSpc>
              <a:buFont typeface="Arial" panose="020B0604020202020204" pitchFamily="34" charset="0"/>
              <a:buChar char="•"/>
            </a:pPr>
            <a:endParaRPr lang="en-US" sz="2000" dirty="0"/>
          </a:p>
          <a:p>
            <a:pPr indent="-228600">
              <a:lnSpc>
                <a:spcPct val="110000"/>
              </a:lnSpc>
              <a:buFont typeface="Arial" panose="020B0604020202020204" pitchFamily="34" charset="0"/>
              <a:buChar char="•"/>
            </a:pPr>
            <a:r>
              <a:rPr lang="en-US" sz="2000" b="1" dirty="0">
                <a:highlight>
                  <a:srgbClr val="FFFF00"/>
                </a:highlight>
              </a:rPr>
              <a:t>Dans </a:t>
            </a:r>
            <a:r>
              <a:rPr lang="en-US" sz="2000" b="1" dirty="0" err="1">
                <a:highlight>
                  <a:srgbClr val="FFFF00"/>
                </a:highlight>
              </a:rPr>
              <a:t>tous</a:t>
            </a:r>
            <a:r>
              <a:rPr lang="en-US" sz="2000" b="1" dirty="0">
                <a:highlight>
                  <a:srgbClr val="FFFF00"/>
                </a:highlight>
              </a:rPr>
              <a:t> les </a:t>
            </a:r>
            <a:r>
              <a:rPr lang="en-US" sz="2000" b="1" dirty="0" err="1">
                <a:highlight>
                  <a:srgbClr val="FFFF00"/>
                </a:highlight>
              </a:rPr>
              <a:t>cas</a:t>
            </a:r>
            <a:r>
              <a:rPr lang="en-US" sz="2000" b="1" dirty="0">
                <a:highlight>
                  <a:srgbClr val="FFFF00"/>
                </a:highlight>
              </a:rPr>
              <a:t> il </a:t>
            </a:r>
            <a:r>
              <a:rPr lang="en-US" sz="2000" b="1" dirty="0" err="1">
                <a:highlight>
                  <a:srgbClr val="FFFF00"/>
                </a:highlight>
              </a:rPr>
              <a:t>s’agit</a:t>
            </a:r>
            <a:r>
              <a:rPr lang="en-US" sz="2000" b="1" dirty="0">
                <a:highlight>
                  <a:srgbClr val="FFFF00"/>
                </a:highlight>
              </a:rPr>
              <a:t> </a:t>
            </a:r>
            <a:r>
              <a:rPr lang="en-US" sz="2000" b="1" dirty="0" err="1">
                <a:highlight>
                  <a:srgbClr val="FFFF00"/>
                </a:highlight>
              </a:rPr>
              <a:t>d’une</a:t>
            </a:r>
            <a:r>
              <a:rPr lang="en-US" sz="2000" b="1" dirty="0">
                <a:highlight>
                  <a:srgbClr val="FFFF00"/>
                </a:highlight>
              </a:rPr>
              <a:t> </a:t>
            </a:r>
            <a:r>
              <a:rPr lang="en-US" sz="2000" b="1" dirty="0" err="1">
                <a:highlight>
                  <a:srgbClr val="FFFF00"/>
                </a:highlight>
              </a:rPr>
              <a:t>chirurgie</a:t>
            </a:r>
            <a:r>
              <a:rPr lang="en-US" sz="2000" b="1" dirty="0">
                <a:highlight>
                  <a:srgbClr val="FFFF00"/>
                </a:highlight>
              </a:rPr>
              <a:t> </a:t>
            </a:r>
            <a:r>
              <a:rPr lang="en-US" sz="2000" b="1" dirty="0" err="1">
                <a:highlight>
                  <a:srgbClr val="FFFF00"/>
                </a:highlight>
              </a:rPr>
              <a:t>esthétique</a:t>
            </a:r>
            <a:r>
              <a:rPr lang="en-US" sz="2000" b="1" dirty="0">
                <a:highlight>
                  <a:srgbClr val="FFFF00"/>
                </a:highlight>
              </a:rPr>
              <a:t> </a:t>
            </a:r>
            <a:r>
              <a:rPr lang="en-US" sz="2000" b="1" dirty="0" err="1">
                <a:highlight>
                  <a:srgbClr val="FFFF00"/>
                </a:highlight>
              </a:rPr>
              <a:t>complexe</a:t>
            </a:r>
            <a:r>
              <a:rPr lang="en-US" sz="2000" b="1" dirty="0">
                <a:highlight>
                  <a:srgbClr val="FFFF00"/>
                </a:highlight>
              </a:rPr>
              <a:t> </a:t>
            </a:r>
          </a:p>
          <a:p>
            <a:pPr indent="-228600">
              <a:lnSpc>
                <a:spcPct val="110000"/>
              </a:lnSpc>
              <a:buFont typeface="Arial" panose="020B0604020202020204" pitchFamily="34" charset="0"/>
              <a:buChar char="•"/>
            </a:pPr>
            <a:endParaRPr lang="en-US" sz="2000" b="1" dirty="0">
              <a:highlight>
                <a:srgbClr val="FFFF00"/>
              </a:highlight>
            </a:endParaRPr>
          </a:p>
          <a:p>
            <a:pPr indent="-228600">
              <a:lnSpc>
                <a:spcPct val="110000"/>
              </a:lnSpc>
              <a:buFont typeface="Arial" panose="020B0604020202020204" pitchFamily="34" charset="0"/>
              <a:buChar char="•"/>
            </a:pPr>
            <a:r>
              <a:rPr lang="en-US" sz="2000" b="1" dirty="0" err="1">
                <a:highlight>
                  <a:srgbClr val="FFFF00"/>
                </a:highlight>
              </a:rPr>
              <a:t>dont</a:t>
            </a:r>
            <a:r>
              <a:rPr lang="en-US" sz="2000" b="1" dirty="0">
                <a:highlight>
                  <a:srgbClr val="FFFF00"/>
                </a:highlight>
              </a:rPr>
              <a:t> les </a:t>
            </a:r>
            <a:r>
              <a:rPr lang="en-US" sz="2000" b="1" dirty="0" err="1">
                <a:highlight>
                  <a:srgbClr val="FFFF00"/>
                </a:highlight>
              </a:rPr>
              <a:t>difficultés</a:t>
            </a:r>
            <a:r>
              <a:rPr lang="en-US" sz="2000" b="1" dirty="0">
                <a:highlight>
                  <a:srgbClr val="FFFF00"/>
                </a:highlight>
              </a:rPr>
              <a:t> se </a:t>
            </a:r>
            <a:r>
              <a:rPr lang="en-US" sz="2000" b="1" dirty="0" err="1">
                <a:highlight>
                  <a:srgbClr val="FFFF00"/>
                </a:highlight>
              </a:rPr>
              <a:t>traduisent</a:t>
            </a:r>
            <a:r>
              <a:rPr lang="en-US" sz="2000" b="1" dirty="0">
                <a:highlight>
                  <a:srgbClr val="FFFF00"/>
                </a:highlight>
              </a:rPr>
              <a:t> par une multitude de techniques </a:t>
            </a:r>
            <a:r>
              <a:rPr lang="en-US" sz="2000" b="1" dirty="0" err="1">
                <a:highlight>
                  <a:srgbClr val="FFFF00"/>
                </a:highlight>
              </a:rPr>
              <a:t>différentes</a:t>
            </a:r>
            <a:r>
              <a:rPr lang="en-US" sz="2000" b="1" dirty="0">
                <a:highlight>
                  <a:srgbClr val="FFFF00"/>
                </a:highlight>
              </a:rPr>
              <a:t> </a:t>
            </a:r>
            <a:r>
              <a:rPr lang="en-US" sz="2000" b="1" dirty="0" err="1">
                <a:highlight>
                  <a:srgbClr val="FFFF00"/>
                </a:highlight>
              </a:rPr>
              <a:t>dont</a:t>
            </a:r>
            <a:r>
              <a:rPr lang="en-US" sz="2000" b="1" dirty="0">
                <a:highlight>
                  <a:srgbClr val="FFFF00"/>
                </a:highlight>
              </a:rPr>
              <a:t> </a:t>
            </a:r>
            <a:r>
              <a:rPr lang="en-US" sz="2000" b="1" dirty="0" err="1">
                <a:highlight>
                  <a:srgbClr val="FFFF00"/>
                </a:highlight>
              </a:rPr>
              <a:t>aucune</a:t>
            </a:r>
            <a:r>
              <a:rPr lang="en-US" sz="2000" b="1" dirty="0">
                <a:highlight>
                  <a:srgbClr val="FFFF00"/>
                </a:highlight>
              </a:rPr>
              <a:t> ne fait </a:t>
            </a:r>
            <a:r>
              <a:rPr lang="en-US" sz="2000" b="1" dirty="0" err="1">
                <a:highlight>
                  <a:srgbClr val="FFFF00"/>
                </a:highlight>
              </a:rPr>
              <a:t>l’unanimité</a:t>
            </a:r>
            <a:r>
              <a:rPr lang="en-US" sz="2000" dirty="0"/>
              <a:t>.</a:t>
            </a:r>
          </a:p>
          <a:p>
            <a:pPr indent="-228600">
              <a:lnSpc>
                <a:spcPct val="110000"/>
              </a:lnSpc>
              <a:buFont typeface="Arial" panose="020B0604020202020204" pitchFamily="34" charset="0"/>
              <a:buChar char="•"/>
            </a:pPr>
            <a:endParaRPr lang="en-US" sz="1300" dirty="0"/>
          </a:p>
        </p:txBody>
      </p:sp>
    </p:spTree>
    <p:extLst>
      <p:ext uri="{BB962C8B-B14F-4D97-AF65-F5344CB8AC3E}">
        <p14:creationId xmlns:p14="http://schemas.microsoft.com/office/powerpoint/2010/main" val="3664313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4F6621CF-F493-40D5-98AE-24A9D3AD4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4950268"/>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1628542-4BC3-BEC6-28E0-9FE6737099F7}"/>
              </a:ext>
            </a:extLst>
          </p:cNvPr>
          <p:cNvSpPr>
            <a:spLocks noGrp="1"/>
          </p:cNvSpPr>
          <p:nvPr>
            <p:ph type="title"/>
          </p:nvPr>
        </p:nvSpPr>
        <p:spPr>
          <a:xfrm>
            <a:off x="5078896" y="643467"/>
            <a:ext cx="5975956" cy="4127545"/>
          </a:xfrm>
        </p:spPr>
        <p:txBody>
          <a:bodyPr vert="horz" lIns="91440" tIns="45720" rIns="91440" bIns="0" rtlCol="0" anchor="ctr">
            <a:normAutofit/>
          </a:bodyPr>
          <a:lstStyle/>
          <a:p>
            <a:r>
              <a:rPr lang="en-US" sz="4100" dirty="0"/>
              <a:t>La </a:t>
            </a:r>
            <a:r>
              <a:rPr lang="en-US" sz="4100" dirty="0" err="1"/>
              <a:t>chirurgie</a:t>
            </a:r>
            <a:r>
              <a:rPr lang="en-US" sz="4100" dirty="0"/>
              <a:t> de genre </a:t>
            </a:r>
            <a:br>
              <a:rPr lang="en-US" sz="4100" dirty="0"/>
            </a:br>
            <a:br>
              <a:rPr lang="en-US" sz="4100" dirty="0"/>
            </a:br>
            <a:r>
              <a:rPr lang="en-US" sz="4100" dirty="0" err="1"/>
              <a:t>entraine</a:t>
            </a:r>
            <a:r>
              <a:rPr lang="en-US" sz="4100" dirty="0"/>
              <a:t> des mutilations</a:t>
            </a:r>
            <a:br>
              <a:rPr lang="en-US" sz="4100" dirty="0"/>
            </a:br>
            <a:br>
              <a:rPr lang="en-US" sz="4100" dirty="0"/>
            </a:br>
            <a:r>
              <a:rPr lang="en-US" sz="4100" dirty="0"/>
              <a:t> </a:t>
            </a:r>
            <a:r>
              <a:rPr lang="en-US" sz="4100" dirty="0" err="1"/>
              <a:t>irreversibles</a:t>
            </a:r>
            <a:endParaRPr lang="en-US" sz="4100" dirty="0"/>
          </a:p>
        </p:txBody>
      </p:sp>
      <p:sp>
        <p:nvSpPr>
          <p:cNvPr id="19" name="Rectangle 18">
            <a:extLst>
              <a:ext uri="{FF2B5EF4-FFF2-40B4-BE49-F238E27FC236}">
                <a16:creationId xmlns:a16="http://schemas.microsoft.com/office/drawing/2014/main" id="{CADEE02A-D296-42EA-88F5-7803F69CE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4950269"/>
            <a:ext cx="12191695" cy="1907732"/>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Espace réservé du texte 2">
            <a:extLst>
              <a:ext uri="{FF2B5EF4-FFF2-40B4-BE49-F238E27FC236}">
                <a16:creationId xmlns:a16="http://schemas.microsoft.com/office/drawing/2014/main" id="{C11FA7F6-C2CA-E46A-5B8B-ED04F352CCD7}"/>
              </a:ext>
            </a:extLst>
          </p:cNvPr>
          <p:cNvSpPr>
            <a:spLocks noGrp="1"/>
          </p:cNvSpPr>
          <p:nvPr>
            <p:ph type="body" idx="1"/>
          </p:nvPr>
        </p:nvSpPr>
        <p:spPr>
          <a:xfrm>
            <a:off x="5078896" y="5058741"/>
            <a:ext cx="6737956" cy="1554710"/>
          </a:xfrm>
        </p:spPr>
        <p:txBody>
          <a:bodyPr vert="horz" lIns="91440" tIns="91440" rIns="91440" bIns="91440" rtlCol="0">
            <a:normAutofit/>
          </a:bodyPr>
          <a:lstStyle/>
          <a:p>
            <a:r>
              <a:rPr lang="en-US" sz="2800" cap="all" dirty="0" err="1">
                <a:solidFill>
                  <a:srgbClr val="FFFFFF"/>
                </a:solidFill>
              </a:rPr>
              <a:t>AVERTIR</a:t>
            </a:r>
            <a:r>
              <a:rPr lang="en-US" sz="2800" cap="all" dirty="0">
                <a:solidFill>
                  <a:srgbClr val="FFFFFF"/>
                </a:solidFill>
              </a:rPr>
              <a:t> LES </a:t>
            </a:r>
            <a:r>
              <a:rPr lang="en-US" sz="2800" cap="all" dirty="0" err="1">
                <a:solidFill>
                  <a:srgbClr val="FFFFFF"/>
                </a:solidFill>
              </a:rPr>
              <a:t>CANDIDATS</a:t>
            </a:r>
            <a:r>
              <a:rPr lang="en-US" sz="2800" cap="all" dirty="0">
                <a:solidFill>
                  <a:srgbClr val="FFFFFF"/>
                </a:solidFill>
              </a:rPr>
              <a:t> </a:t>
            </a:r>
            <a:r>
              <a:rPr lang="en-US" sz="2800" cap="all" dirty="0" err="1">
                <a:solidFill>
                  <a:srgbClr val="FFFFFF"/>
                </a:solidFill>
              </a:rPr>
              <a:t>POTENTIELS</a:t>
            </a:r>
            <a:r>
              <a:rPr lang="en-US" sz="2800" cap="all" dirty="0">
                <a:solidFill>
                  <a:srgbClr val="FFFFFF"/>
                </a:solidFill>
              </a:rPr>
              <a:t>  </a:t>
            </a:r>
          </a:p>
          <a:p>
            <a:r>
              <a:rPr lang="en-US" sz="2800" cap="all" dirty="0">
                <a:solidFill>
                  <a:srgbClr val="FFFFFF"/>
                </a:solidFill>
              </a:rPr>
              <a:t> </a:t>
            </a:r>
            <a:r>
              <a:rPr lang="en-US" sz="2800" cap="all" dirty="0" err="1">
                <a:solidFill>
                  <a:srgbClr val="FFFFFF"/>
                </a:solidFill>
              </a:rPr>
              <a:t>CONSENTEMENT</a:t>
            </a:r>
            <a:r>
              <a:rPr lang="en-US" sz="2800" cap="all" dirty="0">
                <a:solidFill>
                  <a:srgbClr val="FFFFFF"/>
                </a:solidFill>
              </a:rPr>
              <a:t> </a:t>
            </a:r>
            <a:r>
              <a:rPr lang="en-US" sz="2800" cap="all" dirty="0" err="1">
                <a:solidFill>
                  <a:srgbClr val="FFFFFF"/>
                </a:solidFill>
              </a:rPr>
              <a:t>ECLAIRE</a:t>
            </a:r>
            <a:r>
              <a:rPr lang="en-US" sz="2800" cap="all" dirty="0">
                <a:solidFill>
                  <a:srgbClr val="FFFFFF"/>
                </a:solidFill>
              </a:rPr>
              <a:t> </a:t>
            </a:r>
          </a:p>
        </p:txBody>
      </p:sp>
      <p:pic>
        <p:nvPicPr>
          <p:cNvPr id="5" name="Picture 4">
            <a:extLst>
              <a:ext uri="{FF2B5EF4-FFF2-40B4-BE49-F238E27FC236}">
                <a16:creationId xmlns:a16="http://schemas.microsoft.com/office/drawing/2014/main" id="{FA6329D2-86F5-3888-1ACD-AA243FCDBED9}"/>
              </a:ext>
            </a:extLst>
          </p:cNvPr>
          <p:cNvPicPr>
            <a:picLocks noChangeAspect="1"/>
          </p:cNvPicPr>
          <p:nvPr/>
        </p:nvPicPr>
        <p:blipFill rotWithShape="1">
          <a:blip r:embed="rId3"/>
          <a:srcRect l="28689" r="28923"/>
          <a:stretch/>
        </p:blipFill>
        <p:spPr>
          <a:xfrm>
            <a:off x="3179" y="-2"/>
            <a:ext cx="4651117" cy="6858002"/>
          </a:xfrm>
          <a:prstGeom prst="rect">
            <a:avLst/>
          </a:prstGeom>
        </p:spPr>
      </p:pic>
    </p:spTree>
    <p:extLst>
      <p:ext uri="{BB962C8B-B14F-4D97-AF65-F5344CB8AC3E}">
        <p14:creationId xmlns:p14="http://schemas.microsoft.com/office/powerpoint/2010/main" val="1919712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2192DD-A426-A3E7-2BEB-52992E4D75AD}"/>
              </a:ext>
            </a:extLst>
          </p:cNvPr>
          <p:cNvSpPr>
            <a:spLocks noGrp="1"/>
          </p:cNvSpPr>
          <p:nvPr>
            <p:ph type="title"/>
          </p:nvPr>
        </p:nvSpPr>
        <p:spPr>
          <a:xfrm>
            <a:off x="299259" y="1"/>
            <a:ext cx="10755596" cy="814646"/>
          </a:xfrm>
        </p:spPr>
        <p:txBody>
          <a:bodyPr/>
          <a:lstStyle/>
          <a:p>
            <a:r>
              <a:rPr lang="fr-FR" dirty="0"/>
              <a:t>UN PROBLEME AIGU :  A CHAQUE JOUR UNE ALERTE </a:t>
            </a:r>
          </a:p>
        </p:txBody>
      </p:sp>
      <p:pic>
        <p:nvPicPr>
          <p:cNvPr id="5" name="Espace réservé du contenu 4" descr="Une image contenant texte, ordinateur, capture d’écran, Site web&#10;&#10;Description générée automatiquement">
            <a:extLst>
              <a:ext uri="{FF2B5EF4-FFF2-40B4-BE49-F238E27FC236}">
                <a16:creationId xmlns:a16="http://schemas.microsoft.com/office/drawing/2014/main" id="{CC339C0B-2080-8D00-57EB-C08C28ED9B23}"/>
              </a:ext>
            </a:extLst>
          </p:cNvPr>
          <p:cNvPicPr>
            <a:picLocks noGrp="1" noChangeAspect="1"/>
          </p:cNvPicPr>
          <p:nvPr>
            <p:ph idx="1"/>
          </p:nvPr>
        </p:nvPicPr>
        <p:blipFill>
          <a:blip r:embed="rId2"/>
          <a:stretch>
            <a:fillRect/>
          </a:stretch>
        </p:blipFill>
        <p:spPr>
          <a:xfrm>
            <a:off x="1137145" y="423949"/>
            <a:ext cx="10151540" cy="6353157"/>
          </a:xfrm>
        </p:spPr>
      </p:pic>
    </p:spTree>
    <p:extLst>
      <p:ext uri="{BB962C8B-B14F-4D97-AF65-F5344CB8AC3E}">
        <p14:creationId xmlns:p14="http://schemas.microsoft.com/office/powerpoint/2010/main" val="1641754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F00CA5-676D-6F66-2137-10EF82030E58}"/>
              </a:ext>
            </a:extLst>
          </p:cNvPr>
          <p:cNvSpPr>
            <a:spLocks noGrp="1"/>
          </p:cNvSpPr>
          <p:nvPr>
            <p:ph type="title"/>
          </p:nvPr>
        </p:nvSpPr>
        <p:spPr>
          <a:xfrm>
            <a:off x="5196457" y="804519"/>
            <a:ext cx="5550357" cy="1049235"/>
          </a:xfrm>
        </p:spPr>
        <p:txBody>
          <a:bodyPr>
            <a:normAutofit/>
          </a:bodyPr>
          <a:lstStyle/>
          <a:p>
            <a:r>
              <a:rPr lang="fr-FR" sz="2000" b="1" dirty="0"/>
              <a:t>Interventions pour transformer un homme en femme trans </a:t>
            </a:r>
            <a:br>
              <a:rPr lang="fr-FR" sz="2000" b="1" dirty="0"/>
            </a:br>
            <a:r>
              <a:rPr lang="fr-FR" sz="2000" b="1" dirty="0"/>
              <a:t>Chirurgie faciale</a:t>
            </a:r>
          </a:p>
        </p:txBody>
      </p:sp>
      <p:sp>
        <p:nvSpPr>
          <p:cNvPr id="3" name="Espace réservé du contenu 2">
            <a:extLst>
              <a:ext uri="{FF2B5EF4-FFF2-40B4-BE49-F238E27FC236}">
                <a16:creationId xmlns:a16="http://schemas.microsoft.com/office/drawing/2014/main" id="{4F0BF195-979B-E1EA-6DFD-CBEB22E4A9F9}"/>
              </a:ext>
            </a:extLst>
          </p:cNvPr>
          <p:cNvSpPr>
            <a:spLocks noGrp="1"/>
          </p:cNvSpPr>
          <p:nvPr>
            <p:ph idx="1"/>
          </p:nvPr>
        </p:nvSpPr>
        <p:spPr>
          <a:xfrm>
            <a:off x="5049520" y="1847088"/>
            <a:ext cx="6857999" cy="3783300"/>
          </a:xfrm>
        </p:spPr>
        <p:txBody>
          <a:bodyPr>
            <a:noAutofit/>
          </a:bodyPr>
          <a:lstStyle/>
          <a:p>
            <a:pPr>
              <a:lnSpc>
                <a:spcPct val="110000"/>
              </a:lnSpc>
            </a:pPr>
            <a:r>
              <a:rPr lang="fr-FR" sz="1800" b="1" dirty="0">
                <a:solidFill>
                  <a:srgbClr val="FF0000"/>
                </a:solidFill>
                <a:highlight>
                  <a:srgbClr val="FFFF00"/>
                </a:highlight>
              </a:rPr>
              <a:t>La chirurgie féminisante peut comporter des interventions sur le visage, la glotte, la poitrine et les organes génitaux</a:t>
            </a:r>
            <a:r>
              <a:rPr lang="fr-FR" sz="1800" b="1" dirty="0"/>
              <a:t>.</a:t>
            </a:r>
          </a:p>
          <a:p>
            <a:pPr>
              <a:lnSpc>
                <a:spcPct val="110000"/>
              </a:lnSpc>
            </a:pPr>
            <a:r>
              <a:rPr lang="fr-FR" sz="1800" b="1" dirty="0"/>
              <a:t>Aux USA une chirurgie complète peut couter jusqu’à 200000 dollars</a:t>
            </a:r>
          </a:p>
          <a:p>
            <a:pPr>
              <a:lnSpc>
                <a:spcPct val="110000"/>
              </a:lnSpc>
            </a:pPr>
            <a:r>
              <a:rPr lang="fr-FR" sz="1800" b="1" dirty="0"/>
              <a:t>La chirurgie faciale  peut modifier : l’aspect des pommettes, le menton pour en adoucir les angles, les mâchoires pour en diminuer la saillie, le nez pour le remodeler (rhinoplastie), la pomme d’Adam pour la réduire. </a:t>
            </a:r>
          </a:p>
          <a:p>
            <a:pPr>
              <a:lnSpc>
                <a:spcPct val="110000"/>
              </a:lnSpc>
            </a:pPr>
            <a:r>
              <a:rPr lang="fr-FR" sz="1800" b="1" dirty="0"/>
              <a:t>Une </a:t>
            </a:r>
            <a:r>
              <a:rPr lang="fr-FR" sz="1800" b="1" dirty="0" err="1">
                <a:solidFill>
                  <a:srgbClr val="FF0000"/>
                </a:solidFill>
                <a:highlight>
                  <a:srgbClr val="FFFF00"/>
                </a:highlight>
              </a:rPr>
              <a:t>glottoplastie</a:t>
            </a:r>
            <a:r>
              <a:rPr lang="fr-FR" sz="1800" b="1" dirty="0">
                <a:solidFill>
                  <a:srgbClr val="FF0000"/>
                </a:solidFill>
                <a:highlight>
                  <a:srgbClr val="FFFF00"/>
                </a:highlight>
              </a:rPr>
              <a:t> et/ou une rééducation de la voix </a:t>
            </a:r>
            <a:r>
              <a:rPr lang="fr-FR" sz="1800" b="1" dirty="0"/>
              <a:t>sont parfois utiles</a:t>
            </a:r>
          </a:p>
        </p:txBody>
      </p:sp>
      <p:pic>
        <p:nvPicPr>
          <p:cNvPr id="4" name="Image 3">
            <a:extLst>
              <a:ext uri="{FF2B5EF4-FFF2-40B4-BE49-F238E27FC236}">
                <a16:creationId xmlns:a16="http://schemas.microsoft.com/office/drawing/2014/main" id="{ACD733C6-061A-8DF3-C3E2-C4B2494D8214}"/>
              </a:ext>
            </a:extLst>
          </p:cNvPr>
          <p:cNvPicPr>
            <a:picLocks noChangeAspect="1"/>
          </p:cNvPicPr>
          <p:nvPr/>
        </p:nvPicPr>
        <p:blipFill>
          <a:blip r:embed="rId2"/>
          <a:stretch>
            <a:fillRect/>
          </a:stretch>
        </p:blipFill>
        <p:spPr>
          <a:xfrm>
            <a:off x="738500" y="481108"/>
            <a:ext cx="3862313" cy="2491815"/>
          </a:xfrm>
          <a:prstGeom prst="rect">
            <a:avLst/>
          </a:prstGeom>
        </p:spPr>
      </p:pic>
      <p:pic>
        <p:nvPicPr>
          <p:cNvPr id="5" name="Image 4">
            <a:extLst>
              <a:ext uri="{FF2B5EF4-FFF2-40B4-BE49-F238E27FC236}">
                <a16:creationId xmlns:a16="http://schemas.microsoft.com/office/drawing/2014/main" id="{59F41484-8803-2AF2-2776-30EAC3FB7C62}"/>
              </a:ext>
            </a:extLst>
          </p:cNvPr>
          <p:cNvPicPr>
            <a:picLocks noChangeAspect="1"/>
          </p:cNvPicPr>
          <p:nvPr/>
        </p:nvPicPr>
        <p:blipFill>
          <a:blip r:embed="rId3"/>
          <a:stretch>
            <a:fillRect/>
          </a:stretch>
        </p:blipFill>
        <p:spPr>
          <a:xfrm>
            <a:off x="834622" y="3137516"/>
            <a:ext cx="3670070" cy="2492878"/>
          </a:xfrm>
          <a:prstGeom prst="rect">
            <a:avLst/>
          </a:prstGeom>
        </p:spPr>
      </p:pic>
    </p:spTree>
    <p:extLst>
      <p:ext uri="{BB962C8B-B14F-4D97-AF65-F5344CB8AC3E}">
        <p14:creationId xmlns:p14="http://schemas.microsoft.com/office/powerpoint/2010/main" val="2093943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FF00CA5-676D-6F66-2137-10EF82030E58}"/>
              </a:ext>
            </a:extLst>
          </p:cNvPr>
          <p:cNvSpPr>
            <a:spLocks noGrp="1"/>
          </p:cNvSpPr>
          <p:nvPr>
            <p:ph type="title"/>
          </p:nvPr>
        </p:nvSpPr>
        <p:spPr>
          <a:xfrm>
            <a:off x="849683" y="1240076"/>
            <a:ext cx="2727813" cy="4584527"/>
          </a:xfrm>
        </p:spPr>
        <p:txBody>
          <a:bodyPr>
            <a:normAutofit/>
          </a:bodyPr>
          <a:lstStyle/>
          <a:p>
            <a:r>
              <a:rPr lang="fr-FR" sz="2200" b="1" dirty="0">
                <a:solidFill>
                  <a:srgbClr val="FFFFFF"/>
                </a:solidFill>
              </a:rPr>
              <a:t>Interventions</a:t>
            </a:r>
            <a:br>
              <a:rPr lang="fr-FR" sz="2200" b="1" dirty="0">
                <a:solidFill>
                  <a:srgbClr val="FFFFFF"/>
                </a:solidFill>
              </a:rPr>
            </a:br>
            <a:br>
              <a:rPr lang="fr-FR" sz="2200" b="1" dirty="0">
                <a:solidFill>
                  <a:srgbClr val="FFFFFF"/>
                </a:solidFill>
              </a:rPr>
            </a:br>
            <a:r>
              <a:rPr lang="fr-FR" sz="2200" b="1" dirty="0">
                <a:solidFill>
                  <a:srgbClr val="FFFFFF"/>
                </a:solidFill>
              </a:rPr>
              <a:t> pour transformer</a:t>
            </a:r>
            <a:br>
              <a:rPr lang="fr-FR" sz="2200" b="1" dirty="0">
                <a:solidFill>
                  <a:srgbClr val="FFFFFF"/>
                </a:solidFill>
              </a:rPr>
            </a:br>
            <a:br>
              <a:rPr lang="fr-FR" sz="2200" b="1" dirty="0">
                <a:solidFill>
                  <a:srgbClr val="FFFFFF"/>
                </a:solidFill>
              </a:rPr>
            </a:br>
            <a:r>
              <a:rPr lang="fr-FR" sz="2200" b="1" dirty="0">
                <a:solidFill>
                  <a:srgbClr val="FFFFFF"/>
                </a:solidFill>
              </a:rPr>
              <a:t> un homme </a:t>
            </a:r>
            <a:br>
              <a:rPr lang="fr-FR" sz="2200" b="1" dirty="0">
                <a:solidFill>
                  <a:srgbClr val="FFFFFF"/>
                </a:solidFill>
              </a:rPr>
            </a:br>
            <a:br>
              <a:rPr lang="fr-FR" sz="2200" b="1" dirty="0">
                <a:solidFill>
                  <a:srgbClr val="FFFFFF"/>
                </a:solidFill>
              </a:rPr>
            </a:br>
            <a:r>
              <a:rPr lang="fr-FR" sz="2200" b="1" dirty="0">
                <a:solidFill>
                  <a:srgbClr val="FFFFFF"/>
                </a:solidFill>
              </a:rPr>
              <a:t>en femme trans </a:t>
            </a:r>
            <a:br>
              <a:rPr lang="fr-FR" sz="2200" b="1" dirty="0">
                <a:solidFill>
                  <a:srgbClr val="FFFFFF"/>
                </a:solidFill>
              </a:rPr>
            </a:br>
            <a:endParaRPr lang="fr-FR" sz="2200" b="1" dirty="0">
              <a:solidFill>
                <a:srgbClr val="FFFFFF"/>
              </a:solidFill>
            </a:endParaRPr>
          </a:p>
        </p:txBody>
      </p:sp>
      <p:sp>
        <p:nvSpPr>
          <p:cNvPr id="3" name="Espace réservé du contenu 2">
            <a:extLst>
              <a:ext uri="{FF2B5EF4-FFF2-40B4-BE49-F238E27FC236}">
                <a16:creationId xmlns:a16="http://schemas.microsoft.com/office/drawing/2014/main" id="{4F0BF195-979B-E1EA-6DFD-CBEB22E4A9F9}"/>
              </a:ext>
            </a:extLst>
          </p:cNvPr>
          <p:cNvSpPr>
            <a:spLocks noGrp="1"/>
          </p:cNvSpPr>
          <p:nvPr>
            <p:ph idx="1"/>
          </p:nvPr>
        </p:nvSpPr>
        <p:spPr>
          <a:xfrm>
            <a:off x="4328160" y="274321"/>
            <a:ext cx="7762240" cy="5882222"/>
          </a:xfrm>
        </p:spPr>
        <p:txBody>
          <a:bodyPr anchor="t">
            <a:noAutofit/>
          </a:bodyPr>
          <a:lstStyle/>
          <a:p>
            <a:pPr>
              <a:lnSpc>
                <a:spcPct val="110000"/>
              </a:lnSpc>
            </a:pPr>
            <a:r>
              <a:rPr lang="fr-FR" b="1" dirty="0">
                <a:highlight>
                  <a:srgbClr val="FFFF00"/>
                </a:highlight>
              </a:rPr>
              <a:t>L’augmentation mammaire </a:t>
            </a:r>
            <a:r>
              <a:rPr lang="fr-FR" b="1" dirty="0"/>
              <a:t>chirurgicale doit attendre que la taille des seins se soit bien stabilisée par l’imprégnation hormonale </a:t>
            </a:r>
          </a:p>
          <a:p>
            <a:pPr marL="0" indent="0">
              <a:lnSpc>
                <a:spcPct val="110000"/>
              </a:lnSpc>
              <a:buNone/>
            </a:pPr>
            <a:endParaRPr lang="fr-FR" b="1" dirty="0"/>
          </a:p>
          <a:p>
            <a:pPr>
              <a:lnSpc>
                <a:spcPct val="110000"/>
              </a:lnSpc>
            </a:pPr>
            <a:r>
              <a:rPr lang="fr-FR" b="1" dirty="0">
                <a:highlight>
                  <a:srgbClr val="FFFF00"/>
                </a:highlight>
              </a:rPr>
              <a:t>La chirurgie pelvienne </a:t>
            </a:r>
            <a:r>
              <a:rPr lang="fr-FR" b="1" dirty="0"/>
              <a:t>comporte l’ablation du pénis, des testicules et du scrotum et construction d'un vagin et de lèvres.</a:t>
            </a:r>
          </a:p>
          <a:p>
            <a:pPr>
              <a:lnSpc>
                <a:spcPct val="110000"/>
              </a:lnSpc>
            </a:pPr>
            <a:r>
              <a:rPr lang="fr-FR" b="1" dirty="0">
                <a:highlight>
                  <a:srgbClr val="FFFF00"/>
                </a:highlight>
              </a:rPr>
              <a:t>la vaginoplastie</a:t>
            </a:r>
            <a:r>
              <a:rPr lang="fr-FR" b="1" dirty="0"/>
              <a:t>, chirurgie complexe dure entre 2 et 4 heures, nécessite souvent une hospitalisation de 2 semaines. </a:t>
            </a:r>
          </a:p>
          <a:p>
            <a:pPr>
              <a:lnSpc>
                <a:spcPct val="110000"/>
              </a:lnSpc>
            </a:pPr>
            <a:r>
              <a:rPr lang="fr-FR" b="1" dirty="0"/>
              <a:t>Aux USA, l’opération coûte au moins 20 000 dollars. En France prise en charge à 100 %, par la SS (alors que la dystrophie de genre n’est pas considérée comme une maladie)</a:t>
            </a:r>
          </a:p>
          <a:p>
            <a:pPr>
              <a:lnSpc>
                <a:spcPct val="110000"/>
              </a:lnSpc>
            </a:pPr>
            <a:endParaRPr lang="fr-FR" b="1" dirty="0"/>
          </a:p>
          <a:p>
            <a:pPr>
              <a:lnSpc>
                <a:spcPct val="110000"/>
              </a:lnSpc>
            </a:pPr>
            <a:r>
              <a:rPr lang="fr-FR" b="1" dirty="0"/>
              <a:t>.</a:t>
            </a:r>
            <a:r>
              <a:rPr lang="fr-FR" b="1" dirty="0">
                <a:highlight>
                  <a:srgbClr val="FFFF00"/>
                </a:highlight>
              </a:rPr>
              <a:t>Il faut savoir que la prostate reste en place</a:t>
            </a:r>
          </a:p>
        </p:txBody>
      </p:sp>
    </p:spTree>
    <p:extLst>
      <p:ext uri="{BB962C8B-B14F-4D97-AF65-F5344CB8AC3E}">
        <p14:creationId xmlns:p14="http://schemas.microsoft.com/office/powerpoint/2010/main" val="1052733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F8624-720A-6AF2-07FD-9184F63E5E14}"/>
              </a:ext>
            </a:extLst>
          </p:cNvPr>
          <p:cNvSpPr>
            <a:spLocks noGrp="1"/>
          </p:cNvSpPr>
          <p:nvPr>
            <p:ph type="title"/>
          </p:nvPr>
        </p:nvSpPr>
        <p:spPr>
          <a:xfrm>
            <a:off x="195943" y="206504"/>
            <a:ext cx="11604897" cy="636946"/>
          </a:xfrm>
        </p:spPr>
        <p:txBody>
          <a:bodyPr>
            <a:normAutofit fontScale="90000"/>
          </a:bodyPr>
          <a:lstStyle/>
          <a:p>
            <a:pPr algn="ctr"/>
            <a:r>
              <a:rPr kumimoji="0" lang="fr-FR" sz="27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Interventions pour transformer un homme en femme trans</a:t>
            </a:r>
            <a:br>
              <a:rPr kumimoji="0" lang="fr-FR" sz="27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br>
            <a:r>
              <a:rPr lang="fr-FR" sz="2700" b="1" dirty="0">
                <a:solidFill>
                  <a:prstClr val="black"/>
                </a:solidFill>
                <a:highlight>
                  <a:srgbClr val="FFFF00"/>
                </a:highlight>
                <a:latin typeface="Calibri Light" panose="020F0302020204030204"/>
              </a:rPr>
              <a:t>V</a:t>
            </a:r>
            <a:r>
              <a:rPr kumimoji="0" lang="fr-FR" sz="2700" b="1" i="0" u="none" strike="noStrike" kern="1200" cap="none" spc="0" normalizeH="0" baseline="0" noProof="0" dirty="0" err="1">
                <a:ln>
                  <a:noFill/>
                </a:ln>
                <a:solidFill>
                  <a:prstClr val="black"/>
                </a:solidFill>
                <a:effectLst/>
                <a:highlight>
                  <a:srgbClr val="FFFF00"/>
                </a:highlight>
                <a:uLnTx/>
                <a:uFillTx/>
                <a:latin typeface="Calibri Light" panose="020F0302020204030204"/>
                <a:ea typeface="+mj-ea"/>
                <a:cs typeface="+mj-cs"/>
              </a:rPr>
              <a:t>aginoplastie</a:t>
            </a:r>
            <a:r>
              <a:rPr kumimoji="0" lang="fr-FR" sz="27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 par retournement du pénis</a:t>
            </a:r>
            <a:br>
              <a:rPr kumimoji="0" lang="fr-FR" sz="40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lang="fr-FR" sz="1100" dirty="0"/>
          </a:p>
        </p:txBody>
      </p:sp>
      <p:pic>
        <p:nvPicPr>
          <p:cNvPr id="6" name="Image 5">
            <a:extLst>
              <a:ext uri="{FF2B5EF4-FFF2-40B4-BE49-F238E27FC236}">
                <a16:creationId xmlns:a16="http://schemas.microsoft.com/office/drawing/2014/main" id="{21F19486-67F7-6FEA-4371-3F3B53D8556C}"/>
              </a:ext>
            </a:extLst>
          </p:cNvPr>
          <p:cNvPicPr>
            <a:picLocks noChangeAspect="1"/>
          </p:cNvPicPr>
          <p:nvPr/>
        </p:nvPicPr>
        <p:blipFill rotWithShape="1">
          <a:blip r:embed="rId2"/>
          <a:srcRect l="26367" t="18477" r="53552" b="23652"/>
          <a:stretch/>
        </p:blipFill>
        <p:spPr>
          <a:xfrm>
            <a:off x="739871" y="1124796"/>
            <a:ext cx="2795330" cy="4531145"/>
          </a:xfrm>
          <a:prstGeom prst="rect">
            <a:avLst/>
          </a:prstGeom>
        </p:spPr>
      </p:pic>
      <p:sp>
        <p:nvSpPr>
          <p:cNvPr id="3" name="ZoneTexte 2">
            <a:extLst>
              <a:ext uri="{FF2B5EF4-FFF2-40B4-BE49-F238E27FC236}">
                <a16:creationId xmlns:a16="http://schemas.microsoft.com/office/drawing/2014/main" id="{94E3DA5C-FFDC-106E-FE63-43FB66DF6503}"/>
              </a:ext>
            </a:extLst>
          </p:cNvPr>
          <p:cNvSpPr txBox="1"/>
          <p:nvPr/>
        </p:nvSpPr>
        <p:spPr>
          <a:xfrm>
            <a:off x="603314" y="5540927"/>
            <a:ext cx="3045065" cy="646331"/>
          </a:xfrm>
          <a:prstGeom prst="rect">
            <a:avLst/>
          </a:prstGeom>
          <a:solidFill>
            <a:schemeClr val="bg1"/>
          </a:solidFill>
        </p:spPr>
        <p:txBody>
          <a:bodyPr wrap="square" rtlCol="0">
            <a:spAutoFit/>
          </a:bodyPr>
          <a:lstStyle/>
          <a:p>
            <a:pPr algn="ctr"/>
            <a:r>
              <a:rPr lang="fr-FR" dirty="0" err="1"/>
              <a:t>Dégantage</a:t>
            </a:r>
            <a:r>
              <a:rPr lang="fr-FR" dirty="0"/>
              <a:t> du pénis par l’incision scrotale</a:t>
            </a:r>
          </a:p>
        </p:txBody>
      </p:sp>
      <p:pic>
        <p:nvPicPr>
          <p:cNvPr id="5" name="Image 4">
            <a:extLst>
              <a:ext uri="{FF2B5EF4-FFF2-40B4-BE49-F238E27FC236}">
                <a16:creationId xmlns:a16="http://schemas.microsoft.com/office/drawing/2014/main" id="{0C4627D0-8744-6B16-72EE-485D4F3C5953}"/>
              </a:ext>
            </a:extLst>
          </p:cNvPr>
          <p:cNvPicPr>
            <a:picLocks noChangeAspect="1"/>
          </p:cNvPicPr>
          <p:nvPr/>
        </p:nvPicPr>
        <p:blipFill rotWithShape="1">
          <a:blip r:embed="rId3"/>
          <a:srcRect l="13979" t="3067" r="21211" b="12314"/>
          <a:stretch/>
        </p:blipFill>
        <p:spPr>
          <a:xfrm>
            <a:off x="4745370" y="1151010"/>
            <a:ext cx="2822588" cy="4614426"/>
          </a:xfrm>
          <a:prstGeom prst="rect">
            <a:avLst/>
          </a:prstGeom>
        </p:spPr>
      </p:pic>
      <p:sp>
        <p:nvSpPr>
          <p:cNvPr id="8" name="ZoneTexte 7">
            <a:extLst>
              <a:ext uri="{FF2B5EF4-FFF2-40B4-BE49-F238E27FC236}">
                <a16:creationId xmlns:a16="http://schemas.microsoft.com/office/drawing/2014/main" id="{C28E7041-94DE-1077-4A08-2BB8314FE066}"/>
              </a:ext>
            </a:extLst>
          </p:cNvPr>
          <p:cNvSpPr txBox="1"/>
          <p:nvPr/>
        </p:nvSpPr>
        <p:spPr>
          <a:xfrm>
            <a:off x="4399899" y="5457875"/>
            <a:ext cx="4003040" cy="646331"/>
          </a:xfrm>
          <a:prstGeom prst="rect">
            <a:avLst/>
          </a:prstGeom>
          <a:solidFill>
            <a:schemeClr val="bg1"/>
          </a:solidFill>
        </p:spPr>
        <p:txBody>
          <a:bodyPr wrap="square" rtlCol="0">
            <a:spAutoFit/>
          </a:bodyPr>
          <a:lstStyle/>
          <a:p>
            <a:r>
              <a:rPr lang="fr-FR" dirty="0"/>
              <a:t>Ablation de la partie inférieure du pénis et retournement de sa portion dorsale</a:t>
            </a:r>
          </a:p>
        </p:txBody>
      </p:sp>
      <p:pic>
        <p:nvPicPr>
          <p:cNvPr id="9" name="Image 8">
            <a:extLst>
              <a:ext uri="{FF2B5EF4-FFF2-40B4-BE49-F238E27FC236}">
                <a16:creationId xmlns:a16="http://schemas.microsoft.com/office/drawing/2014/main" id="{9CFA1127-6F4B-D3CC-8182-6D81064C2F3E}"/>
              </a:ext>
            </a:extLst>
          </p:cNvPr>
          <p:cNvPicPr>
            <a:picLocks noChangeAspect="1"/>
          </p:cNvPicPr>
          <p:nvPr/>
        </p:nvPicPr>
        <p:blipFill rotWithShape="1">
          <a:blip r:embed="rId4"/>
          <a:srcRect l="32903" t="1626" b="11378"/>
          <a:stretch/>
        </p:blipFill>
        <p:spPr>
          <a:xfrm>
            <a:off x="8806574" y="1124796"/>
            <a:ext cx="2669741" cy="4485685"/>
          </a:xfrm>
          <a:prstGeom prst="rect">
            <a:avLst/>
          </a:prstGeom>
        </p:spPr>
      </p:pic>
      <p:sp>
        <p:nvSpPr>
          <p:cNvPr id="10" name="ZoneTexte 9">
            <a:extLst>
              <a:ext uri="{FF2B5EF4-FFF2-40B4-BE49-F238E27FC236}">
                <a16:creationId xmlns:a16="http://schemas.microsoft.com/office/drawing/2014/main" id="{1609C329-8A41-972B-8A3F-BFD1C824EC95}"/>
              </a:ext>
            </a:extLst>
          </p:cNvPr>
          <p:cNvSpPr txBox="1"/>
          <p:nvPr/>
        </p:nvSpPr>
        <p:spPr>
          <a:xfrm>
            <a:off x="8806574" y="5580770"/>
            <a:ext cx="2994266" cy="369332"/>
          </a:xfrm>
          <a:prstGeom prst="rect">
            <a:avLst/>
          </a:prstGeom>
          <a:solidFill>
            <a:schemeClr val="bg1"/>
          </a:solidFill>
        </p:spPr>
        <p:txBody>
          <a:bodyPr wrap="square" rtlCol="0">
            <a:spAutoFit/>
          </a:bodyPr>
          <a:lstStyle/>
          <a:p>
            <a:r>
              <a:rPr lang="fr-FR" dirty="0"/>
              <a:t>Libération du lambeau cutané</a:t>
            </a:r>
          </a:p>
        </p:txBody>
      </p:sp>
      <p:sp>
        <p:nvSpPr>
          <p:cNvPr id="7" name="ZoneTexte 6">
            <a:extLst>
              <a:ext uri="{FF2B5EF4-FFF2-40B4-BE49-F238E27FC236}">
                <a16:creationId xmlns:a16="http://schemas.microsoft.com/office/drawing/2014/main" id="{6AF490FC-B67B-53AD-6C9F-2FF94C427CD2}"/>
              </a:ext>
            </a:extLst>
          </p:cNvPr>
          <p:cNvSpPr txBox="1"/>
          <p:nvPr/>
        </p:nvSpPr>
        <p:spPr>
          <a:xfrm>
            <a:off x="45720" y="6072996"/>
            <a:ext cx="11988799" cy="646331"/>
          </a:xfrm>
          <a:prstGeom prst="rect">
            <a:avLst/>
          </a:prstGeom>
          <a:noFill/>
        </p:spPr>
        <p:txBody>
          <a:bodyPr wrap="square">
            <a:spAutoFit/>
          </a:bodyPr>
          <a:lstStyle/>
          <a:p>
            <a:r>
              <a:rPr lang="en-US" dirty="0"/>
              <a:t> </a:t>
            </a:r>
            <a:r>
              <a:rPr lang="en-US" b="1" dirty="0">
                <a:solidFill>
                  <a:srgbClr val="FF0000"/>
                </a:solidFill>
                <a:highlight>
                  <a:srgbClr val="FFFF00"/>
                </a:highlight>
              </a:rPr>
              <a:t>Male-to-Female Gender-Affirming Surgery </a:t>
            </a:r>
            <a:r>
              <a:rPr lang="en-US" b="1" dirty="0" err="1">
                <a:solidFill>
                  <a:srgbClr val="FF0000"/>
                </a:solidFill>
                <a:highlight>
                  <a:srgbClr val="FFFF00"/>
                </a:highlight>
              </a:rPr>
              <a:t>Moisés</a:t>
            </a:r>
            <a:r>
              <a:rPr lang="en-US" b="1" dirty="0">
                <a:solidFill>
                  <a:srgbClr val="FF0000"/>
                </a:solidFill>
                <a:highlight>
                  <a:srgbClr val="FFFF00"/>
                </a:highlight>
              </a:rPr>
              <a:t> da Silva GV, and al TE (2021)  20-Year Review of Technique and Surgical Results. Front. Surg. 8:639430. </a:t>
            </a:r>
            <a:r>
              <a:rPr lang="en-US" b="1" dirty="0" err="1">
                <a:solidFill>
                  <a:srgbClr val="FF0000"/>
                </a:solidFill>
                <a:highlight>
                  <a:srgbClr val="FFFF00"/>
                </a:highlight>
              </a:rPr>
              <a:t>doi</a:t>
            </a:r>
            <a:r>
              <a:rPr lang="en-US" b="1" dirty="0">
                <a:solidFill>
                  <a:srgbClr val="FF0000"/>
                </a:solidFill>
                <a:highlight>
                  <a:srgbClr val="FFFF00"/>
                </a:highlight>
              </a:rPr>
              <a:t>: 10.3389/fsurg.2021.639430</a:t>
            </a:r>
            <a:endParaRPr lang="fr-FR" b="1" dirty="0">
              <a:solidFill>
                <a:srgbClr val="FF0000"/>
              </a:solidFill>
              <a:highlight>
                <a:srgbClr val="FFFF00"/>
              </a:highlight>
            </a:endParaRPr>
          </a:p>
        </p:txBody>
      </p:sp>
    </p:spTree>
    <p:extLst>
      <p:ext uri="{BB962C8B-B14F-4D97-AF65-F5344CB8AC3E}">
        <p14:creationId xmlns:p14="http://schemas.microsoft.com/office/powerpoint/2010/main" val="3243284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F8624-720A-6AF2-07FD-9184F63E5E14}"/>
              </a:ext>
            </a:extLst>
          </p:cNvPr>
          <p:cNvSpPr>
            <a:spLocks noGrp="1"/>
          </p:cNvSpPr>
          <p:nvPr>
            <p:ph type="title"/>
          </p:nvPr>
        </p:nvSpPr>
        <p:spPr>
          <a:xfrm>
            <a:off x="-8560" y="-44217"/>
            <a:ext cx="12200559" cy="1325563"/>
          </a:xfrm>
        </p:spPr>
        <p:txBody>
          <a:bodyPr>
            <a:normAutofit/>
          </a:bodyPr>
          <a:lstStyle/>
          <a:p>
            <a:pPr algn="ctr"/>
            <a:r>
              <a:rPr kumimoji="0" lang="fr-FR"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Interventions pour transformer un homme en femme trans</a:t>
            </a:r>
            <a:br>
              <a:rPr kumimoji="0" lang="fr-FR"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br>
            <a:r>
              <a:rPr kumimoji="0" lang="fr-FR"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Vaginoplastie par retournement du pénis</a:t>
            </a:r>
            <a:endParaRPr lang="fr-FR" b="1" dirty="0">
              <a:highlight>
                <a:srgbClr val="FFFF00"/>
              </a:highlight>
            </a:endParaRPr>
          </a:p>
        </p:txBody>
      </p:sp>
      <p:pic>
        <p:nvPicPr>
          <p:cNvPr id="8" name="Image 7">
            <a:extLst>
              <a:ext uri="{FF2B5EF4-FFF2-40B4-BE49-F238E27FC236}">
                <a16:creationId xmlns:a16="http://schemas.microsoft.com/office/drawing/2014/main" id="{0EB28FD0-C8D5-088C-7140-FCC95EFD2915}"/>
              </a:ext>
            </a:extLst>
          </p:cNvPr>
          <p:cNvPicPr>
            <a:picLocks noChangeAspect="1"/>
          </p:cNvPicPr>
          <p:nvPr/>
        </p:nvPicPr>
        <p:blipFill rotWithShape="1">
          <a:blip r:embed="rId2"/>
          <a:srcRect l="56549" t="34822" r="30611" b="29114"/>
          <a:stretch/>
        </p:blipFill>
        <p:spPr>
          <a:xfrm>
            <a:off x="3597940" y="1618003"/>
            <a:ext cx="2829758" cy="4470556"/>
          </a:xfrm>
          <a:prstGeom prst="rect">
            <a:avLst/>
          </a:prstGeom>
        </p:spPr>
      </p:pic>
      <p:pic>
        <p:nvPicPr>
          <p:cNvPr id="11" name="Image 10">
            <a:extLst>
              <a:ext uri="{FF2B5EF4-FFF2-40B4-BE49-F238E27FC236}">
                <a16:creationId xmlns:a16="http://schemas.microsoft.com/office/drawing/2014/main" id="{96D13202-D4A6-9A08-ED85-0C8DE3B99658}"/>
              </a:ext>
            </a:extLst>
          </p:cNvPr>
          <p:cNvPicPr>
            <a:picLocks noChangeAspect="1"/>
          </p:cNvPicPr>
          <p:nvPr/>
        </p:nvPicPr>
        <p:blipFill rotWithShape="1">
          <a:blip r:embed="rId3"/>
          <a:srcRect l="27875" t="41119" r="56410" b="21543"/>
          <a:stretch/>
        </p:blipFill>
        <p:spPr>
          <a:xfrm>
            <a:off x="183257" y="1601687"/>
            <a:ext cx="3322823" cy="4440706"/>
          </a:xfrm>
          <a:prstGeom prst="rect">
            <a:avLst/>
          </a:prstGeom>
        </p:spPr>
      </p:pic>
      <p:sp>
        <p:nvSpPr>
          <p:cNvPr id="3" name="ZoneTexte 2">
            <a:extLst>
              <a:ext uri="{FF2B5EF4-FFF2-40B4-BE49-F238E27FC236}">
                <a16:creationId xmlns:a16="http://schemas.microsoft.com/office/drawing/2014/main" id="{50064284-0926-9E87-2112-2BC52E4435B1}"/>
              </a:ext>
            </a:extLst>
          </p:cNvPr>
          <p:cNvSpPr txBox="1"/>
          <p:nvPr/>
        </p:nvSpPr>
        <p:spPr>
          <a:xfrm>
            <a:off x="0" y="5842337"/>
            <a:ext cx="3886475" cy="1015663"/>
          </a:xfrm>
          <a:prstGeom prst="rect">
            <a:avLst/>
          </a:prstGeom>
          <a:noFill/>
        </p:spPr>
        <p:txBody>
          <a:bodyPr wrap="square" rtlCol="0">
            <a:spAutoFit/>
          </a:bodyPr>
          <a:lstStyle/>
          <a:p>
            <a:r>
              <a:rPr lang="fr-FR" sz="2000" dirty="0">
                <a:solidFill>
                  <a:srgbClr val="FF0000"/>
                </a:solidFill>
                <a:highlight>
                  <a:srgbClr val="FFFF00"/>
                </a:highlight>
              </a:rPr>
              <a:t>Suture du néo clitoris  autour de l’</a:t>
            </a:r>
            <a:r>
              <a:rPr lang="fr-FR" sz="2000" dirty="0" err="1">
                <a:solidFill>
                  <a:srgbClr val="FF0000"/>
                </a:solidFill>
                <a:highlight>
                  <a:srgbClr val="FFFF00"/>
                </a:highlight>
              </a:rPr>
              <a:t>urêthre</a:t>
            </a:r>
            <a:r>
              <a:rPr lang="fr-FR" sz="2000" dirty="0">
                <a:solidFill>
                  <a:srgbClr val="FF0000"/>
                </a:solidFill>
                <a:highlight>
                  <a:srgbClr val="FFFF00"/>
                </a:highlight>
              </a:rPr>
              <a:t> dans la cavité vaginale</a:t>
            </a:r>
          </a:p>
        </p:txBody>
      </p:sp>
      <p:sp>
        <p:nvSpPr>
          <p:cNvPr id="5" name="ZoneTexte 4">
            <a:extLst>
              <a:ext uri="{FF2B5EF4-FFF2-40B4-BE49-F238E27FC236}">
                <a16:creationId xmlns:a16="http://schemas.microsoft.com/office/drawing/2014/main" id="{ADF89157-21BA-79B0-ED04-77AA26299F63}"/>
              </a:ext>
            </a:extLst>
          </p:cNvPr>
          <p:cNvSpPr txBox="1"/>
          <p:nvPr/>
        </p:nvSpPr>
        <p:spPr>
          <a:xfrm>
            <a:off x="3771965" y="6088559"/>
            <a:ext cx="3149600" cy="400110"/>
          </a:xfrm>
          <a:prstGeom prst="rect">
            <a:avLst/>
          </a:prstGeom>
          <a:noFill/>
        </p:spPr>
        <p:txBody>
          <a:bodyPr wrap="square" rtlCol="0">
            <a:spAutoFit/>
          </a:bodyPr>
          <a:lstStyle/>
          <a:p>
            <a:r>
              <a:rPr lang="fr-FR" sz="2000" dirty="0">
                <a:solidFill>
                  <a:srgbClr val="FF0000"/>
                </a:solidFill>
                <a:highlight>
                  <a:srgbClr val="FFFF00"/>
                </a:highlight>
              </a:rPr>
              <a:t>Aspect en fin d’opération</a:t>
            </a:r>
          </a:p>
        </p:txBody>
      </p:sp>
      <p:sp>
        <p:nvSpPr>
          <p:cNvPr id="9" name="ZoneTexte 8">
            <a:extLst>
              <a:ext uri="{FF2B5EF4-FFF2-40B4-BE49-F238E27FC236}">
                <a16:creationId xmlns:a16="http://schemas.microsoft.com/office/drawing/2014/main" id="{1F6F0233-B4E5-7C60-2BE8-61E385379266}"/>
              </a:ext>
            </a:extLst>
          </p:cNvPr>
          <p:cNvSpPr txBox="1"/>
          <p:nvPr/>
        </p:nvSpPr>
        <p:spPr>
          <a:xfrm>
            <a:off x="82880" y="1096680"/>
            <a:ext cx="12200559" cy="369332"/>
          </a:xfrm>
          <a:prstGeom prst="rect">
            <a:avLst/>
          </a:prstGeom>
          <a:noFill/>
        </p:spPr>
        <p:txBody>
          <a:bodyPr wrap="square">
            <a:spAutoFit/>
          </a:bodyPr>
          <a:lstStyle/>
          <a:p>
            <a:r>
              <a:rPr lang="en-US" dirty="0" err="1"/>
              <a:t>Moisés</a:t>
            </a:r>
            <a:r>
              <a:rPr lang="en-US" dirty="0"/>
              <a:t> da Silva GV, and al TE (2021)  20-Year Review of Technique and Surgical Results. Front. Surg. 8:639430fsurg.2021.639430</a:t>
            </a:r>
            <a:endParaRPr lang="fr-FR" dirty="0"/>
          </a:p>
        </p:txBody>
      </p:sp>
      <p:pic>
        <p:nvPicPr>
          <p:cNvPr id="7" name="Image 6">
            <a:extLst>
              <a:ext uri="{FF2B5EF4-FFF2-40B4-BE49-F238E27FC236}">
                <a16:creationId xmlns:a16="http://schemas.microsoft.com/office/drawing/2014/main" id="{D26E7FB9-CE0F-E79E-4916-353DDB473C86}"/>
              </a:ext>
            </a:extLst>
          </p:cNvPr>
          <p:cNvPicPr>
            <a:picLocks noChangeAspect="1"/>
          </p:cNvPicPr>
          <p:nvPr/>
        </p:nvPicPr>
        <p:blipFill>
          <a:blip r:embed="rId4"/>
          <a:stretch>
            <a:fillRect/>
          </a:stretch>
        </p:blipFill>
        <p:spPr>
          <a:xfrm>
            <a:off x="7953010" y="1459850"/>
            <a:ext cx="3165467" cy="4219372"/>
          </a:xfrm>
          <a:prstGeom prst="rect">
            <a:avLst/>
          </a:prstGeom>
        </p:spPr>
      </p:pic>
      <p:sp>
        <p:nvSpPr>
          <p:cNvPr id="12" name="ZoneTexte 11">
            <a:extLst>
              <a:ext uri="{FF2B5EF4-FFF2-40B4-BE49-F238E27FC236}">
                <a16:creationId xmlns:a16="http://schemas.microsoft.com/office/drawing/2014/main" id="{B6B1BA6D-2C93-C61C-8B47-A586D59FDF94}"/>
              </a:ext>
            </a:extLst>
          </p:cNvPr>
          <p:cNvSpPr txBox="1"/>
          <p:nvPr/>
        </p:nvSpPr>
        <p:spPr>
          <a:xfrm>
            <a:off x="6740434" y="5761320"/>
            <a:ext cx="5268309" cy="1015663"/>
          </a:xfrm>
          <a:prstGeom prst="rect">
            <a:avLst/>
          </a:prstGeom>
          <a:noFill/>
        </p:spPr>
        <p:txBody>
          <a:bodyPr wrap="square">
            <a:spAutoFit/>
          </a:bodyPr>
          <a:lstStyle/>
          <a:p>
            <a:r>
              <a:rPr lang="fr-FR" sz="2400" dirty="0">
                <a:solidFill>
                  <a:srgbClr val="FF0000"/>
                </a:solidFill>
                <a:highlight>
                  <a:srgbClr val="FFFF00"/>
                </a:highlight>
              </a:rPr>
              <a:t>Infection post op </a:t>
            </a:r>
            <a:r>
              <a:rPr lang="fr-FR" dirty="0" err="1">
                <a:solidFill>
                  <a:srgbClr val="FF0000"/>
                </a:solidFill>
                <a:highlight>
                  <a:srgbClr val="FFFF00"/>
                </a:highlight>
              </a:rPr>
              <a:t>Hontscharuk,et</a:t>
            </a:r>
            <a:r>
              <a:rPr lang="fr-FR" dirty="0">
                <a:solidFill>
                  <a:srgbClr val="FF0000"/>
                </a:solidFill>
                <a:highlight>
                  <a:srgbClr val="FFFF00"/>
                </a:highlight>
              </a:rPr>
              <a:t> al. (2021), </a:t>
            </a:r>
            <a:r>
              <a:rPr lang="fr-FR" dirty="0" err="1">
                <a:solidFill>
                  <a:srgbClr val="FF0000"/>
                </a:solidFill>
                <a:highlight>
                  <a:srgbClr val="FFFF00"/>
                </a:highlight>
              </a:rPr>
              <a:t>Penile</a:t>
            </a:r>
            <a:r>
              <a:rPr lang="fr-FR" dirty="0">
                <a:solidFill>
                  <a:srgbClr val="FF0000"/>
                </a:solidFill>
                <a:highlight>
                  <a:srgbClr val="FFFF00"/>
                </a:highlight>
              </a:rPr>
              <a:t> inversion </a:t>
            </a:r>
            <a:r>
              <a:rPr lang="fr-FR" dirty="0" err="1">
                <a:solidFill>
                  <a:srgbClr val="FF0000"/>
                </a:solidFill>
                <a:highlight>
                  <a:srgbClr val="FFFF00"/>
                </a:highlight>
              </a:rPr>
              <a:t>vaginoplasty</a:t>
            </a:r>
            <a:r>
              <a:rPr lang="fr-FR" dirty="0">
                <a:solidFill>
                  <a:srgbClr val="FF0000"/>
                </a:solidFill>
                <a:highlight>
                  <a:srgbClr val="FFFF00"/>
                </a:highlight>
              </a:rPr>
              <a:t> </a:t>
            </a:r>
            <a:r>
              <a:rPr lang="fr-FR" dirty="0" err="1">
                <a:solidFill>
                  <a:srgbClr val="FF0000"/>
                </a:solidFill>
                <a:highlight>
                  <a:srgbClr val="FFFF00"/>
                </a:highlight>
              </a:rPr>
              <a:t>outcomes</a:t>
            </a:r>
            <a:r>
              <a:rPr lang="fr-FR" dirty="0">
                <a:solidFill>
                  <a:srgbClr val="FF0000"/>
                </a:solidFill>
                <a:highlight>
                  <a:srgbClr val="FFFF00"/>
                </a:highlight>
              </a:rPr>
              <a:t>: Complications. </a:t>
            </a:r>
            <a:r>
              <a:rPr lang="fr-FR" dirty="0" err="1">
                <a:solidFill>
                  <a:srgbClr val="FF0000"/>
                </a:solidFill>
                <a:highlight>
                  <a:srgbClr val="FFFF00"/>
                </a:highlight>
              </a:rPr>
              <a:t>Andrology</a:t>
            </a:r>
            <a:r>
              <a:rPr lang="fr-FR" dirty="0">
                <a:solidFill>
                  <a:srgbClr val="FF0000"/>
                </a:solidFill>
                <a:highlight>
                  <a:srgbClr val="FFFF00"/>
                </a:highlight>
              </a:rPr>
              <a:t>, 9: 1732-1743</a:t>
            </a:r>
            <a:r>
              <a:rPr lang="fr-FR" dirty="0">
                <a:highlight>
                  <a:srgbClr val="FFFF00"/>
                </a:highlight>
              </a:rPr>
              <a:t>. </a:t>
            </a:r>
          </a:p>
        </p:txBody>
      </p:sp>
    </p:spTree>
    <p:extLst>
      <p:ext uri="{BB962C8B-B14F-4D97-AF65-F5344CB8AC3E}">
        <p14:creationId xmlns:p14="http://schemas.microsoft.com/office/powerpoint/2010/main" val="1325389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1F8624-720A-6AF2-07FD-9184F63E5E14}"/>
              </a:ext>
            </a:extLst>
          </p:cNvPr>
          <p:cNvSpPr>
            <a:spLocks noGrp="1"/>
          </p:cNvSpPr>
          <p:nvPr>
            <p:ph type="title"/>
          </p:nvPr>
        </p:nvSpPr>
        <p:spPr>
          <a:xfrm>
            <a:off x="-8560" y="-44217"/>
            <a:ext cx="11020549" cy="893360"/>
          </a:xfrm>
        </p:spPr>
        <p:txBody>
          <a:bodyPr>
            <a:normAutofit fontScale="90000"/>
          </a:bodyPr>
          <a:lstStyle/>
          <a:p>
            <a:pPr algn="ctr"/>
            <a:br>
              <a:rPr kumimoji="0" lang="fr-FR" sz="36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fr-FR" sz="40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Résultats des Vaginoplasties par retournement du pénis</a:t>
            </a:r>
            <a:endParaRPr lang="fr-FR" sz="4000" b="1" dirty="0">
              <a:highlight>
                <a:srgbClr val="FFFF00"/>
              </a:highlight>
            </a:endParaRPr>
          </a:p>
        </p:txBody>
      </p:sp>
      <p:sp>
        <p:nvSpPr>
          <p:cNvPr id="9" name="ZoneTexte 8">
            <a:extLst>
              <a:ext uri="{FF2B5EF4-FFF2-40B4-BE49-F238E27FC236}">
                <a16:creationId xmlns:a16="http://schemas.microsoft.com/office/drawing/2014/main" id="{1F6F0233-B4E5-7C60-2BE8-61E385379266}"/>
              </a:ext>
            </a:extLst>
          </p:cNvPr>
          <p:cNvSpPr txBox="1"/>
          <p:nvPr/>
        </p:nvSpPr>
        <p:spPr>
          <a:xfrm>
            <a:off x="1071154" y="849143"/>
            <a:ext cx="10881360" cy="369332"/>
          </a:xfrm>
          <a:prstGeom prst="rect">
            <a:avLst/>
          </a:prstGeom>
          <a:noFill/>
        </p:spPr>
        <p:txBody>
          <a:bodyPr wrap="square">
            <a:spAutoFit/>
          </a:bodyPr>
          <a:lstStyle/>
          <a:p>
            <a:r>
              <a:rPr lang="en-US" dirty="0" err="1"/>
              <a:t>Moisés</a:t>
            </a:r>
            <a:r>
              <a:rPr lang="en-US" dirty="0"/>
              <a:t> da Silva GV, and al TE (2021)  20-Year Review of Technique and Surgical Results. Front. Surg..2021.639430</a:t>
            </a:r>
            <a:endParaRPr lang="fr-FR" dirty="0"/>
          </a:p>
        </p:txBody>
      </p:sp>
      <p:pic>
        <p:nvPicPr>
          <p:cNvPr id="4" name="Image 3">
            <a:extLst>
              <a:ext uri="{FF2B5EF4-FFF2-40B4-BE49-F238E27FC236}">
                <a16:creationId xmlns:a16="http://schemas.microsoft.com/office/drawing/2014/main" id="{FAA27DCE-7EC0-B877-300C-B0ACFC58C143}"/>
              </a:ext>
            </a:extLst>
          </p:cNvPr>
          <p:cNvPicPr>
            <a:picLocks noChangeAspect="1"/>
          </p:cNvPicPr>
          <p:nvPr/>
        </p:nvPicPr>
        <p:blipFill rotWithShape="1">
          <a:blip r:embed="rId2"/>
          <a:srcRect l="11651" t="50000" r="52082"/>
          <a:stretch/>
        </p:blipFill>
        <p:spPr>
          <a:xfrm>
            <a:off x="358821" y="3138524"/>
            <a:ext cx="4373610" cy="3431321"/>
          </a:xfrm>
          <a:prstGeom prst="rect">
            <a:avLst/>
          </a:prstGeom>
        </p:spPr>
      </p:pic>
      <p:sp>
        <p:nvSpPr>
          <p:cNvPr id="10" name="ZoneTexte 9">
            <a:extLst>
              <a:ext uri="{FF2B5EF4-FFF2-40B4-BE49-F238E27FC236}">
                <a16:creationId xmlns:a16="http://schemas.microsoft.com/office/drawing/2014/main" id="{E13AC85E-76F7-5EE4-9981-CDB653561D8B}"/>
              </a:ext>
            </a:extLst>
          </p:cNvPr>
          <p:cNvSpPr txBox="1"/>
          <p:nvPr/>
        </p:nvSpPr>
        <p:spPr>
          <a:xfrm>
            <a:off x="239486" y="1085892"/>
            <a:ext cx="11952514" cy="1815883"/>
          </a:xfrm>
          <a:prstGeom prst="rect">
            <a:avLst/>
          </a:prstGeom>
          <a:noFill/>
        </p:spPr>
        <p:txBody>
          <a:bodyPr wrap="square">
            <a:spAutoFit/>
          </a:bodyPr>
          <a:lstStyle/>
          <a:p>
            <a:r>
              <a:rPr lang="fr-FR" sz="2800" dirty="0"/>
              <a:t> </a:t>
            </a:r>
            <a:r>
              <a:rPr lang="fr-FR" sz="2400" b="1" dirty="0">
                <a:solidFill>
                  <a:srgbClr val="FF0000"/>
                </a:solidFill>
                <a:highlight>
                  <a:srgbClr val="FFFF00"/>
                </a:highlight>
              </a:rPr>
              <a:t>Les techniques actuelles de chirurgie de changement de sexe d'homme à femme (MtF) n'ont pas pleinement réussi à atteindre les objectifs idéaux </a:t>
            </a:r>
          </a:p>
          <a:p>
            <a:r>
              <a:rPr lang="fr-FR" sz="2400" b="1" dirty="0"/>
              <a:t> </a:t>
            </a:r>
            <a:r>
              <a:rPr lang="fr-FR" sz="2800" dirty="0"/>
              <a:t>L'épreuve de plusieurs procédures, les complications associées et les résultats sous-optimaux entraînent un taux élevé d'insatisfaction. »</a:t>
            </a:r>
          </a:p>
        </p:txBody>
      </p:sp>
      <p:graphicFrame>
        <p:nvGraphicFramePr>
          <p:cNvPr id="14" name="ZoneTexte 5">
            <a:extLst>
              <a:ext uri="{FF2B5EF4-FFF2-40B4-BE49-F238E27FC236}">
                <a16:creationId xmlns:a16="http://schemas.microsoft.com/office/drawing/2014/main" id="{45677E4D-848F-3534-8C69-D5CA30EB5770}"/>
              </a:ext>
            </a:extLst>
          </p:cNvPr>
          <p:cNvGraphicFramePr/>
          <p:nvPr>
            <p:extLst>
              <p:ext uri="{D42A27DB-BD31-4B8C-83A1-F6EECF244321}">
                <p14:modId xmlns:p14="http://schemas.microsoft.com/office/powerpoint/2010/main" val="2999983197"/>
              </p:ext>
            </p:extLst>
          </p:nvPr>
        </p:nvGraphicFramePr>
        <p:xfrm>
          <a:off x="4732432" y="2901775"/>
          <a:ext cx="7100748" cy="3108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1638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0592D9-2039-6A6B-3707-E0798A33CE8C}"/>
              </a:ext>
            </a:extLst>
          </p:cNvPr>
          <p:cNvSpPr>
            <a:spLocks noGrp="1"/>
          </p:cNvSpPr>
          <p:nvPr>
            <p:ph type="title"/>
          </p:nvPr>
        </p:nvSpPr>
        <p:spPr>
          <a:xfrm>
            <a:off x="177800" y="280611"/>
            <a:ext cx="11744960" cy="897061"/>
          </a:xfrm>
        </p:spPr>
        <p:txBody>
          <a:bodyPr>
            <a:normAutofit/>
          </a:bodyPr>
          <a:lstStyle/>
          <a:p>
            <a:pPr algn="ctr"/>
            <a:r>
              <a:rPr kumimoji="0" lang="fr-FR" sz="24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Pour pallier </a:t>
            </a:r>
            <a:r>
              <a:rPr lang="fr-FR" sz="2400" b="1" cap="none" dirty="0">
                <a:solidFill>
                  <a:prstClr val="black"/>
                </a:solidFill>
                <a:highlight>
                  <a:srgbClr val="FFFF00"/>
                </a:highlight>
                <a:latin typeface="Calibri Light" panose="020F0302020204030204"/>
              </a:rPr>
              <a:t>les</a:t>
            </a:r>
            <a:r>
              <a:rPr kumimoji="0" lang="fr-FR" sz="24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 insuffisances de la technique précédente</a:t>
            </a:r>
            <a:br>
              <a:rPr kumimoji="0" lang="fr-FR" sz="24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br>
            <a:r>
              <a:rPr kumimoji="0" lang="fr-FR" sz="24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 </a:t>
            </a:r>
            <a:r>
              <a:rPr lang="fr-FR" sz="2400" b="1" dirty="0">
                <a:solidFill>
                  <a:prstClr val="black"/>
                </a:solidFill>
                <a:highlight>
                  <a:srgbClr val="FFFF00"/>
                </a:highlight>
                <a:latin typeface="Calibri Light" panose="020F0302020204030204"/>
              </a:rPr>
              <a:t>certains chirurgiens proposent la </a:t>
            </a:r>
            <a:r>
              <a:rPr kumimoji="0" lang="fr-FR" sz="2400" b="1" i="0" u="none" strike="noStrike" kern="1200" cap="none" spc="0" normalizeH="0" baseline="0" noProof="0" dirty="0">
                <a:ln>
                  <a:noFill/>
                </a:ln>
                <a:solidFill>
                  <a:prstClr val="black"/>
                </a:solidFill>
                <a:effectLst/>
                <a:highlight>
                  <a:srgbClr val="FFFF00"/>
                </a:highlight>
                <a:uLnTx/>
                <a:uFillTx/>
                <a:latin typeface="Calibri Light" panose="020F0302020204030204"/>
                <a:ea typeface="+mj-ea"/>
                <a:cs typeface="+mj-cs"/>
              </a:rPr>
              <a:t> </a:t>
            </a:r>
            <a:r>
              <a:rPr lang="fr-FR" sz="2400" b="1" dirty="0">
                <a:highlight>
                  <a:srgbClr val="FFFF00"/>
                </a:highlight>
              </a:rPr>
              <a:t>Vaginoplastie à partir du colon.</a:t>
            </a:r>
          </a:p>
        </p:txBody>
      </p:sp>
      <p:pic>
        <p:nvPicPr>
          <p:cNvPr id="4" name="Image 3">
            <a:extLst>
              <a:ext uri="{FF2B5EF4-FFF2-40B4-BE49-F238E27FC236}">
                <a16:creationId xmlns:a16="http://schemas.microsoft.com/office/drawing/2014/main" id="{43E9128E-49D3-FB3E-6D1D-E5411F7016E6}"/>
              </a:ext>
            </a:extLst>
          </p:cNvPr>
          <p:cNvPicPr>
            <a:picLocks noChangeAspect="1"/>
          </p:cNvPicPr>
          <p:nvPr/>
        </p:nvPicPr>
        <p:blipFill rotWithShape="1">
          <a:blip r:embed="rId2"/>
          <a:srcRect l="29141" t="36000" r="48763" b="39221"/>
          <a:stretch/>
        </p:blipFill>
        <p:spPr>
          <a:xfrm>
            <a:off x="177800" y="1141948"/>
            <a:ext cx="5471886" cy="3451824"/>
          </a:xfrm>
          <a:prstGeom prst="rect">
            <a:avLst/>
          </a:prstGeom>
        </p:spPr>
      </p:pic>
      <p:sp>
        <p:nvSpPr>
          <p:cNvPr id="7" name="ZoneTexte 6">
            <a:extLst>
              <a:ext uri="{FF2B5EF4-FFF2-40B4-BE49-F238E27FC236}">
                <a16:creationId xmlns:a16="http://schemas.microsoft.com/office/drawing/2014/main" id="{10E3ADFE-5243-FE01-A367-64DF3632C6A5}"/>
              </a:ext>
            </a:extLst>
          </p:cNvPr>
          <p:cNvSpPr txBox="1"/>
          <p:nvPr/>
        </p:nvSpPr>
        <p:spPr>
          <a:xfrm>
            <a:off x="789269" y="1635180"/>
            <a:ext cx="4541520" cy="707886"/>
          </a:xfrm>
          <a:prstGeom prst="rect">
            <a:avLst/>
          </a:prstGeom>
          <a:solidFill>
            <a:schemeClr val="bg1"/>
          </a:solidFill>
        </p:spPr>
        <p:txBody>
          <a:bodyPr wrap="square">
            <a:spAutoFit/>
          </a:bodyPr>
          <a:lstStyle/>
          <a:p>
            <a:pPr algn="ctr"/>
            <a:r>
              <a:rPr lang="fr-FR" sz="2000" dirty="0"/>
              <a:t>segment du côlon pédiculé récolté dont la muqueuse tapissera le </a:t>
            </a:r>
            <a:r>
              <a:rPr lang="fr-FR" sz="2000" dirty="0" err="1"/>
              <a:t>néovagin</a:t>
            </a:r>
            <a:endParaRPr lang="fr-FR" sz="2000" dirty="0"/>
          </a:p>
        </p:txBody>
      </p:sp>
      <p:sp>
        <p:nvSpPr>
          <p:cNvPr id="9" name="ZoneTexte 8">
            <a:extLst>
              <a:ext uri="{FF2B5EF4-FFF2-40B4-BE49-F238E27FC236}">
                <a16:creationId xmlns:a16="http://schemas.microsoft.com/office/drawing/2014/main" id="{4E657893-FD8C-6B85-ACA9-8DCA8387B1F3}"/>
              </a:ext>
            </a:extLst>
          </p:cNvPr>
          <p:cNvSpPr txBox="1"/>
          <p:nvPr/>
        </p:nvSpPr>
        <p:spPr>
          <a:xfrm>
            <a:off x="5557786" y="1250459"/>
            <a:ext cx="6518984" cy="369332"/>
          </a:xfrm>
          <a:prstGeom prst="rect">
            <a:avLst/>
          </a:prstGeom>
          <a:solidFill>
            <a:schemeClr val="bg1"/>
          </a:solidFill>
        </p:spPr>
        <p:txBody>
          <a:bodyPr wrap="square">
            <a:spAutoFit/>
          </a:bodyPr>
          <a:lstStyle/>
          <a:p>
            <a:endParaRPr lang="fr-FR" dirty="0"/>
          </a:p>
        </p:txBody>
      </p:sp>
      <p:sp>
        <p:nvSpPr>
          <p:cNvPr id="6" name="ZoneTexte 5">
            <a:extLst>
              <a:ext uri="{FF2B5EF4-FFF2-40B4-BE49-F238E27FC236}">
                <a16:creationId xmlns:a16="http://schemas.microsoft.com/office/drawing/2014/main" id="{9C855674-E940-F747-53E0-D1C4DBDF14A1}"/>
              </a:ext>
            </a:extLst>
          </p:cNvPr>
          <p:cNvSpPr txBox="1"/>
          <p:nvPr/>
        </p:nvSpPr>
        <p:spPr>
          <a:xfrm>
            <a:off x="6249744" y="1992086"/>
            <a:ext cx="5673016" cy="3046988"/>
          </a:xfrm>
          <a:prstGeom prst="rect">
            <a:avLst/>
          </a:prstGeom>
          <a:noFill/>
        </p:spPr>
        <p:txBody>
          <a:bodyPr wrap="square" rtlCol="0">
            <a:spAutoFit/>
          </a:bodyPr>
          <a:lstStyle/>
          <a:p>
            <a:r>
              <a:rPr lang="fr-FR" sz="2800" dirty="0"/>
              <a:t>AUTRE TECHNIQUE </a:t>
            </a:r>
            <a:r>
              <a:rPr lang="fr-FR" sz="4000" dirty="0"/>
              <a:t>un lambeau péritonéal pédiculé laparoscopique</a:t>
            </a:r>
          </a:p>
          <a:p>
            <a:r>
              <a:rPr lang="fr-FR" dirty="0"/>
              <a:t> -</a:t>
            </a:r>
            <a:r>
              <a:rPr lang="fr-FR" b="1" dirty="0" err="1">
                <a:solidFill>
                  <a:srgbClr val="FF0000"/>
                </a:solidFill>
                <a:highlight>
                  <a:srgbClr val="FFFF00"/>
                </a:highlight>
              </a:rPr>
              <a:t>Sachan</a:t>
            </a:r>
            <a:r>
              <a:rPr lang="fr-FR" b="1" dirty="0">
                <a:solidFill>
                  <a:srgbClr val="FF0000"/>
                </a:solidFill>
                <a:highlight>
                  <a:srgbClr val="FFFF00"/>
                </a:highlight>
              </a:rPr>
              <a:t> A, Jain P, Sharma P, Goel V. Male-to-</a:t>
            </a:r>
            <a:r>
              <a:rPr lang="fr-FR" b="1" dirty="0" err="1">
                <a:solidFill>
                  <a:srgbClr val="FF0000"/>
                </a:solidFill>
                <a:highlight>
                  <a:srgbClr val="FFFF00"/>
                </a:highlight>
              </a:rPr>
              <a:t>Female</a:t>
            </a:r>
            <a:r>
              <a:rPr lang="fr-FR" b="1" dirty="0">
                <a:solidFill>
                  <a:srgbClr val="FF0000"/>
                </a:solidFill>
                <a:highlight>
                  <a:srgbClr val="FFFF00"/>
                </a:highlight>
              </a:rPr>
              <a:t> </a:t>
            </a:r>
            <a:r>
              <a:rPr lang="fr-FR" b="1" dirty="0" err="1">
                <a:solidFill>
                  <a:srgbClr val="FF0000"/>
                </a:solidFill>
                <a:highlight>
                  <a:srgbClr val="FFFF00"/>
                </a:highlight>
              </a:rPr>
              <a:t>Gender</a:t>
            </a:r>
            <a:r>
              <a:rPr lang="fr-FR" b="1" dirty="0">
                <a:solidFill>
                  <a:srgbClr val="FF0000"/>
                </a:solidFill>
                <a:highlight>
                  <a:srgbClr val="FFFF00"/>
                </a:highlight>
              </a:rPr>
              <a:t> Affirmation </a:t>
            </a:r>
            <a:r>
              <a:rPr lang="fr-FR" b="1" dirty="0" err="1">
                <a:solidFill>
                  <a:srgbClr val="FF0000"/>
                </a:solidFill>
                <a:highlight>
                  <a:srgbClr val="FFFF00"/>
                </a:highlight>
              </a:rPr>
              <a:t>Vaginoplasty</a:t>
            </a:r>
            <a:r>
              <a:rPr lang="fr-FR" b="1" dirty="0">
                <a:solidFill>
                  <a:srgbClr val="FF0000"/>
                </a:solidFill>
                <a:highlight>
                  <a:srgbClr val="FFFF00"/>
                </a:highlight>
              </a:rPr>
              <a:t> via </a:t>
            </a:r>
            <a:r>
              <a:rPr lang="fr-FR" b="1" dirty="0" err="1">
                <a:solidFill>
                  <a:srgbClr val="FF0000"/>
                </a:solidFill>
                <a:highlight>
                  <a:srgbClr val="FFFF00"/>
                </a:highlight>
              </a:rPr>
              <a:t>Laparoscopic</a:t>
            </a:r>
            <a:r>
              <a:rPr lang="fr-FR" b="1" dirty="0">
                <a:solidFill>
                  <a:srgbClr val="FF0000"/>
                </a:solidFill>
                <a:highlight>
                  <a:srgbClr val="FFFF00"/>
                </a:highlight>
              </a:rPr>
              <a:t> </a:t>
            </a:r>
            <a:r>
              <a:rPr lang="fr-FR" b="1" dirty="0" err="1">
                <a:solidFill>
                  <a:srgbClr val="FF0000"/>
                </a:solidFill>
                <a:highlight>
                  <a:srgbClr val="FFFF00"/>
                </a:highlight>
              </a:rPr>
              <a:t>Pedicled</a:t>
            </a:r>
            <a:r>
              <a:rPr lang="fr-FR" b="1" dirty="0">
                <a:solidFill>
                  <a:srgbClr val="FF0000"/>
                </a:solidFill>
                <a:highlight>
                  <a:srgbClr val="FFFF00"/>
                </a:highlight>
              </a:rPr>
              <a:t> </a:t>
            </a:r>
            <a:r>
              <a:rPr lang="fr-FR" b="1" dirty="0" err="1">
                <a:solidFill>
                  <a:srgbClr val="FF0000"/>
                </a:solidFill>
                <a:highlight>
                  <a:srgbClr val="FFFF00"/>
                </a:highlight>
              </a:rPr>
              <a:t>Peritoneal</a:t>
            </a:r>
            <a:r>
              <a:rPr lang="fr-FR" b="1" dirty="0">
                <a:solidFill>
                  <a:srgbClr val="FF0000"/>
                </a:solidFill>
                <a:highlight>
                  <a:srgbClr val="FFFF00"/>
                </a:highlight>
              </a:rPr>
              <a:t> </a:t>
            </a:r>
            <a:r>
              <a:rPr lang="fr-FR" b="1" dirty="0" err="1">
                <a:solidFill>
                  <a:srgbClr val="FF0000"/>
                </a:solidFill>
                <a:highlight>
                  <a:srgbClr val="FFFF00"/>
                </a:highlight>
              </a:rPr>
              <a:t>Flap</a:t>
            </a:r>
            <a:r>
              <a:rPr lang="fr-FR" b="1" dirty="0">
                <a:solidFill>
                  <a:srgbClr val="FF0000"/>
                </a:solidFill>
                <a:highlight>
                  <a:srgbClr val="FFFF00"/>
                </a:highlight>
              </a:rPr>
              <a:t>-An Initial </a:t>
            </a:r>
            <a:r>
              <a:rPr lang="fr-FR" b="1" dirty="0" err="1">
                <a:solidFill>
                  <a:srgbClr val="FF0000"/>
                </a:solidFill>
                <a:highlight>
                  <a:srgbClr val="FFFF00"/>
                </a:highlight>
              </a:rPr>
              <a:t>Experience</a:t>
            </a:r>
            <a:r>
              <a:rPr lang="fr-FR" b="1" dirty="0">
                <a:solidFill>
                  <a:srgbClr val="FF0000"/>
                </a:solidFill>
                <a:highlight>
                  <a:srgbClr val="FFFF00"/>
                </a:highlight>
              </a:rPr>
              <a:t>. </a:t>
            </a:r>
            <a:r>
              <a:rPr lang="fr-FR" b="1" dirty="0" err="1">
                <a:solidFill>
                  <a:srgbClr val="FF0000"/>
                </a:solidFill>
                <a:highlight>
                  <a:srgbClr val="FFFF00"/>
                </a:highlight>
              </a:rPr>
              <a:t>Indian</a:t>
            </a:r>
            <a:r>
              <a:rPr lang="fr-FR" b="1" dirty="0">
                <a:solidFill>
                  <a:srgbClr val="FF0000"/>
                </a:solidFill>
                <a:highlight>
                  <a:srgbClr val="FFFF00"/>
                </a:highlight>
              </a:rPr>
              <a:t> J Plast </a:t>
            </a:r>
            <a:r>
              <a:rPr lang="fr-FR" b="1" dirty="0" err="1">
                <a:solidFill>
                  <a:srgbClr val="FF0000"/>
                </a:solidFill>
                <a:highlight>
                  <a:srgbClr val="FFFF00"/>
                </a:highlight>
              </a:rPr>
              <a:t>Surg</a:t>
            </a:r>
            <a:r>
              <a:rPr lang="fr-FR" b="1" dirty="0">
                <a:solidFill>
                  <a:srgbClr val="FF0000"/>
                </a:solidFill>
                <a:highlight>
                  <a:srgbClr val="FFFF00"/>
                </a:highlight>
              </a:rPr>
              <a:t>. 2022 </a:t>
            </a:r>
            <a:r>
              <a:rPr lang="fr-FR" b="1" dirty="0" err="1">
                <a:solidFill>
                  <a:srgbClr val="FF0000"/>
                </a:solidFill>
                <a:highlight>
                  <a:srgbClr val="FFFF00"/>
                </a:highlight>
              </a:rPr>
              <a:t>Jul</a:t>
            </a:r>
            <a:r>
              <a:rPr lang="fr-FR" b="1" dirty="0">
                <a:solidFill>
                  <a:srgbClr val="FF0000"/>
                </a:solidFill>
                <a:highlight>
                  <a:srgbClr val="FFFF00"/>
                </a:highlight>
              </a:rPr>
              <a:t> 18;55(2):211-215</a:t>
            </a:r>
          </a:p>
        </p:txBody>
      </p:sp>
    </p:spTree>
    <p:extLst>
      <p:ext uri="{BB962C8B-B14F-4D97-AF65-F5344CB8AC3E}">
        <p14:creationId xmlns:p14="http://schemas.microsoft.com/office/powerpoint/2010/main" val="149076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33" name="Picture 32">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5" name="Straight Connector 34">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9" name="Rectangle 38">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A1F8624-720A-6AF2-07FD-9184F63E5E14}"/>
              </a:ext>
            </a:extLst>
          </p:cNvPr>
          <p:cNvSpPr>
            <a:spLocks noGrp="1"/>
          </p:cNvSpPr>
          <p:nvPr>
            <p:ph type="title"/>
          </p:nvPr>
        </p:nvSpPr>
        <p:spPr>
          <a:xfrm>
            <a:off x="849683" y="1240076"/>
            <a:ext cx="2727813" cy="4584527"/>
          </a:xfrm>
        </p:spPr>
        <p:txBody>
          <a:bodyPr vert="horz" lIns="91440" tIns="45720" rIns="91440" bIns="45720" rtlCol="0" anchor="t">
            <a:normAutofit/>
          </a:bodyPr>
          <a:lstStyle/>
          <a:p>
            <a:r>
              <a:rPr kumimoji="0" lang="en-US" sz="2200" b="0" i="0" u="none" strike="noStrike" kern="1200" cap="all" spc="0" normalizeH="0" baseline="0" noProof="0">
                <a:ln>
                  <a:noFill/>
                </a:ln>
                <a:solidFill>
                  <a:srgbClr val="FFFFFF"/>
                </a:solidFill>
                <a:effectLst/>
                <a:uLnTx/>
                <a:uFillTx/>
                <a:latin typeface="+mj-lt"/>
                <a:ea typeface="+mj-ea"/>
                <a:cs typeface="+mj-cs"/>
              </a:rPr>
              <a:t>Interventions </a:t>
            </a:r>
            <a:br>
              <a:rPr kumimoji="0" lang="en-US" sz="2200" b="0" i="0" u="none" strike="noStrike" kern="1200" cap="all" spc="0" normalizeH="0" baseline="0" noProof="0" dirty="0">
                <a:ln>
                  <a:noFill/>
                </a:ln>
                <a:solidFill>
                  <a:srgbClr val="FFFFFF"/>
                </a:solidFill>
                <a:effectLst/>
                <a:uLnTx/>
                <a:uFillTx/>
                <a:latin typeface="+mj-lt"/>
                <a:ea typeface="+mj-ea"/>
                <a:cs typeface="+mj-cs"/>
              </a:rPr>
            </a:br>
            <a:r>
              <a:rPr kumimoji="0" lang="en-US" sz="2200" b="0" i="0" u="none" strike="noStrike" kern="1200" cap="all" spc="0" normalizeH="0" baseline="0" noProof="0">
                <a:ln>
                  <a:noFill/>
                </a:ln>
                <a:solidFill>
                  <a:srgbClr val="FFFFFF"/>
                </a:solidFill>
                <a:effectLst/>
                <a:uLnTx/>
                <a:uFillTx/>
                <a:latin typeface="+mj-lt"/>
                <a:ea typeface="+mj-ea"/>
                <a:cs typeface="+mj-cs"/>
              </a:rPr>
              <a:t> transformer un homme en femme trans</a:t>
            </a:r>
            <a:br>
              <a:rPr kumimoji="0" lang="en-US" sz="2200" b="0" i="0" u="none" strike="noStrike" kern="1200" cap="all" spc="0" normalizeH="0" baseline="0" noProof="0" dirty="0">
                <a:ln>
                  <a:noFill/>
                </a:ln>
                <a:solidFill>
                  <a:srgbClr val="FFFFFF"/>
                </a:solidFill>
                <a:effectLst/>
                <a:uLnTx/>
                <a:uFillTx/>
                <a:latin typeface="+mj-lt"/>
                <a:ea typeface="+mj-ea"/>
                <a:cs typeface="+mj-cs"/>
              </a:rPr>
            </a:br>
            <a:br>
              <a:rPr kumimoji="0" lang="en-US" sz="2200" b="0" i="0" u="none" strike="noStrike" kern="1200" cap="all" spc="0" normalizeH="0" baseline="0" noProof="0" dirty="0">
                <a:ln>
                  <a:noFill/>
                </a:ln>
                <a:solidFill>
                  <a:srgbClr val="FFFFFF"/>
                </a:solidFill>
                <a:effectLst/>
                <a:uLnTx/>
                <a:uFillTx/>
                <a:latin typeface="+mj-lt"/>
                <a:ea typeface="+mj-ea"/>
                <a:cs typeface="+mj-cs"/>
              </a:rPr>
            </a:br>
            <a:br>
              <a:rPr kumimoji="0" lang="en-US" sz="2200" b="0" i="0" u="none" strike="noStrike" kern="1200" cap="all" spc="0" normalizeH="0" baseline="0" noProof="0" dirty="0">
                <a:ln>
                  <a:noFill/>
                </a:ln>
                <a:solidFill>
                  <a:srgbClr val="FFFFFF"/>
                </a:solidFill>
                <a:effectLst/>
                <a:uLnTx/>
                <a:uFillTx/>
                <a:latin typeface="+mj-lt"/>
                <a:ea typeface="+mj-ea"/>
                <a:cs typeface="+mj-cs"/>
              </a:rPr>
            </a:br>
            <a:r>
              <a:rPr lang="en-US" sz="2200" b="0" i="0" kern="1200" cap="all">
                <a:solidFill>
                  <a:srgbClr val="FFFFFF"/>
                </a:solidFill>
                <a:effectLst/>
                <a:latin typeface="+mj-lt"/>
                <a:ea typeface="+mj-ea"/>
                <a:cs typeface="+mj-cs"/>
              </a:rPr>
              <a:t>V</a:t>
            </a:r>
            <a:r>
              <a:rPr kumimoji="0" lang="en-US" sz="2200" b="0" i="0" u="none" strike="noStrike" kern="1200" cap="all" spc="0" normalizeH="0" baseline="0" noProof="0">
                <a:ln>
                  <a:noFill/>
                </a:ln>
                <a:solidFill>
                  <a:srgbClr val="FFFFFF"/>
                </a:solidFill>
                <a:effectLst/>
                <a:uLnTx/>
                <a:uFillTx/>
                <a:latin typeface="+mj-lt"/>
                <a:ea typeface="+mj-ea"/>
                <a:cs typeface="+mj-cs"/>
              </a:rPr>
              <a:t>aginoplastie </a:t>
            </a:r>
            <a:br>
              <a:rPr kumimoji="0" lang="en-US" sz="2200" b="0" i="0" u="none" strike="noStrike" kern="1200" cap="all" spc="0" normalizeH="0" baseline="0" noProof="0">
                <a:ln>
                  <a:noFill/>
                </a:ln>
                <a:solidFill>
                  <a:srgbClr val="FFFFFF"/>
                </a:solidFill>
                <a:effectLst/>
                <a:uLnTx/>
                <a:uFillTx/>
                <a:latin typeface="+mj-lt"/>
                <a:ea typeface="+mj-ea"/>
                <a:cs typeface="+mj-cs"/>
              </a:rPr>
            </a:br>
            <a:br>
              <a:rPr kumimoji="0" lang="en-US" sz="2200" b="0" i="0" u="none" strike="noStrike" kern="1200" cap="all" spc="0" normalizeH="0" baseline="0" noProof="0">
                <a:ln>
                  <a:noFill/>
                </a:ln>
                <a:solidFill>
                  <a:srgbClr val="FFFFFF"/>
                </a:solidFill>
                <a:effectLst/>
                <a:uLnTx/>
                <a:uFillTx/>
                <a:latin typeface="+mj-lt"/>
                <a:ea typeface="+mj-ea"/>
                <a:cs typeface="+mj-cs"/>
              </a:rPr>
            </a:br>
            <a:r>
              <a:rPr kumimoji="0" lang="en-US" sz="2200" b="0" i="0" u="none" strike="noStrike" kern="1200" cap="all" spc="0" normalizeH="0" baseline="0" noProof="0">
                <a:ln>
                  <a:noFill/>
                </a:ln>
                <a:solidFill>
                  <a:srgbClr val="FFFFFF"/>
                </a:solidFill>
                <a:effectLst/>
                <a:uLnTx/>
                <a:uFillTx/>
                <a:latin typeface="+mj-lt"/>
                <a:ea typeface="+mj-ea"/>
                <a:cs typeface="+mj-cs"/>
              </a:rPr>
              <a:t>par retournement du pénis </a:t>
            </a:r>
            <a:br>
              <a:rPr kumimoji="0" lang="en-US" sz="2200" b="0" i="0" u="none" strike="noStrike" kern="1200" cap="all" spc="0" normalizeH="0" baseline="0" noProof="0">
                <a:ln>
                  <a:noFill/>
                </a:ln>
                <a:solidFill>
                  <a:srgbClr val="FFFFFF"/>
                </a:solidFill>
                <a:effectLst/>
                <a:uLnTx/>
                <a:uFillTx/>
                <a:latin typeface="+mj-lt"/>
                <a:ea typeface="+mj-ea"/>
                <a:cs typeface="+mj-cs"/>
              </a:rPr>
            </a:br>
            <a:br>
              <a:rPr kumimoji="0" lang="en-US" sz="2200" b="0" i="0" u="none" strike="noStrike" kern="1200" cap="all" spc="0" normalizeH="0" baseline="0" noProof="0">
                <a:ln>
                  <a:noFill/>
                </a:ln>
                <a:solidFill>
                  <a:srgbClr val="FFFFFF"/>
                </a:solidFill>
                <a:effectLst/>
                <a:uLnTx/>
                <a:uFillTx/>
                <a:latin typeface="+mj-lt"/>
                <a:ea typeface="+mj-ea"/>
                <a:cs typeface="+mj-cs"/>
              </a:rPr>
            </a:br>
            <a:r>
              <a:rPr kumimoji="0" lang="en-US" sz="2200" b="0" i="0" u="none" strike="noStrike" kern="1200" cap="all" spc="0" normalizeH="0" baseline="0" noProof="0">
                <a:ln>
                  <a:noFill/>
                </a:ln>
                <a:solidFill>
                  <a:srgbClr val="FFFFFF"/>
                </a:solidFill>
                <a:effectLst/>
                <a:uLnTx/>
                <a:uFillTx/>
                <a:latin typeface="+mj-lt"/>
                <a:ea typeface="+mj-ea"/>
                <a:cs typeface="+mj-cs"/>
              </a:rPr>
              <a:t>« à minima »</a:t>
            </a:r>
            <a:br>
              <a:rPr kumimoji="0" lang="en-US" sz="2200" b="0" i="0" u="none" strike="noStrike" kern="1200" cap="all" spc="0" normalizeH="0" baseline="0" noProof="0">
                <a:ln>
                  <a:noFill/>
                </a:ln>
                <a:solidFill>
                  <a:srgbClr val="FFFFFF"/>
                </a:solidFill>
                <a:effectLst/>
                <a:uLnTx/>
                <a:uFillTx/>
                <a:latin typeface="+mj-lt"/>
                <a:ea typeface="+mj-ea"/>
                <a:cs typeface="+mj-cs"/>
              </a:rPr>
            </a:br>
            <a:endParaRPr lang="en-US" sz="2200" b="0" i="0" kern="1200" cap="all">
              <a:solidFill>
                <a:srgbClr val="FFFFFF"/>
              </a:solidFill>
              <a:effectLst/>
              <a:latin typeface="+mj-lt"/>
              <a:ea typeface="+mj-ea"/>
              <a:cs typeface="+mj-cs"/>
            </a:endParaRPr>
          </a:p>
        </p:txBody>
      </p:sp>
      <p:sp>
        <p:nvSpPr>
          <p:cNvPr id="11" name="ZoneTexte 10">
            <a:extLst>
              <a:ext uri="{FF2B5EF4-FFF2-40B4-BE49-F238E27FC236}">
                <a16:creationId xmlns:a16="http://schemas.microsoft.com/office/drawing/2014/main" id="{12378528-0489-FD08-659D-B64E7226AE07}"/>
              </a:ext>
            </a:extLst>
          </p:cNvPr>
          <p:cNvSpPr txBox="1"/>
          <p:nvPr/>
        </p:nvSpPr>
        <p:spPr>
          <a:xfrm>
            <a:off x="4181709" y="239487"/>
            <a:ext cx="7716377" cy="5917056"/>
          </a:xfrm>
          <a:prstGeom prst="rect">
            <a:avLst/>
          </a:prstGeom>
        </p:spPr>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300" dirty="0">
                <a:highlight>
                  <a:srgbClr val="FFFF00"/>
                </a:highlight>
              </a:rPr>
              <a:t>La </a:t>
            </a:r>
            <a:r>
              <a:rPr lang="en-US" sz="1300" dirty="0" err="1">
                <a:highlight>
                  <a:srgbClr val="FFFF00"/>
                </a:highlight>
              </a:rPr>
              <a:t>création</a:t>
            </a:r>
            <a:r>
              <a:rPr lang="en-US" sz="1300" dirty="0">
                <a:highlight>
                  <a:srgbClr val="FFFF00"/>
                </a:highlight>
              </a:rPr>
              <a:t> du canal </a:t>
            </a:r>
            <a:r>
              <a:rPr lang="en-US" sz="1300" dirty="0" err="1">
                <a:highlight>
                  <a:srgbClr val="FFFF00"/>
                </a:highlight>
              </a:rPr>
              <a:t>néovaginal</a:t>
            </a:r>
            <a:r>
              <a:rPr lang="en-US" sz="1300" dirty="0">
                <a:highlight>
                  <a:srgbClr val="FFFF00"/>
                </a:highlight>
              </a:rPr>
              <a:t> de </a:t>
            </a:r>
            <a:r>
              <a:rPr lang="en-US" sz="1300" dirty="0" err="1">
                <a:highlight>
                  <a:srgbClr val="FFFF00"/>
                </a:highlight>
              </a:rPr>
              <a:t>profondeur</a:t>
            </a:r>
            <a:r>
              <a:rPr lang="en-US" sz="1300" dirty="0">
                <a:highlight>
                  <a:srgbClr val="FFFF00"/>
                </a:highlight>
              </a:rPr>
              <a:t> </a:t>
            </a:r>
            <a:r>
              <a:rPr lang="en-US" sz="1300" dirty="0" err="1">
                <a:highlight>
                  <a:srgbClr val="FFFF00"/>
                </a:highlight>
              </a:rPr>
              <a:t>normale</a:t>
            </a:r>
            <a:r>
              <a:rPr lang="en-US" sz="1300" dirty="0">
                <a:highlight>
                  <a:srgbClr val="FFFF00"/>
                </a:highlight>
              </a:rPr>
              <a:t> expose au </a:t>
            </a:r>
            <a:r>
              <a:rPr lang="en-US" sz="1300" dirty="0" err="1">
                <a:highlight>
                  <a:srgbClr val="FFFF00"/>
                </a:highlight>
              </a:rPr>
              <a:t>risque</a:t>
            </a:r>
            <a:r>
              <a:rPr lang="en-US" sz="1300" dirty="0">
                <a:highlight>
                  <a:srgbClr val="FFFF00"/>
                </a:highlight>
              </a:rPr>
              <a:t> de </a:t>
            </a:r>
            <a:r>
              <a:rPr lang="en-US" sz="1300" dirty="0" err="1">
                <a:highlight>
                  <a:srgbClr val="FFFF00"/>
                </a:highlight>
              </a:rPr>
              <a:t>lésion</a:t>
            </a:r>
            <a:r>
              <a:rPr lang="en-US" sz="1300" dirty="0">
                <a:highlight>
                  <a:srgbClr val="FFFF00"/>
                </a:highlight>
              </a:rPr>
              <a:t> </a:t>
            </a:r>
            <a:r>
              <a:rPr lang="en-US" sz="1300" dirty="0" err="1">
                <a:highlight>
                  <a:srgbClr val="FFFF00"/>
                </a:highlight>
              </a:rPr>
              <a:t>rectale</a:t>
            </a:r>
            <a:r>
              <a:rPr lang="en-US" sz="1300" dirty="0">
                <a:highlight>
                  <a:srgbClr val="FFFF00"/>
                </a:highlight>
              </a:rPr>
              <a:t> et </a:t>
            </a:r>
            <a:r>
              <a:rPr lang="en-US" sz="1300" dirty="0" err="1">
                <a:highlight>
                  <a:srgbClr val="FFFF00"/>
                </a:highlight>
              </a:rPr>
              <a:t>urétrale</a:t>
            </a:r>
            <a:r>
              <a:rPr lang="en-US" sz="1300" dirty="0">
                <a:highlight>
                  <a:srgbClr val="FFFF00"/>
                </a:highlight>
              </a:rPr>
              <a:t> </a:t>
            </a:r>
            <a:r>
              <a:rPr lang="en-US" sz="1300" dirty="0" err="1">
                <a:highlight>
                  <a:srgbClr val="FFFF00"/>
                </a:highlight>
              </a:rPr>
              <a:t>lors</a:t>
            </a:r>
            <a:r>
              <a:rPr lang="en-US" sz="1300" dirty="0">
                <a:highlight>
                  <a:srgbClr val="FFFF00"/>
                </a:highlight>
              </a:rPr>
              <a:t> de la dissection de </a:t>
            </a:r>
            <a:r>
              <a:rPr lang="en-US" sz="1300" dirty="0" err="1">
                <a:highlight>
                  <a:srgbClr val="FFFF00"/>
                </a:highlight>
              </a:rPr>
              <a:t>l’urètre</a:t>
            </a:r>
            <a:r>
              <a:rPr lang="en-US" sz="1300" dirty="0">
                <a:highlight>
                  <a:srgbClr val="FFFF00"/>
                </a:highlight>
              </a:rPr>
              <a:t> </a:t>
            </a:r>
            <a:r>
              <a:rPr lang="en-US" sz="1300" dirty="0" err="1">
                <a:highlight>
                  <a:srgbClr val="FFFF00"/>
                </a:highlight>
              </a:rPr>
              <a:t>membraneux</a:t>
            </a:r>
            <a:r>
              <a:rPr lang="en-US" sz="1300" dirty="0">
                <a:highlight>
                  <a:srgbClr val="FFFF00"/>
                </a:highlight>
              </a:rPr>
              <a:t>. </a:t>
            </a:r>
          </a:p>
          <a:p>
            <a:pPr indent="-228600" defTabSz="914400">
              <a:lnSpc>
                <a:spcPct val="110000"/>
              </a:lnSpc>
              <a:spcAft>
                <a:spcPts val="600"/>
              </a:spcAft>
              <a:buClr>
                <a:schemeClr val="accent1"/>
              </a:buClr>
              <a:buSzPct val="100000"/>
              <a:buFont typeface="Arial" panose="020B0604020202020204" pitchFamily="34" charset="0"/>
              <a:buChar char="•"/>
            </a:pPr>
            <a:endParaRPr lang="en-US" sz="1300" dirty="0">
              <a:highlight>
                <a:srgbClr val="FFFF00"/>
              </a:highlight>
            </a:endParaRPr>
          </a:p>
          <a:p>
            <a:pPr indent="-228600" defTabSz="914400">
              <a:lnSpc>
                <a:spcPct val="110000"/>
              </a:lnSpc>
              <a:spcAft>
                <a:spcPts val="600"/>
              </a:spcAft>
              <a:buClr>
                <a:schemeClr val="accent1"/>
              </a:buClr>
              <a:buSzPct val="100000"/>
              <a:buFont typeface="Arial" panose="020B0604020202020204" pitchFamily="34" charset="0"/>
              <a:buChar char="•"/>
            </a:pPr>
            <a:endParaRPr lang="en-US" sz="1300" dirty="0"/>
          </a:p>
          <a:p>
            <a:pPr indent="-228600" defTabSz="914400">
              <a:lnSpc>
                <a:spcPct val="110000"/>
              </a:lnSpc>
              <a:spcAft>
                <a:spcPts val="600"/>
              </a:spcAft>
              <a:buClr>
                <a:schemeClr val="accent1"/>
              </a:buClr>
              <a:buSzPct val="100000"/>
              <a:buFont typeface="Arial" panose="020B0604020202020204" pitchFamily="34" charset="0"/>
              <a:buChar char="•"/>
            </a:pPr>
            <a:r>
              <a:rPr lang="en-US" sz="1300" b="1" dirty="0"/>
              <a:t>Pour </a:t>
            </a:r>
            <a:r>
              <a:rPr lang="en-US" sz="1300" b="1" dirty="0" err="1"/>
              <a:t>diminuer</a:t>
            </a:r>
            <a:r>
              <a:rPr lang="en-US" sz="1300" b="1" dirty="0"/>
              <a:t> </a:t>
            </a:r>
            <a:r>
              <a:rPr lang="en-US" sz="1300" b="1" dirty="0" err="1"/>
              <a:t>ces</a:t>
            </a:r>
            <a:r>
              <a:rPr lang="en-US" sz="1300" b="1" dirty="0"/>
              <a:t> </a:t>
            </a:r>
            <a:r>
              <a:rPr lang="en-US" sz="1300" b="1" dirty="0" err="1"/>
              <a:t>risques</a:t>
            </a:r>
            <a:r>
              <a:rPr lang="en-US" sz="1300" b="1" dirty="0"/>
              <a:t> on </a:t>
            </a:r>
            <a:r>
              <a:rPr lang="en-US" sz="1300" b="1" dirty="0" err="1"/>
              <a:t>peut</a:t>
            </a:r>
            <a:r>
              <a:rPr lang="en-US" sz="1300" b="1" dirty="0"/>
              <a:t> proposer </a:t>
            </a:r>
            <a:r>
              <a:rPr lang="en-US" sz="1300" b="1" dirty="0" err="1"/>
              <a:t>une</a:t>
            </a:r>
            <a:r>
              <a:rPr lang="en-US" sz="1300" b="1" dirty="0"/>
              <a:t> </a:t>
            </a:r>
            <a:r>
              <a:rPr lang="en-US" sz="1300" b="1" dirty="0" err="1"/>
              <a:t>vaginoplastie</a:t>
            </a:r>
            <a:r>
              <a:rPr lang="en-US" sz="1300" b="1" dirty="0"/>
              <a:t> « de </a:t>
            </a:r>
            <a:r>
              <a:rPr lang="en-US" sz="1300" b="1" dirty="0" err="1"/>
              <a:t>profondeur</a:t>
            </a:r>
            <a:r>
              <a:rPr lang="en-US" sz="1300" b="1" dirty="0"/>
              <a:t> </a:t>
            </a:r>
            <a:r>
              <a:rPr lang="en-US" sz="1300" b="1" dirty="0" err="1"/>
              <a:t>limitée</a:t>
            </a:r>
            <a:r>
              <a:rPr lang="en-US" sz="1300" b="1" dirty="0"/>
              <a:t> » aux </a:t>
            </a:r>
            <a:r>
              <a:rPr lang="en-US" sz="1300" b="1" dirty="0" err="1"/>
              <a:t>patientes</a:t>
            </a:r>
            <a:r>
              <a:rPr lang="en-US" sz="1300" b="1" dirty="0"/>
              <a:t> pas </a:t>
            </a:r>
            <a:r>
              <a:rPr lang="en-US" sz="1300" b="1" dirty="0" err="1"/>
              <a:t>intéressées</a:t>
            </a:r>
            <a:r>
              <a:rPr lang="en-US" sz="1300" b="1" dirty="0"/>
              <a:t> par les </a:t>
            </a:r>
            <a:r>
              <a:rPr lang="en-US" sz="1300" b="1" dirty="0" err="1"/>
              <a:t>formes</a:t>
            </a:r>
            <a:r>
              <a:rPr lang="en-US" sz="1300" b="1" dirty="0"/>
              <a:t> de </a:t>
            </a:r>
            <a:r>
              <a:rPr lang="en-US" sz="1300" b="1" dirty="0" err="1"/>
              <a:t>sexe</a:t>
            </a:r>
            <a:r>
              <a:rPr lang="en-US" sz="1300" b="1" dirty="0"/>
              <a:t> avec </a:t>
            </a:r>
            <a:r>
              <a:rPr lang="en-US" sz="1300" b="1" dirty="0" err="1"/>
              <a:t>pénétration</a:t>
            </a:r>
            <a:r>
              <a:rPr lang="en-US" sz="1300" b="1" dirty="0"/>
              <a:t>, </a:t>
            </a:r>
            <a:r>
              <a:rPr lang="en-US" sz="1300" b="1" dirty="0" err="1"/>
              <a:t>ou</a:t>
            </a:r>
            <a:r>
              <a:rPr lang="en-US" sz="1300" b="1" dirty="0"/>
              <a:t> qui </a:t>
            </a:r>
            <a:r>
              <a:rPr lang="en-US" sz="1300" b="1" dirty="0" err="1"/>
              <a:t>présentent</a:t>
            </a:r>
            <a:r>
              <a:rPr lang="en-US" sz="1300" b="1" dirty="0"/>
              <a:t> un </a:t>
            </a:r>
            <a:r>
              <a:rPr lang="en-US" sz="1300" b="1" dirty="0" err="1"/>
              <a:t>risque</a:t>
            </a:r>
            <a:r>
              <a:rPr lang="en-US" sz="1300" b="1" dirty="0"/>
              <a:t> </a:t>
            </a:r>
            <a:r>
              <a:rPr lang="en-US" sz="1300" b="1" dirty="0" err="1"/>
              <a:t>péri</a:t>
            </a:r>
            <a:r>
              <a:rPr lang="en-US" sz="1300" b="1" dirty="0"/>
              <a:t> </a:t>
            </a:r>
            <a:r>
              <a:rPr lang="en-US" sz="1300" b="1" dirty="0" err="1"/>
              <a:t>opératoire</a:t>
            </a:r>
            <a:r>
              <a:rPr lang="en-US" sz="1300" b="1" dirty="0"/>
              <a:t> plus </a:t>
            </a:r>
            <a:r>
              <a:rPr lang="en-US" sz="1300" b="1" dirty="0" err="1"/>
              <a:t>élevé</a:t>
            </a:r>
            <a:r>
              <a:rPr lang="en-US" sz="1300" b="1" dirty="0"/>
              <a:t> (</a:t>
            </a:r>
            <a:r>
              <a:rPr lang="en-US" sz="1300" b="1" dirty="0" err="1"/>
              <a:t>obésité</a:t>
            </a:r>
            <a:r>
              <a:rPr lang="en-US" sz="1300" b="1" dirty="0"/>
              <a:t>, </a:t>
            </a:r>
            <a:r>
              <a:rPr lang="en-US" sz="1300" b="1" dirty="0" err="1"/>
              <a:t>diabète</a:t>
            </a:r>
            <a:r>
              <a:rPr lang="en-US" sz="1300" b="1" dirty="0"/>
              <a:t>) OU NON </a:t>
            </a:r>
            <a:r>
              <a:rPr lang="en-US" sz="1300" b="1" dirty="0" err="1"/>
              <a:t>disposées</a:t>
            </a:r>
            <a:r>
              <a:rPr lang="en-US" sz="1300" b="1" dirty="0"/>
              <a:t> à </a:t>
            </a:r>
            <a:r>
              <a:rPr lang="en-US" sz="1300" b="1" dirty="0" err="1"/>
              <a:t>s’obliger</a:t>
            </a:r>
            <a:r>
              <a:rPr lang="en-US" sz="1300" b="1" dirty="0"/>
              <a:t> à </a:t>
            </a:r>
            <a:r>
              <a:rPr lang="en-US" sz="1300" b="1" dirty="0" err="1"/>
              <a:t>une</a:t>
            </a:r>
            <a:r>
              <a:rPr lang="en-US" sz="1300" b="1" dirty="0"/>
              <a:t> dilatation à vie. </a:t>
            </a:r>
          </a:p>
          <a:p>
            <a:pPr indent="-228600" defTabSz="914400">
              <a:lnSpc>
                <a:spcPct val="110000"/>
              </a:lnSpc>
              <a:spcAft>
                <a:spcPts val="600"/>
              </a:spcAft>
              <a:buClr>
                <a:schemeClr val="accent1"/>
              </a:buClr>
              <a:buSzPct val="100000"/>
              <a:buFont typeface="Arial" panose="020B0604020202020204" pitchFamily="34" charset="0"/>
              <a:buChar char="•"/>
            </a:pPr>
            <a:r>
              <a:rPr lang="en-US" sz="1300" b="1" dirty="0" err="1"/>
              <a:t>Cette</a:t>
            </a:r>
            <a:r>
              <a:rPr lang="en-US" sz="1300" b="1" dirty="0"/>
              <a:t> technique </a:t>
            </a:r>
            <a:r>
              <a:rPr lang="en-US" sz="1300" b="1" dirty="0" err="1"/>
              <a:t>évite</a:t>
            </a:r>
            <a:r>
              <a:rPr lang="en-US" sz="1300" b="1" dirty="0"/>
              <a:t> le </a:t>
            </a:r>
            <a:r>
              <a:rPr lang="en-US" sz="1300" b="1" dirty="0" err="1"/>
              <a:t>besoin</a:t>
            </a:r>
            <a:r>
              <a:rPr lang="en-US" sz="1300" b="1" dirty="0"/>
              <a:t> de </a:t>
            </a:r>
            <a:r>
              <a:rPr lang="en-US" sz="1300" b="1" dirty="0" err="1"/>
              <a:t>greffes</a:t>
            </a:r>
            <a:r>
              <a:rPr lang="en-US" sz="1300" b="1" dirty="0"/>
              <a:t> </a:t>
            </a:r>
            <a:r>
              <a:rPr lang="en-US" sz="1300" b="1" dirty="0" err="1"/>
              <a:t>ou</a:t>
            </a:r>
            <a:r>
              <a:rPr lang="en-US" sz="1300" b="1" dirty="0"/>
              <a:t> de </a:t>
            </a:r>
            <a:r>
              <a:rPr lang="en-US" sz="1300" b="1" dirty="0" err="1"/>
              <a:t>lambeaux</a:t>
            </a:r>
            <a:r>
              <a:rPr lang="en-US" sz="1300" b="1" dirty="0"/>
              <a:t> </a:t>
            </a:r>
            <a:r>
              <a:rPr lang="en-US" sz="1300" b="1" dirty="0" err="1"/>
              <a:t>supplémentaires</a:t>
            </a:r>
            <a:r>
              <a:rPr lang="en-US" sz="1300" b="1" dirty="0"/>
              <a:t> pour </a:t>
            </a:r>
            <a:r>
              <a:rPr lang="en-US" sz="1300" b="1" dirty="0" err="1"/>
              <a:t>une</a:t>
            </a:r>
            <a:r>
              <a:rPr lang="en-US" sz="1300" b="1" dirty="0"/>
              <a:t> longueur </a:t>
            </a:r>
            <a:r>
              <a:rPr lang="en-US" sz="1300" b="1" dirty="0" err="1"/>
              <a:t>vaginale</a:t>
            </a:r>
            <a:r>
              <a:rPr lang="en-US" sz="1300" b="1" dirty="0"/>
              <a:t> </a:t>
            </a:r>
            <a:r>
              <a:rPr lang="en-US" sz="1300" b="1" dirty="0" err="1"/>
              <a:t>supplémentaire</a:t>
            </a:r>
            <a:r>
              <a:rPr lang="en-US" sz="1300" b="1" dirty="0"/>
              <a:t> (et </a:t>
            </a:r>
            <a:r>
              <a:rPr lang="en-US" sz="1300" b="1" dirty="0" err="1"/>
              <a:t>donc</a:t>
            </a:r>
            <a:r>
              <a:rPr lang="en-US" sz="1300" b="1" dirty="0"/>
              <a:t> des </a:t>
            </a:r>
            <a:r>
              <a:rPr lang="en-US" sz="1300" b="1" dirty="0" err="1"/>
              <a:t>besoins</a:t>
            </a:r>
            <a:r>
              <a:rPr lang="en-US" sz="1300" b="1" dirty="0"/>
              <a:t> </a:t>
            </a:r>
            <a:r>
              <a:rPr lang="en-US" sz="1300" b="1" dirty="0" err="1"/>
              <a:t>d’épilation</a:t>
            </a:r>
            <a:r>
              <a:rPr lang="en-US" sz="1300" b="1" dirty="0"/>
              <a:t>) et </a:t>
            </a:r>
            <a:r>
              <a:rPr lang="en-US" sz="1300" b="1" dirty="0" err="1"/>
              <a:t>raccourcit</a:t>
            </a:r>
            <a:r>
              <a:rPr lang="en-US" sz="1300" b="1" dirty="0"/>
              <a:t> le temps </a:t>
            </a:r>
            <a:r>
              <a:rPr lang="en-US" sz="1300" b="1" dirty="0" err="1"/>
              <a:t>opératoire</a:t>
            </a:r>
            <a:endParaRPr lang="en-US" sz="1300" b="1" dirty="0"/>
          </a:p>
          <a:p>
            <a:pPr indent="-228600" defTabSz="914400">
              <a:lnSpc>
                <a:spcPct val="110000"/>
              </a:lnSpc>
              <a:spcAft>
                <a:spcPts val="600"/>
              </a:spcAft>
              <a:buClr>
                <a:schemeClr val="accent1"/>
              </a:buClr>
              <a:buSzPct val="100000"/>
              <a:buFont typeface="Arial" panose="020B0604020202020204" pitchFamily="34" charset="0"/>
              <a:buChar char="•"/>
            </a:pPr>
            <a:endParaRPr lang="en-US" sz="1300" b="1" dirty="0"/>
          </a:p>
          <a:p>
            <a:pPr indent="-228600" defTabSz="914400">
              <a:lnSpc>
                <a:spcPct val="110000"/>
              </a:lnSpc>
              <a:spcAft>
                <a:spcPts val="600"/>
              </a:spcAft>
              <a:buClr>
                <a:schemeClr val="accent1"/>
              </a:buClr>
              <a:buSzPct val="100000"/>
              <a:buFont typeface="Arial" panose="020B0604020202020204" pitchFamily="34" charset="0"/>
              <a:buChar char="•"/>
            </a:pPr>
            <a:endParaRPr lang="en-US" sz="1300" b="1" dirty="0"/>
          </a:p>
          <a:p>
            <a:pPr indent="-228600" defTabSz="914400">
              <a:lnSpc>
                <a:spcPct val="110000"/>
              </a:lnSpc>
              <a:spcAft>
                <a:spcPts val="600"/>
              </a:spcAft>
              <a:buClr>
                <a:schemeClr val="accent1"/>
              </a:buClr>
              <a:buSzPct val="100000"/>
              <a:buFont typeface="Arial" panose="020B0604020202020204" pitchFamily="34" charset="0"/>
              <a:buChar char="•"/>
            </a:pPr>
            <a:r>
              <a:rPr lang="en-US" sz="2400" b="1" dirty="0">
                <a:highlight>
                  <a:srgbClr val="FFFF00"/>
                </a:highlight>
              </a:rPr>
              <a:t>La </a:t>
            </a:r>
            <a:r>
              <a:rPr lang="en-US" sz="2400" b="1" dirty="0" err="1">
                <a:highlight>
                  <a:srgbClr val="FFFF00"/>
                </a:highlight>
              </a:rPr>
              <a:t>patiente</a:t>
            </a:r>
            <a:r>
              <a:rPr lang="en-US" sz="2400" b="1" dirty="0">
                <a:highlight>
                  <a:srgbClr val="FFFF00"/>
                </a:highlight>
              </a:rPr>
              <a:t> </a:t>
            </a:r>
            <a:r>
              <a:rPr lang="en-US" sz="2400" b="1" dirty="0" err="1">
                <a:highlight>
                  <a:srgbClr val="FFFF00"/>
                </a:highlight>
              </a:rPr>
              <a:t>acquiert</a:t>
            </a:r>
            <a:r>
              <a:rPr lang="en-US" sz="2400" b="1" dirty="0">
                <a:highlight>
                  <a:srgbClr val="FFFF00"/>
                </a:highlight>
              </a:rPr>
              <a:t> des </a:t>
            </a:r>
            <a:r>
              <a:rPr lang="en-US" sz="2400" b="1" dirty="0" err="1">
                <a:highlight>
                  <a:srgbClr val="FFFF00"/>
                </a:highlight>
              </a:rPr>
              <a:t>organes</a:t>
            </a:r>
            <a:r>
              <a:rPr lang="en-US" sz="2400" b="1" dirty="0">
                <a:highlight>
                  <a:srgbClr val="FFFF00"/>
                </a:highlight>
              </a:rPr>
              <a:t> </a:t>
            </a:r>
            <a:r>
              <a:rPr lang="en-US" sz="2400" b="1" dirty="0" err="1">
                <a:highlight>
                  <a:srgbClr val="FFFF00"/>
                </a:highlight>
              </a:rPr>
              <a:t>génitaux</a:t>
            </a:r>
            <a:r>
              <a:rPr lang="en-US" sz="2400" b="1" dirty="0">
                <a:highlight>
                  <a:srgbClr val="FFFF00"/>
                </a:highlight>
              </a:rPr>
              <a:t> </a:t>
            </a:r>
            <a:r>
              <a:rPr lang="en-US" sz="2400" b="1" dirty="0" err="1">
                <a:highlight>
                  <a:srgbClr val="FFFF00"/>
                </a:highlight>
              </a:rPr>
              <a:t>extérieurement</a:t>
            </a:r>
            <a:r>
              <a:rPr lang="en-US" sz="2400" b="1" dirty="0">
                <a:highlight>
                  <a:srgbClr val="FFFF00"/>
                </a:highlight>
              </a:rPr>
              <a:t> </a:t>
            </a:r>
            <a:r>
              <a:rPr lang="en-US" sz="2400" b="1" dirty="0" err="1">
                <a:highlight>
                  <a:srgbClr val="FFFF00"/>
                </a:highlight>
              </a:rPr>
              <a:t>féminins</a:t>
            </a:r>
            <a:r>
              <a:rPr lang="en-US" sz="2400" b="1" dirty="0">
                <a:highlight>
                  <a:srgbClr val="FFFF00"/>
                </a:highlight>
              </a:rPr>
              <a:t> </a:t>
            </a:r>
          </a:p>
          <a:p>
            <a:pPr indent="-228600" defTabSz="914400">
              <a:lnSpc>
                <a:spcPct val="110000"/>
              </a:lnSpc>
              <a:spcAft>
                <a:spcPts val="600"/>
              </a:spcAft>
              <a:buClr>
                <a:schemeClr val="accent1"/>
              </a:buClr>
              <a:buSzPct val="100000"/>
              <a:buFont typeface="Arial" panose="020B0604020202020204" pitchFamily="34" charset="0"/>
              <a:buChar char="•"/>
            </a:pPr>
            <a:endParaRPr lang="en-US" sz="2400" b="1" dirty="0">
              <a:highlight>
                <a:srgbClr val="FFFF00"/>
              </a:highlight>
            </a:endParaRPr>
          </a:p>
          <a:p>
            <a:pPr indent="-228600" defTabSz="914400">
              <a:lnSpc>
                <a:spcPct val="110000"/>
              </a:lnSpc>
              <a:spcAft>
                <a:spcPts val="600"/>
              </a:spcAft>
              <a:buClr>
                <a:schemeClr val="accent1"/>
              </a:buClr>
              <a:buSzPct val="100000"/>
              <a:buFont typeface="Arial" panose="020B0604020202020204" pitchFamily="34" charset="0"/>
              <a:buChar char="•"/>
            </a:pPr>
            <a:r>
              <a:rPr lang="en-US" sz="2400" b="1" dirty="0" err="1">
                <a:highlight>
                  <a:srgbClr val="FFFF00"/>
                </a:highlight>
              </a:rPr>
              <a:t>mais</a:t>
            </a:r>
            <a:r>
              <a:rPr lang="en-US" sz="2400" b="1" dirty="0">
                <a:highlight>
                  <a:srgbClr val="FFFF00"/>
                </a:highlight>
              </a:rPr>
              <a:t> avec un canal vaginal très court </a:t>
            </a:r>
            <a:r>
              <a:rPr lang="en-US" sz="2400" b="1" dirty="0" err="1">
                <a:highlight>
                  <a:srgbClr val="FFFF00"/>
                </a:highlight>
              </a:rPr>
              <a:t>inadéquat</a:t>
            </a:r>
            <a:r>
              <a:rPr lang="en-US" sz="2400" b="1" dirty="0">
                <a:highlight>
                  <a:srgbClr val="FFFF00"/>
                </a:highlight>
              </a:rPr>
              <a:t> pour les rapports </a:t>
            </a:r>
            <a:r>
              <a:rPr lang="en-US" sz="2400" b="1" dirty="0" err="1">
                <a:highlight>
                  <a:srgbClr val="FFFF00"/>
                </a:highlight>
              </a:rPr>
              <a:t>sexuels</a:t>
            </a:r>
            <a:r>
              <a:rPr lang="en-US" sz="2400" b="1" dirty="0">
                <a:highlight>
                  <a:srgbClr val="FFFF00"/>
                </a:highlight>
              </a:rPr>
              <a:t> avec </a:t>
            </a:r>
            <a:r>
              <a:rPr lang="en-US" sz="2400" b="1" dirty="0" err="1">
                <a:highlight>
                  <a:srgbClr val="FFFF00"/>
                </a:highlight>
              </a:rPr>
              <a:t>pénétration</a:t>
            </a:r>
            <a:r>
              <a:rPr lang="en-US" sz="2400" b="1" dirty="0">
                <a:highlight>
                  <a:srgbClr val="FFFF00"/>
                </a:highlight>
              </a:rPr>
              <a:t>.    </a:t>
            </a:r>
          </a:p>
          <a:p>
            <a:pPr indent="-228600" defTabSz="914400">
              <a:lnSpc>
                <a:spcPct val="110000"/>
              </a:lnSpc>
              <a:spcAft>
                <a:spcPts val="600"/>
              </a:spcAft>
              <a:buClr>
                <a:schemeClr val="accent1"/>
              </a:buClr>
              <a:buSzPct val="100000"/>
              <a:buFont typeface="Arial" panose="020B0604020202020204" pitchFamily="34" charset="0"/>
              <a:buChar char="•"/>
            </a:pPr>
            <a:r>
              <a:rPr lang="en-US" sz="2400" b="1" dirty="0">
                <a:highlight>
                  <a:srgbClr val="FFFF00"/>
                </a:highlight>
              </a:rPr>
              <a:t> PAS DE PENETRATION  PAS DE </a:t>
            </a:r>
            <a:r>
              <a:rPr lang="en-US" sz="2400" b="1" dirty="0" err="1">
                <a:highlight>
                  <a:srgbClr val="FFFF00"/>
                </a:highlight>
              </a:rPr>
              <a:t>SENSIBILITE</a:t>
            </a:r>
            <a:r>
              <a:rPr lang="en-US" sz="2400" b="1" dirty="0">
                <a:highlight>
                  <a:srgbClr val="FFFF00"/>
                </a:highlight>
              </a:rPr>
              <a:t> </a:t>
            </a:r>
          </a:p>
        </p:txBody>
      </p:sp>
    </p:spTree>
    <p:extLst>
      <p:ext uri="{BB962C8B-B14F-4D97-AF65-F5344CB8AC3E}">
        <p14:creationId xmlns:p14="http://schemas.microsoft.com/office/powerpoint/2010/main" val="3228913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6B7997-3E94-B0A3-CF65-CEC31B98E68C}"/>
              </a:ext>
            </a:extLst>
          </p:cNvPr>
          <p:cNvSpPr>
            <a:spLocks noGrp="1"/>
          </p:cNvSpPr>
          <p:nvPr>
            <p:ph type="title"/>
          </p:nvPr>
        </p:nvSpPr>
        <p:spPr>
          <a:xfrm>
            <a:off x="43543" y="-124732"/>
            <a:ext cx="12104914" cy="930276"/>
          </a:xfrm>
        </p:spPr>
        <p:txBody>
          <a:bodyPr/>
          <a:lstStyle/>
          <a:p>
            <a:pPr algn="ctr"/>
            <a:r>
              <a:rPr lang="fr-FR" dirty="0"/>
              <a:t>Chirurgie femme vers homme trans</a:t>
            </a:r>
          </a:p>
        </p:txBody>
      </p:sp>
      <p:graphicFrame>
        <p:nvGraphicFramePr>
          <p:cNvPr id="7" name="Espace réservé du contenu 2">
            <a:extLst>
              <a:ext uri="{FF2B5EF4-FFF2-40B4-BE49-F238E27FC236}">
                <a16:creationId xmlns:a16="http://schemas.microsoft.com/office/drawing/2014/main" id="{68C36D13-20B2-8A45-FC08-4F956E2F4C81}"/>
              </a:ext>
            </a:extLst>
          </p:cNvPr>
          <p:cNvGraphicFramePr>
            <a:graphicFrameLocks noGrp="1"/>
          </p:cNvGraphicFramePr>
          <p:nvPr>
            <p:ph idx="1"/>
            <p:extLst>
              <p:ext uri="{D42A27DB-BD31-4B8C-83A1-F6EECF244321}">
                <p14:modId xmlns:p14="http://schemas.microsoft.com/office/powerpoint/2010/main" val="2228165057"/>
              </p:ext>
            </p:extLst>
          </p:nvPr>
        </p:nvGraphicFramePr>
        <p:xfrm>
          <a:off x="4321629" y="2136858"/>
          <a:ext cx="7946571" cy="4592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id="{B86D7C30-B8E9-0939-A1B7-A00078DF8863}"/>
              </a:ext>
            </a:extLst>
          </p:cNvPr>
          <p:cNvSpPr txBox="1"/>
          <p:nvPr/>
        </p:nvSpPr>
        <p:spPr>
          <a:xfrm>
            <a:off x="157943" y="1770611"/>
            <a:ext cx="4359630"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Création d'arbre phallique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Urétroplastie pénienne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Allongement de l'urètre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2800" b="1" i="0" u="none" strike="noStrike" kern="1200" cap="none" spc="0" normalizeH="0" baseline="0" noProof="0" dirty="0" err="1">
                <a:ln>
                  <a:noFill/>
                </a:ln>
                <a:solidFill>
                  <a:srgbClr val="FF0000"/>
                </a:solidFill>
                <a:effectLst/>
                <a:uLnTx/>
                <a:uFillTx/>
                <a:latin typeface="Calibri" panose="020F0502020204030204"/>
                <a:ea typeface="+mn-ea"/>
                <a:cs typeface="+mn-cs"/>
              </a:rPr>
              <a:t>Périnéoplastie</a:t>
            </a: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2800" b="1" i="0" u="none" strike="noStrike" kern="1200" cap="none" spc="0" normalizeH="0" baseline="0" noProof="0" dirty="0" err="1">
                <a:ln>
                  <a:noFill/>
                </a:ln>
                <a:solidFill>
                  <a:srgbClr val="FF0000"/>
                </a:solidFill>
                <a:effectLst/>
                <a:uLnTx/>
                <a:uFillTx/>
                <a:latin typeface="Calibri" panose="020F0502020204030204"/>
                <a:ea typeface="+mn-ea"/>
                <a:cs typeface="+mn-cs"/>
              </a:rPr>
              <a:t>Scrotoplastie</a:t>
            </a: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2800" b="1" i="0" u="none" strike="noStrike" kern="1200" cap="none" spc="0" normalizeH="0" baseline="0" noProof="0" dirty="0" err="1">
                <a:ln>
                  <a:noFill/>
                </a:ln>
                <a:solidFill>
                  <a:srgbClr val="FF0000"/>
                </a:solidFill>
                <a:effectLst/>
                <a:uLnTx/>
                <a:uFillTx/>
                <a:latin typeface="Calibri" panose="020F0502020204030204"/>
                <a:ea typeface="+mn-ea"/>
                <a:cs typeface="+mn-cs"/>
              </a:rPr>
              <a:t>Vaginectomie</a:t>
            </a: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Hystérectomie et ovariectomie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Plastie du gland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 Implants testiculaires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ZoneTexte 3">
            <a:extLst>
              <a:ext uri="{FF2B5EF4-FFF2-40B4-BE49-F238E27FC236}">
                <a16:creationId xmlns:a16="http://schemas.microsoft.com/office/drawing/2014/main" id="{5D2E4EED-1330-2D5C-25C6-A344DF6F3AE5}"/>
              </a:ext>
            </a:extLst>
          </p:cNvPr>
          <p:cNvSpPr txBox="1"/>
          <p:nvPr/>
        </p:nvSpPr>
        <p:spPr>
          <a:xfrm>
            <a:off x="0" y="224444"/>
            <a:ext cx="1199605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accent1"/>
                </a:solidFill>
                <a:effectLst/>
                <a:uLnTx/>
                <a:uFillTx/>
                <a:latin typeface="Calibri" panose="020F0502020204030204"/>
                <a:ea typeface="+mn-ea"/>
                <a:cs typeface="+mn-cs"/>
              </a:rPr>
              <a:t>C’est une chirurgie à la carte </a:t>
            </a:r>
            <a:r>
              <a:rPr kumimoji="0" lang="fr-FR" sz="2800" b="1" i="0" u="none" strike="noStrike" kern="1200" cap="none" spc="0" normalizeH="0" baseline="0" noProof="0" dirty="0">
                <a:ln>
                  <a:noFill/>
                </a:ln>
                <a:solidFill>
                  <a:srgbClr val="FF0000"/>
                </a:solidFill>
                <a:effectLst/>
                <a:uLnTx/>
                <a:uFillTx/>
                <a:latin typeface="Calibri" panose="020F0502020204030204"/>
                <a:ea typeface="+mn-ea"/>
                <a:cs typeface="+mn-cs"/>
              </a:rPr>
              <a:t>qui peut se limiter à la mammectomie ou une reconstruction faciale ou être complétée par une chirurgie pelvienne ambitieuse</a:t>
            </a:r>
            <a:endPar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566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51B7FE-5E80-F517-5935-43035A74A4B6}"/>
              </a:ext>
            </a:extLst>
          </p:cNvPr>
          <p:cNvSpPr>
            <a:spLocks noGrp="1"/>
          </p:cNvSpPr>
          <p:nvPr>
            <p:ph type="title"/>
          </p:nvPr>
        </p:nvSpPr>
        <p:spPr>
          <a:xfrm>
            <a:off x="402771" y="365126"/>
            <a:ext cx="11789229" cy="592818"/>
          </a:xfrm>
        </p:spPr>
        <p:txBody>
          <a:bodyPr>
            <a:normAutofit fontScale="90000"/>
          </a:bodyPr>
          <a:lstStyle/>
          <a:p>
            <a:r>
              <a:rPr lang="fr-FR" sz="4900" dirty="0"/>
              <a:t>Phalloplastie à partir d’un lambeau d’avant-bras (1)</a:t>
            </a:r>
            <a:br>
              <a:rPr lang="fr-FR" sz="1800" dirty="0"/>
            </a:br>
            <a:r>
              <a:rPr lang="fr-FR" sz="1800" dirty="0"/>
              <a:t>Heston AL et al , </a:t>
            </a:r>
            <a:r>
              <a:rPr lang="fr-FR" sz="1800" dirty="0" err="1"/>
              <a:t>Berli</a:t>
            </a:r>
            <a:r>
              <a:rPr lang="fr-FR" sz="1800" dirty="0"/>
              <a:t> JU. </a:t>
            </a:r>
            <a:r>
              <a:rPr lang="fr-FR" sz="1800" dirty="0" err="1"/>
              <a:t>Phalloplasty</a:t>
            </a:r>
            <a:r>
              <a:rPr lang="fr-FR" sz="1800" dirty="0"/>
              <a:t>: techniques and </a:t>
            </a:r>
            <a:r>
              <a:rPr lang="fr-FR" sz="1800" dirty="0" err="1"/>
              <a:t>outcomes</a:t>
            </a:r>
            <a:r>
              <a:rPr lang="fr-FR" sz="1800" dirty="0"/>
              <a:t>. </a:t>
            </a:r>
            <a:r>
              <a:rPr lang="fr-FR" sz="1800" dirty="0" err="1"/>
              <a:t>Transl</a:t>
            </a:r>
            <a:r>
              <a:rPr lang="fr-FR" sz="1800" dirty="0"/>
              <a:t> </a:t>
            </a:r>
            <a:r>
              <a:rPr lang="fr-FR" sz="1800" dirty="0" err="1"/>
              <a:t>Androl</a:t>
            </a:r>
            <a:r>
              <a:rPr lang="fr-FR" sz="1800" dirty="0"/>
              <a:t> </a:t>
            </a:r>
            <a:r>
              <a:rPr lang="fr-FR" sz="1800" dirty="0" err="1"/>
              <a:t>Urol</a:t>
            </a:r>
            <a:r>
              <a:rPr lang="fr-FR" sz="1800" dirty="0"/>
              <a:t>. 2019 Jun;8(3):254-265. </a:t>
            </a:r>
            <a:endParaRPr lang="fr-FR" dirty="0"/>
          </a:p>
        </p:txBody>
      </p:sp>
      <p:pic>
        <p:nvPicPr>
          <p:cNvPr id="4" name="Image 3">
            <a:extLst>
              <a:ext uri="{FF2B5EF4-FFF2-40B4-BE49-F238E27FC236}">
                <a16:creationId xmlns:a16="http://schemas.microsoft.com/office/drawing/2014/main" id="{B0DCC648-7BD0-EC6A-9BA6-0715D8BD77F4}"/>
              </a:ext>
            </a:extLst>
          </p:cNvPr>
          <p:cNvPicPr>
            <a:picLocks noChangeAspect="1"/>
          </p:cNvPicPr>
          <p:nvPr/>
        </p:nvPicPr>
        <p:blipFill rotWithShape="1">
          <a:blip r:embed="rId2"/>
          <a:srcRect l="44077" t="35555" r="20892" b="18639"/>
          <a:stretch/>
        </p:blipFill>
        <p:spPr>
          <a:xfrm>
            <a:off x="402771" y="1292134"/>
            <a:ext cx="7478486" cy="5500552"/>
          </a:xfrm>
          <a:prstGeom prst="rect">
            <a:avLst/>
          </a:prstGeom>
        </p:spPr>
      </p:pic>
      <p:sp>
        <p:nvSpPr>
          <p:cNvPr id="5" name="ZoneTexte 4">
            <a:extLst>
              <a:ext uri="{FF2B5EF4-FFF2-40B4-BE49-F238E27FC236}">
                <a16:creationId xmlns:a16="http://schemas.microsoft.com/office/drawing/2014/main" id="{9FD54487-78E3-4FB6-3BD0-B81BDD283EC1}"/>
              </a:ext>
            </a:extLst>
          </p:cNvPr>
          <p:cNvSpPr txBox="1"/>
          <p:nvPr/>
        </p:nvSpPr>
        <p:spPr>
          <a:xfrm>
            <a:off x="8113487" y="1627414"/>
            <a:ext cx="3995056"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Préparation du lambeau pédiculé radial d’avant-bras.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Ce prélèvement laisse une grande cicatrice bien visible que certains patients trouvent esthétiquement peu attrayante ou socialement stigmatisante.</a:t>
            </a:r>
          </a:p>
        </p:txBody>
      </p:sp>
    </p:spTree>
    <p:extLst>
      <p:ext uri="{BB962C8B-B14F-4D97-AF65-F5344CB8AC3E}">
        <p14:creationId xmlns:p14="http://schemas.microsoft.com/office/powerpoint/2010/main" val="844045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02039FF-C0B2-34D3-09C5-7BC2A8C7A522}"/>
              </a:ext>
            </a:extLst>
          </p:cNvPr>
          <p:cNvSpPr>
            <a:spLocks noGrp="1"/>
          </p:cNvSpPr>
          <p:nvPr>
            <p:ph type="title"/>
          </p:nvPr>
        </p:nvSpPr>
        <p:spPr>
          <a:xfrm>
            <a:off x="1028700" y="1967266"/>
            <a:ext cx="2628900" cy="2547257"/>
          </a:xfrm>
          <a:noFill/>
        </p:spPr>
        <p:txBody>
          <a:bodyPr anchor="ctr">
            <a:normAutofit/>
          </a:bodyPr>
          <a:lstStyle/>
          <a:p>
            <a:pPr algn="ctr"/>
            <a:r>
              <a:rPr kumimoji="0" lang="fr-FR" sz="1700" b="0" i="0" u="none" strike="noStrike" kern="1200" cap="none" spc="0" normalizeH="0" baseline="0" noProof="0">
                <a:ln>
                  <a:noFill/>
                </a:ln>
                <a:solidFill>
                  <a:srgbClr val="FFFFFF"/>
                </a:solidFill>
                <a:effectLst/>
                <a:uLnTx/>
                <a:uFillTx/>
                <a:latin typeface="Calibri Light" panose="020F0302020204030204"/>
                <a:ea typeface="+mj-ea"/>
                <a:cs typeface="+mj-cs"/>
              </a:rPr>
              <a:t>Phalloplastie à partir d’un lambeau d’avant-bras (2)</a:t>
            </a:r>
            <a:br>
              <a:rPr kumimoji="0" lang="fr-FR" sz="1700" b="0" i="0" u="none" strike="noStrike" kern="1200" cap="none" spc="0" normalizeH="0" baseline="0" noProof="0">
                <a:ln>
                  <a:noFill/>
                </a:ln>
                <a:solidFill>
                  <a:srgbClr val="FFFFFF"/>
                </a:solidFill>
                <a:effectLst/>
                <a:uLnTx/>
                <a:uFillTx/>
                <a:latin typeface="Calibri Light" panose="020F0302020204030204"/>
                <a:ea typeface="+mj-ea"/>
                <a:cs typeface="+mj-cs"/>
              </a:rPr>
            </a:br>
            <a:r>
              <a:rPr kumimoji="0" lang="fr-FR" sz="1700" b="0" i="0" u="none" strike="noStrike" kern="1200" cap="none" spc="0" normalizeH="0" baseline="0" noProof="0">
                <a:ln>
                  <a:noFill/>
                </a:ln>
                <a:solidFill>
                  <a:srgbClr val="FFFFFF"/>
                </a:solidFill>
                <a:effectLst/>
                <a:uLnTx/>
                <a:uFillTx/>
                <a:latin typeface="Calibri Light" panose="020F0302020204030204"/>
                <a:ea typeface="+mj-ea"/>
                <a:cs typeface="+mj-cs"/>
              </a:rPr>
              <a:t>Heston AL et al , Berli JU. Phalloplasty: techniques and outcomes. Transl Androl Urol. 2019 Jun;8(3):254-265. </a:t>
            </a:r>
            <a:endParaRPr lang="fr-FR" sz="1700">
              <a:solidFill>
                <a:srgbClr val="FFFFFF"/>
              </a:solidFill>
            </a:endParaRPr>
          </a:p>
        </p:txBody>
      </p:sp>
      <p:pic>
        <p:nvPicPr>
          <p:cNvPr id="3" name="Image 2">
            <a:extLst>
              <a:ext uri="{FF2B5EF4-FFF2-40B4-BE49-F238E27FC236}">
                <a16:creationId xmlns:a16="http://schemas.microsoft.com/office/drawing/2014/main" id="{7BE1A22F-089A-6CA3-D581-02E17D26B921}"/>
              </a:ext>
            </a:extLst>
          </p:cNvPr>
          <p:cNvPicPr>
            <a:picLocks noChangeAspect="1"/>
          </p:cNvPicPr>
          <p:nvPr/>
        </p:nvPicPr>
        <p:blipFill>
          <a:blip r:embed="rId2"/>
          <a:stretch>
            <a:fillRect/>
          </a:stretch>
        </p:blipFill>
        <p:spPr>
          <a:xfrm>
            <a:off x="5189731" y="643466"/>
            <a:ext cx="5955870" cy="5568739"/>
          </a:xfrm>
          <a:prstGeom prst="rect">
            <a:avLst/>
          </a:prstGeom>
        </p:spPr>
      </p:pic>
    </p:spTree>
    <p:extLst>
      <p:ext uri="{BB962C8B-B14F-4D97-AF65-F5344CB8AC3E}">
        <p14:creationId xmlns:p14="http://schemas.microsoft.com/office/powerpoint/2010/main" val="227906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08" name="Rectangle 1107">
            <a:extLst>
              <a:ext uri="{FF2B5EF4-FFF2-40B4-BE49-F238E27FC236}">
                <a16:creationId xmlns:a16="http://schemas.microsoft.com/office/drawing/2014/main" id="{E5204C30-4ABA-4B2E-9D2B-9BEB77E44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Rectangle 1109">
            <a:extLst>
              <a:ext uri="{FF2B5EF4-FFF2-40B4-BE49-F238E27FC236}">
                <a16:creationId xmlns:a16="http://schemas.microsoft.com/office/drawing/2014/main" id="{60D2F65F-F91E-49D5-A1AD-D5B532905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5818BA37-45F6-9AA7-65A8-6FC8C7DCA934}"/>
              </a:ext>
            </a:extLst>
          </p:cNvPr>
          <p:cNvSpPr>
            <a:spLocks noGrp="1"/>
          </p:cNvSpPr>
          <p:nvPr>
            <p:ph type="title"/>
          </p:nvPr>
        </p:nvSpPr>
        <p:spPr>
          <a:xfrm>
            <a:off x="8523826" y="482170"/>
            <a:ext cx="3010412" cy="5047773"/>
          </a:xfrm>
        </p:spPr>
        <p:txBody>
          <a:bodyPr vert="horz" lIns="91440" tIns="45720" rIns="91440" bIns="0" rtlCol="0" anchor="ctr">
            <a:normAutofit/>
          </a:bodyPr>
          <a:lstStyle/>
          <a:p>
            <a:r>
              <a:rPr lang="en-US" sz="2200" dirty="0" err="1">
                <a:highlight>
                  <a:srgbClr val="FFFF00"/>
                </a:highlight>
              </a:rPr>
              <a:t>Déconstruction</a:t>
            </a:r>
            <a:r>
              <a:rPr lang="en-US" sz="2200" dirty="0">
                <a:highlight>
                  <a:srgbClr val="FFFF00"/>
                </a:highlight>
              </a:rPr>
              <a:t> </a:t>
            </a:r>
            <a:r>
              <a:rPr lang="en-US" sz="2200" dirty="0" err="1">
                <a:highlight>
                  <a:srgbClr val="FFFF00"/>
                </a:highlight>
              </a:rPr>
              <a:t>programmee</a:t>
            </a:r>
            <a:br>
              <a:rPr lang="en-US" sz="2200" dirty="0">
                <a:highlight>
                  <a:srgbClr val="FFFF00"/>
                </a:highlight>
              </a:rPr>
            </a:br>
            <a:br>
              <a:rPr lang="en-US" sz="2200" dirty="0">
                <a:highlight>
                  <a:srgbClr val="FFFF00"/>
                </a:highlight>
              </a:rPr>
            </a:br>
            <a:r>
              <a:rPr lang="en-US" sz="2200" dirty="0">
                <a:highlight>
                  <a:srgbClr val="FFFF00"/>
                </a:highlight>
              </a:rPr>
              <a:t> </a:t>
            </a:r>
            <a:r>
              <a:rPr lang="en-US" sz="2200" dirty="0" err="1">
                <a:highlight>
                  <a:srgbClr val="FFFF00"/>
                </a:highlight>
              </a:rPr>
              <a:t>imposee</a:t>
            </a:r>
            <a:br>
              <a:rPr lang="en-US" sz="2200" dirty="0">
                <a:highlight>
                  <a:srgbClr val="FFFF00"/>
                </a:highlight>
              </a:rPr>
            </a:br>
            <a:br>
              <a:rPr lang="en-US" sz="2200" dirty="0">
                <a:highlight>
                  <a:srgbClr val="FFFF00"/>
                </a:highlight>
              </a:rPr>
            </a:br>
            <a:br>
              <a:rPr lang="en-US" sz="2200" dirty="0">
                <a:highlight>
                  <a:srgbClr val="FFFF00"/>
                </a:highlight>
              </a:rPr>
            </a:br>
            <a:r>
              <a:rPr lang="en-US" sz="2200" dirty="0">
                <a:highlight>
                  <a:srgbClr val="FFFF00"/>
                </a:highlight>
              </a:rPr>
              <a:t> </a:t>
            </a:r>
            <a:r>
              <a:rPr lang="en-US" sz="2200" dirty="0" err="1">
                <a:highlight>
                  <a:srgbClr val="FFFF00"/>
                </a:highlight>
              </a:rPr>
              <a:t>ici</a:t>
            </a:r>
            <a:r>
              <a:rPr lang="en-US" sz="2200" dirty="0">
                <a:highlight>
                  <a:srgbClr val="FFFF00"/>
                </a:highlight>
              </a:rPr>
              <a:t> </a:t>
            </a:r>
            <a:r>
              <a:rPr lang="en-US" sz="2200" dirty="0" err="1">
                <a:highlight>
                  <a:srgbClr val="FFFF00"/>
                </a:highlight>
              </a:rPr>
              <a:t>en</a:t>
            </a:r>
            <a:r>
              <a:rPr lang="en-US" sz="2200" dirty="0">
                <a:highlight>
                  <a:srgbClr val="FFFF00"/>
                </a:highlight>
              </a:rPr>
              <a:t> Gironde</a:t>
            </a:r>
            <a:br>
              <a:rPr lang="en-US" sz="2200" dirty="0">
                <a:highlight>
                  <a:srgbClr val="FFFF00"/>
                </a:highlight>
              </a:rPr>
            </a:br>
            <a:br>
              <a:rPr lang="en-US" sz="2200" dirty="0">
                <a:highlight>
                  <a:srgbClr val="FFFF00"/>
                </a:highlight>
              </a:rPr>
            </a:br>
            <a:r>
              <a:rPr lang="en-US" sz="2200" dirty="0">
                <a:highlight>
                  <a:srgbClr val="FFFF00"/>
                </a:highlight>
              </a:rPr>
              <a:t>via des spectacles </a:t>
            </a:r>
            <a:r>
              <a:rPr lang="en-US" sz="2200" dirty="0" err="1">
                <a:highlight>
                  <a:srgbClr val="FFFF00"/>
                </a:highlight>
              </a:rPr>
              <a:t>subventionnes</a:t>
            </a:r>
            <a:r>
              <a:rPr lang="en-US" sz="2200" dirty="0">
                <a:highlight>
                  <a:srgbClr val="FFFF00"/>
                </a:highlight>
              </a:rPr>
              <a:t> par </a:t>
            </a:r>
            <a:r>
              <a:rPr lang="en-US" sz="2200" dirty="0" err="1">
                <a:highlight>
                  <a:srgbClr val="FFFF00"/>
                </a:highlight>
              </a:rPr>
              <a:t>votre</a:t>
            </a:r>
            <a:r>
              <a:rPr lang="en-US" sz="2200" dirty="0">
                <a:highlight>
                  <a:srgbClr val="FFFF00"/>
                </a:highlight>
              </a:rPr>
              <a:t> argent</a:t>
            </a:r>
          </a:p>
        </p:txBody>
      </p:sp>
      <p:grpSp>
        <p:nvGrpSpPr>
          <p:cNvPr id="1112" name="Group 1111">
            <a:extLst>
              <a:ext uri="{FF2B5EF4-FFF2-40B4-BE49-F238E27FC236}">
                <a16:creationId xmlns:a16="http://schemas.microsoft.com/office/drawing/2014/main" id="{D0BDFEB6-D2AA-410C-A693-EA7E9BBA3B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0"/>
            <a:ext cx="7560115" cy="5149101"/>
            <a:chOff x="7463258" y="583365"/>
            <a:chExt cx="7560115" cy="5181928"/>
          </a:xfrm>
        </p:grpSpPr>
        <p:sp>
          <p:nvSpPr>
            <p:cNvPr id="1113" name="Rectangle 1112">
              <a:extLst>
                <a:ext uri="{FF2B5EF4-FFF2-40B4-BE49-F238E27FC236}">
                  <a16:creationId xmlns:a16="http://schemas.microsoft.com/office/drawing/2014/main" id="{F57821D8-3BF6-4948-8A87-8BBC164E4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4" name="Rectangle 1113">
              <a:extLst>
                <a:ext uri="{FF2B5EF4-FFF2-40B4-BE49-F238E27FC236}">
                  <a16:creationId xmlns:a16="http://schemas.microsoft.com/office/drawing/2014/main" id="{90732DBE-4BC5-4FB2-8BF7-DE447BE6D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6" name="Image 1">
            <a:extLst>
              <a:ext uri="{FF2B5EF4-FFF2-40B4-BE49-F238E27FC236}">
                <a16:creationId xmlns:a16="http://schemas.microsoft.com/office/drawing/2014/main" id="{702F30EF-AE72-72ED-94C7-42DA63A571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a:stretch/>
        </p:blipFill>
        <p:spPr bwMode="auto">
          <a:xfrm>
            <a:off x="331476" y="380842"/>
            <a:ext cx="7860876" cy="51491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 name="Picture 1115">
            <a:extLst>
              <a:ext uri="{FF2B5EF4-FFF2-40B4-BE49-F238E27FC236}">
                <a16:creationId xmlns:a16="http://schemas.microsoft.com/office/drawing/2014/main" id="{7CBA4719-C30A-462C-A3A7-5D93A2B30C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118" name="Straight Connector 1117">
            <a:extLst>
              <a:ext uri="{FF2B5EF4-FFF2-40B4-BE49-F238E27FC236}">
                <a16:creationId xmlns:a16="http://schemas.microsoft.com/office/drawing/2014/main" id="{F30857DA-DEF8-4780-BECA-1C22053442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218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5332CED-079F-7441-0BA9-7FC5687A178A}"/>
              </a:ext>
            </a:extLst>
          </p:cNvPr>
          <p:cNvSpPr>
            <a:spLocks noGrp="1"/>
          </p:cNvSpPr>
          <p:nvPr>
            <p:ph type="title"/>
          </p:nvPr>
        </p:nvSpPr>
        <p:spPr>
          <a:xfrm>
            <a:off x="517889" y="4883544"/>
            <a:ext cx="3876086" cy="1556907"/>
          </a:xfrm>
        </p:spPr>
        <p:txBody>
          <a:bodyPr vert="horz" lIns="91440" tIns="45720" rIns="91440" bIns="45720" rtlCol="0" anchor="ctr">
            <a:normAutofit/>
          </a:bodyPr>
          <a:lstStyle/>
          <a:p>
            <a:r>
              <a:rPr lang="en-US" sz="2000"/>
              <a:t>Phalloplastie composite.</a:t>
            </a:r>
            <a:br>
              <a:rPr lang="en-US" sz="2000"/>
            </a:br>
            <a:r>
              <a:rPr kumimoji="0" lang="en-US" sz="2000" b="0" i="0" u="none" strike="noStrike" cap="none" spc="0" normalizeH="0" baseline="0" noProof="0">
                <a:ln>
                  <a:noFill/>
                </a:ln>
                <a:effectLst/>
                <a:uLnTx/>
                <a:uFillTx/>
              </a:rPr>
              <a:t> Heston AL et al , Berli JU. Phalloplasty: techniques and outcomes. Transl Androl Urol. 2019 Jun;8(3):254-265. </a:t>
            </a:r>
            <a:endParaRPr lang="en-US" sz="2000"/>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350B65BD-1F93-F682-BFD9-B931916F43E8}"/>
              </a:ext>
            </a:extLst>
          </p:cNvPr>
          <p:cNvPicPr>
            <a:picLocks noChangeAspect="1"/>
          </p:cNvPicPr>
          <p:nvPr/>
        </p:nvPicPr>
        <p:blipFill rotWithShape="1">
          <a:blip r:embed="rId2"/>
          <a:srcRect t="4937" b="29908"/>
          <a:stretch/>
        </p:blipFill>
        <p:spPr>
          <a:xfrm>
            <a:off x="959205" y="364142"/>
            <a:ext cx="10369645" cy="3867993"/>
          </a:xfrm>
          <a:prstGeom prst="rect">
            <a:avLst/>
          </a:prstGeom>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ZoneTexte 4">
            <a:extLst>
              <a:ext uri="{FF2B5EF4-FFF2-40B4-BE49-F238E27FC236}">
                <a16:creationId xmlns:a16="http://schemas.microsoft.com/office/drawing/2014/main" id="{D8639BB9-854B-8D1B-DBAC-82D7502F2B85}"/>
              </a:ext>
            </a:extLst>
          </p:cNvPr>
          <p:cNvSpPr txBox="1"/>
          <p:nvPr/>
        </p:nvSpPr>
        <p:spPr>
          <a:xfrm>
            <a:off x="5162719" y="4883544"/>
            <a:ext cx="6586915" cy="1556907"/>
          </a:xfrm>
          <a:prstGeom prst="rect">
            <a:avLst/>
          </a:prstGeom>
        </p:spPr>
        <p:txBody>
          <a:bodyPr vert="horz" lIns="91440" tIns="45720" rIns="91440" bIns="45720" rtlCol="0" anchor="ctr">
            <a:no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err="1">
                <a:ln>
                  <a:noFill/>
                </a:ln>
                <a:effectLst/>
                <a:highlight>
                  <a:srgbClr val="FFFF00"/>
                </a:highlight>
                <a:uLnTx/>
                <a:uFillTx/>
              </a:rPr>
              <a:t>utilisant</a:t>
            </a:r>
            <a:r>
              <a:rPr kumimoji="0" lang="en-US" sz="2800" b="0" i="0" u="none" strike="noStrike" cap="none" spc="0" normalizeH="0" baseline="0" noProof="0" dirty="0">
                <a:ln>
                  <a:noFill/>
                </a:ln>
                <a:effectLst/>
                <a:highlight>
                  <a:srgbClr val="FFFF00"/>
                </a:highlight>
                <a:uLnTx/>
                <a:uFillTx/>
              </a:rPr>
              <a:t> un </a:t>
            </a:r>
            <a:r>
              <a:rPr kumimoji="0" lang="en-US" sz="2800" b="1" i="0" u="none" strike="noStrike" cap="none" spc="0" normalizeH="0" baseline="0" noProof="0" dirty="0" err="1">
                <a:ln>
                  <a:noFill/>
                </a:ln>
                <a:effectLst/>
                <a:highlight>
                  <a:srgbClr val="FFFF00"/>
                </a:highlight>
                <a:uLnTx/>
                <a:uFillTx/>
              </a:rPr>
              <a:t>lambeau</a:t>
            </a:r>
            <a:r>
              <a:rPr kumimoji="0" lang="en-US" sz="2800" b="1" i="0" u="none" strike="noStrike" cap="none" spc="0" normalizeH="0" baseline="0" noProof="0" dirty="0">
                <a:ln>
                  <a:noFill/>
                </a:ln>
                <a:effectLst/>
                <a:highlight>
                  <a:srgbClr val="FFFF00"/>
                </a:highlight>
                <a:uLnTx/>
                <a:uFillTx/>
              </a:rPr>
              <a:t> cubital libre </a:t>
            </a:r>
            <a:r>
              <a:rPr kumimoji="0" lang="en-US" sz="2800" b="1" i="0" u="none" strike="noStrike" cap="none" spc="0" normalizeH="0" baseline="0" noProof="0" dirty="0" err="1">
                <a:ln>
                  <a:noFill/>
                </a:ln>
                <a:effectLst/>
                <a:highlight>
                  <a:srgbClr val="FFFF00"/>
                </a:highlight>
                <a:uLnTx/>
                <a:uFillTx/>
              </a:rPr>
              <a:t>d'avant</a:t>
            </a:r>
            <a:r>
              <a:rPr kumimoji="0" lang="en-US" sz="2800" b="1" i="0" u="none" strike="noStrike" cap="none" spc="0" normalizeH="0" baseline="0" noProof="0" dirty="0">
                <a:ln>
                  <a:noFill/>
                </a:ln>
                <a:effectLst/>
                <a:highlight>
                  <a:srgbClr val="FFFF00"/>
                </a:highlight>
                <a:uLnTx/>
                <a:uFillTx/>
              </a:rPr>
              <a:t>-bras </a:t>
            </a:r>
            <a:r>
              <a:rPr kumimoji="0" lang="en-US" sz="2800" b="0" i="0" u="none" strike="noStrike" cap="none" spc="0" normalizeH="0" baseline="0" noProof="0" dirty="0">
                <a:ln>
                  <a:noFill/>
                </a:ln>
                <a:effectLst/>
                <a:highlight>
                  <a:srgbClr val="FFFF00"/>
                </a:highlight>
                <a:uLnTx/>
                <a:uFillTx/>
              </a:rPr>
              <a:t>pour la </a:t>
            </a:r>
            <a:r>
              <a:rPr kumimoji="0" lang="en-US" sz="2800" b="0" i="0" u="none" strike="noStrike" cap="none" spc="0" normalizeH="0" baseline="0" noProof="0" dirty="0" err="1">
                <a:ln>
                  <a:noFill/>
                </a:ln>
                <a:effectLst/>
                <a:highlight>
                  <a:srgbClr val="FFFF00"/>
                </a:highlight>
                <a:uLnTx/>
                <a:uFillTx/>
              </a:rPr>
              <a:t>création</a:t>
            </a:r>
            <a:r>
              <a:rPr kumimoji="0" lang="en-US" sz="2800" b="0" i="0" u="none" strike="noStrike" cap="none" spc="0" normalizeH="0" baseline="0" noProof="0" dirty="0">
                <a:ln>
                  <a:noFill/>
                </a:ln>
                <a:effectLst/>
                <a:highlight>
                  <a:srgbClr val="FFFF00"/>
                </a:highlight>
                <a:uLnTx/>
                <a:uFillTx/>
              </a:rPr>
              <a:t> </a:t>
            </a:r>
            <a:r>
              <a:rPr kumimoji="0" lang="en-US" sz="2800" b="0" i="0" u="none" strike="noStrike" cap="none" spc="0" normalizeH="0" baseline="0" noProof="0" dirty="0" err="1">
                <a:ln>
                  <a:noFill/>
                </a:ln>
                <a:effectLst/>
                <a:highlight>
                  <a:srgbClr val="FFFF00"/>
                </a:highlight>
                <a:uLnTx/>
                <a:uFillTx/>
              </a:rPr>
              <a:t>urétrale</a:t>
            </a:r>
            <a:r>
              <a:rPr kumimoji="0" lang="en-US" sz="2800" b="0" i="0" u="none" strike="noStrike" cap="none" spc="0" normalizeH="0" baseline="0" noProof="0" dirty="0">
                <a:ln>
                  <a:noFill/>
                </a:ln>
                <a:effectLst/>
                <a:highlight>
                  <a:srgbClr val="FFFF00"/>
                </a:highlight>
                <a:uLnTx/>
                <a:uFillTx/>
              </a:rPr>
              <a:t> et un </a:t>
            </a:r>
            <a:r>
              <a:rPr kumimoji="0" lang="en-US" sz="2800" b="1" i="0" u="none" strike="noStrike" cap="none" spc="0" normalizeH="0" baseline="0" noProof="0" dirty="0" err="1">
                <a:ln>
                  <a:noFill/>
                </a:ln>
                <a:effectLst/>
                <a:highlight>
                  <a:srgbClr val="FFFF00"/>
                </a:highlight>
                <a:uLnTx/>
                <a:uFillTx/>
              </a:rPr>
              <a:t>lambeau</a:t>
            </a:r>
            <a:r>
              <a:rPr kumimoji="0" lang="en-US" sz="2800" b="1" i="0" u="none" strike="noStrike" cap="none" spc="0" normalizeH="0" baseline="0" noProof="0" dirty="0">
                <a:ln>
                  <a:noFill/>
                </a:ln>
                <a:effectLst/>
                <a:highlight>
                  <a:srgbClr val="FFFF00"/>
                </a:highlight>
                <a:uLnTx/>
                <a:uFillTx/>
              </a:rPr>
              <a:t> </a:t>
            </a:r>
            <a:r>
              <a:rPr kumimoji="0" lang="en-US" sz="2800" b="1" i="0" u="none" strike="noStrike" cap="none" spc="0" normalizeH="0" baseline="0" noProof="0" dirty="0" err="1">
                <a:ln>
                  <a:noFill/>
                </a:ln>
                <a:effectLst/>
                <a:highlight>
                  <a:srgbClr val="FFFF00"/>
                </a:highlight>
                <a:uLnTx/>
                <a:uFillTx/>
              </a:rPr>
              <a:t>antérolatéral</a:t>
            </a:r>
            <a:r>
              <a:rPr kumimoji="0" lang="en-US" sz="2800" b="1" i="0" u="none" strike="noStrike" cap="none" spc="0" normalizeH="0" baseline="0" noProof="0" dirty="0">
                <a:ln>
                  <a:noFill/>
                </a:ln>
                <a:effectLst/>
                <a:highlight>
                  <a:srgbClr val="FFFF00"/>
                </a:highlight>
                <a:uLnTx/>
                <a:uFillTx/>
              </a:rPr>
              <a:t> </a:t>
            </a:r>
            <a:r>
              <a:rPr kumimoji="0" lang="en-US" sz="2800" b="1" i="0" u="none" strike="noStrike" cap="none" spc="0" normalizeH="0" baseline="0" noProof="0" dirty="0" err="1">
                <a:ln>
                  <a:noFill/>
                </a:ln>
                <a:effectLst/>
                <a:highlight>
                  <a:srgbClr val="FFFF00"/>
                </a:highlight>
                <a:uLnTx/>
                <a:uFillTx/>
              </a:rPr>
              <a:t>pédiculé</a:t>
            </a:r>
            <a:r>
              <a:rPr kumimoji="0" lang="en-US" sz="2800" b="1" i="0" u="none" strike="noStrike" cap="none" spc="0" normalizeH="0" baseline="0" noProof="0" dirty="0">
                <a:ln>
                  <a:noFill/>
                </a:ln>
                <a:effectLst/>
                <a:highlight>
                  <a:srgbClr val="FFFF00"/>
                </a:highlight>
                <a:uLnTx/>
                <a:uFillTx/>
              </a:rPr>
              <a:t> de cuisse</a:t>
            </a:r>
            <a:r>
              <a:rPr kumimoji="0" lang="en-US" sz="2800" b="0" i="0" u="none" strike="noStrike" cap="none" spc="0" normalizeH="0" baseline="0" noProof="0" dirty="0">
                <a:ln>
                  <a:noFill/>
                </a:ln>
                <a:effectLst/>
                <a:highlight>
                  <a:srgbClr val="FFFF00"/>
                </a:highlight>
                <a:uLnTx/>
                <a:uFillTx/>
              </a:rPr>
              <a:t> pour la </a:t>
            </a:r>
            <a:r>
              <a:rPr kumimoji="0" lang="en-US" sz="2800" b="0" i="0" u="none" strike="noStrike" cap="none" spc="0" normalizeH="0" baseline="0" noProof="0" dirty="0" err="1">
                <a:ln>
                  <a:noFill/>
                </a:ln>
                <a:effectLst/>
                <a:highlight>
                  <a:srgbClr val="FFFF00"/>
                </a:highlight>
                <a:uLnTx/>
                <a:uFillTx/>
              </a:rPr>
              <a:t>création</a:t>
            </a:r>
            <a:r>
              <a:rPr kumimoji="0" lang="en-US" sz="2800" b="0" i="0" u="none" strike="noStrike" cap="none" spc="0" normalizeH="0" baseline="0" noProof="0" dirty="0">
                <a:ln>
                  <a:noFill/>
                </a:ln>
                <a:effectLst/>
                <a:highlight>
                  <a:srgbClr val="FFFF00"/>
                </a:highlight>
                <a:uLnTx/>
                <a:uFillTx/>
              </a:rPr>
              <a:t> d’un </a:t>
            </a:r>
            <a:r>
              <a:rPr kumimoji="0" lang="en-US" sz="2800" b="0" i="0" u="none" strike="noStrike" cap="none" spc="0" normalizeH="0" baseline="0" noProof="0" dirty="0" err="1">
                <a:ln>
                  <a:noFill/>
                </a:ln>
                <a:effectLst/>
                <a:highlight>
                  <a:srgbClr val="FFFF00"/>
                </a:highlight>
                <a:uLnTx/>
                <a:uFillTx/>
              </a:rPr>
              <a:t>arbre</a:t>
            </a:r>
            <a:r>
              <a:rPr kumimoji="0" lang="en-US" sz="2800" b="0" i="0" u="none" strike="noStrike" cap="none" spc="0" normalizeH="0" baseline="0" noProof="0" dirty="0">
                <a:ln>
                  <a:noFill/>
                </a:ln>
                <a:effectLst/>
                <a:highlight>
                  <a:srgbClr val="FFFF00"/>
                </a:highlight>
                <a:uLnTx/>
                <a:uFillTx/>
              </a:rPr>
              <a:t> </a:t>
            </a:r>
            <a:r>
              <a:rPr kumimoji="0" lang="en-US" sz="2800" b="0" i="0" u="none" strike="noStrike" cap="none" spc="0" normalizeH="0" baseline="0" noProof="0" dirty="0" err="1">
                <a:ln>
                  <a:noFill/>
                </a:ln>
                <a:effectLst/>
                <a:highlight>
                  <a:srgbClr val="FFFF00"/>
                </a:highlight>
                <a:uLnTx/>
                <a:uFillTx/>
              </a:rPr>
              <a:t>phallique</a:t>
            </a:r>
            <a:endParaRPr kumimoji="0" lang="en-US" sz="2800" b="0" i="0" u="none" strike="noStrike" cap="none" spc="0" normalizeH="0" baseline="0" noProof="0" dirty="0">
              <a:ln>
                <a:noFill/>
              </a:ln>
              <a:effectLst/>
              <a:highlight>
                <a:srgbClr val="FFFF00"/>
              </a:highlight>
              <a:uLnTx/>
              <a:uFillTx/>
            </a:endParaRPr>
          </a:p>
        </p:txBody>
      </p:sp>
    </p:spTree>
    <p:extLst>
      <p:ext uri="{BB962C8B-B14F-4D97-AF65-F5344CB8AC3E}">
        <p14:creationId xmlns:p14="http://schemas.microsoft.com/office/powerpoint/2010/main" val="58229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9589A9C1-7131-DF5C-C3EF-ADF4AC9C345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Pompe destinée à permettre l’érection</a:t>
            </a:r>
          </a:p>
        </p:txBody>
      </p:sp>
      <p:pic>
        <p:nvPicPr>
          <p:cNvPr id="5" name="Espace réservé du contenu 4">
            <a:extLst>
              <a:ext uri="{FF2B5EF4-FFF2-40B4-BE49-F238E27FC236}">
                <a16:creationId xmlns:a16="http://schemas.microsoft.com/office/drawing/2014/main" id="{8B72A259-2F8C-B335-F520-C22DFBFD2A34}"/>
              </a:ext>
            </a:extLst>
          </p:cNvPr>
          <p:cNvPicPr>
            <a:picLocks noGrp="1" noChangeAspect="1"/>
          </p:cNvPicPr>
          <p:nvPr>
            <p:ph idx="1"/>
          </p:nvPr>
        </p:nvPicPr>
        <p:blipFill rotWithShape="1">
          <a:blip r:embed="rId2"/>
          <a:srcRect t="36624" r="36114" b="12771"/>
          <a:stretch/>
        </p:blipFill>
        <p:spPr>
          <a:xfrm>
            <a:off x="4108570" y="460893"/>
            <a:ext cx="7619606" cy="5733078"/>
          </a:xfrm>
          <a:prstGeom prst="rect">
            <a:avLst/>
          </a:prstGeom>
        </p:spPr>
      </p:pic>
    </p:spTree>
    <p:extLst>
      <p:ext uri="{BB962C8B-B14F-4D97-AF65-F5344CB8AC3E}">
        <p14:creationId xmlns:p14="http://schemas.microsoft.com/office/powerpoint/2010/main" val="187516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5EA5803-4363-6D28-22FD-B01123A6B60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a:solidFill>
                  <a:srgbClr val="FFFFFF"/>
                </a:solidFill>
              </a:rPr>
              <a:t>Population de faible nombre </a:t>
            </a:r>
            <a:br>
              <a:rPr lang="en-US" sz="2800">
                <a:solidFill>
                  <a:srgbClr val="FFFFFF"/>
                </a:solidFill>
              </a:rPr>
            </a:br>
            <a:r>
              <a:rPr lang="en-US" sz="2800">
                <a:solidFill>
                  <a:srgbClr val="FFFFFF"/>
                </a:solidFill>
              </a:rPr>
              <a:t>mais propagande terrible sur tous types de médias </a:t>
            </a:r>
          </a:p>
        </p:txBody>
      </p:sp>
      <p:pic>
        <p:nvPicPr>
          <p:cNvPr id="4" name="Image 3" descr="Une image contenant texte, Visage humain, clipart, Police&#10;&#10;Description générée automatiquement">
            <a:extLst>
              <a:ext uri="{FF2B5EF4-FFF2-40B4-BE49-F238E27FC236}">
                <a16:creationId xmlns:a16="http://schemas.microsoft.com/office/drawing/2014/main" id="{9A8E4A16-BB31-3524-101B-2BA39DE900E8}"/>
              </a:ext>
            </a:extLst>
          </p:cNvPr>
          <p:cNvPicPr>
            <a:picLocks noChangeAspect="1"/>
          </p:cNvPicPr>
          <p:nvPr/>
        </p:nvPicPr>
        <p:blipFill rotWithShape="1">
          <a:blip r:embed="rId2"/>
          <a:srcRect t="3720"/>
          <a:stretch/>
        </p:blipFill>
        <p:spPr>
          <a:xfrm>
            <a:off x="6276775" y="643466"/>
            <a:ext cx="3781781" cy="5568739"/>
          </a:xfrm>
          <a:prstGeom prst="rect">
            <a:avLst/>
          </a:prstGeom>
        </p:spPr>
      </p:pic>
    </p:spTree>
    <p:extLst>
      <p:ext uri="{BB962C8B-B14F-4D97-AF65-F5344CB8AC3E}">
        <p14:creationId xmlns:p14="http://schemas.microsoft.com/office/powerpoint/2010/main" val="630507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1579BE-9732-1F72-04B2-DDDDAF6E08DC}"/>
              </a:ext>
            </a:extLst>
          </p:cNvPr>
          <p:cNvSpPr>
            <a:spLocks noGrp="1"/>
          </p:cNvSpPr>
          <p:nvPr>
            <p:ph type="title"/>
          </p:nvPr>
        </p:nvSpPr>
        <p:spPr>
          <a:xfrm>
            <a:off x="200975" y="6675"/>
            <a:ext cx="12192000" cy="708942"/>
          </a:xfrm>
        </p:spPr>
        <p:txBody>
          <a:bodyPr/>
          <a:lstStyle/>
          <a:p>
            <a:pPr algn="ctr"/>
            <a:r>
              <a:rPr lang="fr-FR" b="1" dirty="0">
                <a:solidFill>
                  <a:srgbClr val="FF0000"/>
                </a:solidFill>
              </a:rPr>
              <a:t>Les trans constituent une infime minorité</a:t>
            </a:r>
          </a:p>
        </p:txBody>
      </p:sp>
      <p:sp>
        <p:nvSpPr>
          <p:cNvPr id="4" name="Espace réservé du contenu 3">
            <a:extLst>
              <a:ext uri="{FF2B5EF4-FFF2-40B4-BE49-F238E27FC236}">
                <a16:creationId xmlns:a16="http://schemas.microsoft.com/office/drawing/2014/main" id="{BC64010C-0D32-F7F0-13DC-02F1A4389798}"/>
              </a:ext>
            </a:extLst>
          </p:cNvPr>
          <p:cNvSpPr>
            <a:spLocks noGrp="1"/>
          </p:cNvSpPr>
          <p:nvPr>
            <p:ph sz="half" idx="2"/>
          </p:nvPr>
        </p:nvSpPr>
        <p:spPr/>
        <p:txBody>
          <a:bodyPr/>
          <a:lstStyle/>
          <a:p>
            <a:endParaRPr lang="fr-FR" dirty="0"/>
          </a:p>
        </p:txBody>
      </p:sp>
      <p:pic>
        <p:nvPicPr>
          <p:cNvPr id="6" name="Espace réservé du contenu 5">
            <a:extLst>
              <a:ext uri="{FF2B5EF4-FFF2-40B4-BE49-F238E27FC236}">
                <a16:creationId xmlns:a16="http://schemas.microsoft.com/office/drawing/2014/main" id="{C0436F72-32B5-EEA8-04DD-B5FF7F4BFA1B}"/>
              </a:ext>
            </a:extLst>
          </p:cNvPr>
          <p:cNvPicPr>
            <a:picLocks noGrp="1" noChangeAspect="1"/>
          </p:cNvPicPr>
          <p:nvPr>
            <p:ph sz="half" idx="1"/>
          </p:nvPr>
        </p:nvPicPr>
        <p:blipFill rotWithShape="1">
          <a:blip r:embed="rId3"/>
          <a:srcRect l="21278" t="26498" r="24157" b="16820"/>
          <a:stretch/>
        </p:blipFill>
        <p:spPr>
          <a:xfrm>
            <a:off x="0" y="715617"/>
            <a:ext cx="12192000" cy="6142382"/>
          </a:xfrm>
        </p:spPr>
      </p:pic>
    </p:spTree>
    <p:extLst>
      <p:ext uri="{BB962C8B-B14F-4D97-AF65-F5344CB8AC3E}">
        <p14:creationId xmlns:p14="http://schemas.microsoft.com/office/powerpoint/2010/main" val="2597442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60E4A2-B24D-844C-3155-4D6BB03C3668}"/>
              </a:ext>
            </a:extLst>
          </p:cNvPr>
          <p:cNvSpPr>
            <a:spLocks noGrp="1"/>
          </p:cNvSpPr>
          <p:nvPr>
            <p:ph type="title"/>
          </p:nvPr>
        </p:nvSpPr>
        <p:spPr>
          <a:xfrm>
            <a:off x="4885151" y="213361"/>
            <a:ext cx="6468647" cy="1959069"/>
          </a:xfrm>
        </p:spPr>
        <p:txBody>
          <a:bodyPr>
            <a:normAutofit/>
          </a:bodyPr>
          <a:lstStyle/>
          <a:p>
            <a:pPr marL="0" marR="0" lvl="0" indent="0" defTabSz="914400" rtl="0" eaLnBrk="0" fontAlgn="base" latinLnBrk="0" hangingPunct="0">
              <a:spcBef>
                <a:spcPct val="0"/>
              </a:spcBef>
              <a:spcAft>
                <a:spcPts val="600"/>
              </a:spcAft>
              <a:tabLst/>
            </a:pPr>
            <a:br>
              <a:rPr kumimoji="0" lang="fr-FR" altLang="fr-FR" sz="4400" b="0" i="0" u="none" strike="noStrike" cap="none" normalizeH="0" baseline="0" dirty="0">
                <a:ln>
                  <a:noFill/>
                </a:ln>
                <a:effectLst/>
              </a:rPr>
            </a:br>
            <a:r>
              <a:rPr kumimoji="0" lang="fr-FR" altLang="fr-FR" sz="4400" b="1" i="0" u="none" strike="noStrike" cap="none" normalizeH="0" baseline="0" dirty="0">
                <a:ln>
                  <a:noFill/>
                </a:ln>
                <a:effectLst/>
                <a:latin typeface="Vollkorn"/>
              </a:rPr>
              <a:t>Des mensonges en cascade</a:t>
            </a:r>
            <a:br>
              <a:rPr kumimoji="0" lang="fr-FR" altLang="fr-FR" sz="4400" b="0" i="0" u="none" strike="noStrike" cap="none" normalizeH="0" baseline="0" dirty="0">
                <a:ln>
                  <a:noFill/>
                </a:ln>
                <a:effectLst/>
              </a:rPr>
            </a:br>
            <a:endParaRPr lang="fr-FR" dirty="0"/>
          </a:p>
        </p:txBody>
      </p:sp>
      <p:sp>
        <p:nvSpPr>
          <p:cNvPr id="4" name="Rectangle 1">
            <a:extLst>
              <a:ext uri="{FF2B5EF4-FFF2-40B4-BE49-F238E27FC236}">
                <a16:creationId xmlns:a16="http://schemas.microsoft.com/office/drawing/2014/main" id="{4566DD5B-4626-F9E8-398A-AD5F1D25B580}"/>
              </a:ext>
            </a:extLst>
          </p:cNvPr>
          <p:cNvSpPr>
            <a:spLocks noGrp="1" noChangeArrowheads="1"/>
          </p:cNvSpPr>
          <p:nvPr>
            <p:ph idx="1"/>
          </p:nvPr>
        </p:nvSpPr>
        <p:spPr bwMode="auto">
          <a:xfrm>
            <a:off x="5337274" y="1801090"/>
            <a:ext cx="6763285" cy="4843549"/>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kumimoji="0" lang="fr-FR" altLang="fr-FR" sz="2000" b="1" i="0" u="none" strike="noStrike" cap="none" normalizeH="0" baseline="0" dirty="0">
                <a:ln>
                  <a:noFill/>
                </a:ln>
                <a:effectLst/>
                <a:latin typeface="Vollkorn"/>
              </a:rPr>
              <a:t>On leur dit : « Vous êtes ce que vous pensez être », et ainsi il n’y a plus de critères pour être un homme ou une femme</a:t>
            </a:r>
          </a:p>
          <a:p>
            <a:pPr marL="0" marR="0" lvl="0" indent="0" defTabSz="914400" rtl="0" eaLnBrk="0" fontAlgn="base" latinLnBrk="0" hangingPunct="0">
              <a:spcBef>
                <a:spcPct val="0"/>
              </a:spcBef>
              <a:spcAft>
                <a:spcPts val="600"/>
              </a:spcAft>
              <a:buClrTx/>
              <a:buSzTx/>
              <a:buFontTx/>
              <a:buNone/>
              <a:tabLst/>
            </a:pPr>
            <a:r>
              <a:rPr kumimoji="0" lang="fr-FR" altLang="fr-FR" sz="2000" b="1" i="0" u="none" strike="noStrike" cap="none" normalizeH="0" baseline="0" dirty="0">
                <a:ln>
                  <a:noFill/>
                </a:ln>
                <a:effectLst/>
                <a:latin typeface="Vollkorn"/>
              </a:rPr>
              <a:t> </a:t>
            </a:r>
            <a:endParaRPr kumimoji="0" lang="fr-FR" altLang="fr-FR" sz="2000" b="1"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fr-FR" altLang="fr-FR" sz="2000" b="1" i="0" u="none" strike="noStrike" cap="none" normalizeH="0" baseline="0" dirty="0">
                <a:ln>
                  <a:noFill/>
                </a:ln>
                <a:effectLst/>
                <a:latin typeface="Vollkorn"/>
              </a:rPr>
              <a:t>Le sexe est un élément fondamental de l’identité de chaque personne. Dire aux enfants que les hommes et les femmes sont interchangeables </a:t>
            </a:r>
          </a:p>
          <a:p>
            <a:pPr marL="0" marR="0" lvl="0" indent="0" defTabSz="914400" rtl="0" eaLnBrk="0" fontAlgn="base" latinLnBrk="0" hangingPunct="0">
              <a:spcBef>
                <a:spcPct val="0"/>
              </a:spcBef>
              <a:spcAft>
                <a:spcPts val="600"/>
              </a:spcAft>
              <a:buClrTx/>
              <a:buSzTx/>
              <a:buFontTx/>
              <a:buNone/>
              <a:tabLst/>
            </a:pPr>
            <a:endParaRPr kumimoji="0" lang="fr-FR" altLang="fr-FR" sz="2000" b="1" i="0" u="none" strike="noStrike" cap="none" normalizeH="0" baseline="0" dirty="0">
              <a:ln>
                <a:noFill/>
              </a:ln>
              <a:effectLst/>
              <a:latin typeface="Vollkorn"/>
            </a:endParaRPr>
          </a:p>
          <a:p>
            <a:pPr marL="0" marR="0" lvl="0" indent="0" defTabSz="914400" rtl="0" eaLnBrk="0" fontAlgn="base" latinLnBrk="0" hangingPunct="0">
              <a:spcBef>
                <a:spcPct val="0"/>
              </a:spcBef>
              <a:spcAft>
                <a:spcPts val="600"/>
              </a:spcAft>
              <a:buClrTx/>
              <a:buSzTx/>
              <a:buFontTx/>
              <a:buNone/>
              <a:tabLst/>
            </a:pPr>
            <a:r>
              <a:rPr kumimoji="0" lang="fr-FR" altLang="fr-FR" sz="2000" b="1" i="0" u="none" strike="noStrike" cap="none" normalizeH="0" baseline="0" dirty="0">
                <a:ln>
                  <a:noFill/>
                </a:ln>
                <a:effectLst/>
                <a:latin typeface="Vollkorn"/>
              </a:rPr>
              <a:t>« est aussi peu judicieux que de leur dire que certaines personnes respirent de l’air et d’autres de l’eau », a déclaré Mme Joyce.</a:t>
            </a:r>
          </a:p>
          <a:p>
            <a:pPr marL="0" marR="0" lvl="0" indent="0" defTabSz="914400" rtl="0" eaLnBrk="0" fontAlgn="base" latinLnBrk="0" hangingPunct="0">
              <a:spcBef>
                <a:spcPct val="0"/>
              </a:spcBef>
              <a:spcAft>
                <a:spcPts val="600"/>
              </a:spcAft>
              <a:buClrTx/>
              <a:buSzTx/>
              <a:buFontTx/>
              <a:buNone/>
              <a:tabLst/>
            </a:pPr>
            <a:endParaRPr kumimoji="0" lang="fr-FR" altLang="fr-FR" sz="2000" b="1"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r>
              <a:rPr kumimoji="0" lang="fr-FR" altLang="fr-FR" sz="2000" b="1" i="0" u="none" strike="noStrike" cap="none" normalizeH="0" baseline="0" dirty="0">
                <a:ln>
                  <a:noFill/>
                </a:ln>
                <a:effectLst/>
                <a:latin typeface="Vollkorn"/>
              </a:rPr>
              <a:t>Résultat : </a:t>
            </a:r>
            <a:r>
              <a:rPr kumimoji="0" lang="fr-FR" altLang="fr-FR" sz="3200" b="1" i="1" u="none" strike="noStrike" cap="none" normalizeH="0" baseline="0" dirty="0">
                <a:ln>
                  <a:noFill/>
                </a:ln>
                <a:effectLst/>
                <a:highlight>
                  <a:srgbClr val="FFFF00"/>
                </a:highlight>
                <a:latin typeface="Vollkorn"/>
              </a:rPr>
              <a:t>Les enfants sont désorientés.</a:t>
            </a:r>
            <a:endParaRPr kumimoji="0" lang="fr-FR" altLang="fr-FR" sz="3200" b="1" i="1" u="none" strike="noStrike" cap="none" normalizeH="0" baseline="0" dirty="0">
              <a:ln>
                <a:noFill/>
              </a:ln>
              <a:effectLst/>
              <a:highlight>
                <a:srgbClr val="FFFF00"/>
              </a:highlight>
            </a:endParaRPr>
          </a:p>
          <a:p>
            <a:pPr marL="0" marR="0" lvl="0" indent="0" defTabSz="914400" rtl="0" eaLnBrk="0" fontAlgn="base" latinLnBrk="0" hangingPunct="0">
              <a:spcBef>
                <a:spcPct val="0"/>
              </a:spcBef>
              <a:spcAft>
                <a:spcPts val="600"/>
              </a:spcAft>
              <a:buClrTx/>
              <a:buSzTx/>
              <a:buFontTx/>
              <a:buNone/>
              <a:tabLst/>
            </a:pPr>
            <a:r>
              <a:rPr kumimoji="0" lang="fr-FR" altLang="fr-FR" sz="3200" b="1" i="1" u="none" strike="noStrike" cap="none" normalizeH="0" baseline="0" dirty="0">
                <a:ln>
                  <a:noFill/>
                </a:ln>
                <a:effectLst/>
                <a:highlight>
                  <a:srgbClr val="FFFF00"/>
                </a:highlight>
                <a:latin typeface="Vollkorn"/>
              </a:rPr>
              <a:t>« Ils sont manipulés et abîmés »</a:t>
            </a:r>
          </a:p>
          <a:p>
            <a:pPr marL="0" marR="0" lvl="0" indent="0" defTabSz="914400" rtl="0" eaLnBrk="0" fontAlgn="base" latinLnBrk="0" hangingPunct="0">
              <a:spcBef>
                <a:spcPct val="0"/>
              </a:spcBef>
              <a:spcAft>
                <a:spcPts val="600"/>
              </a:spcAft>
              <a:buClrTx/>
              <a:buSzTx/>
              <a:buFontTx/>
              <a:buNone/>
              <a:tabLst/>
            </a:pPr>
            <a:endParaRPr kumimoji="0" lang="fr-FR" altLang="fr-FR" sz="3200" b="1" i="1" u="none" strike="noStrike" cap="none" normalizeH="0" baseline="0" dirty="0">
              <a:ln>
                <a:noFill/>
              </a:ln>
              <a:effectLst/>
              <a:highlight>
                <a:srgbClr val="FFFF00"/>
              </a:highlight>
            </a:endParaRPr>
          </a:p>
          <a:p>
            <a:pPr marL="0" marR="0" lvl="0" indent="0" defTabSz="914400" rtl="0" eaLnBrk="0" fontAlgn="base" latinLnBrk="0" hangingPunct="0">
              <a:spcBef>
                <a:spcPct val="0"/>
              </a:spcBef>
              <a:spcAft>
                <a:spcPts val="600"/>
              </a:spcAft>
              <a:buClrTx/>
              <a:buSzTx/>
              <a:buFontTx/>
              <a:buNone/>
              <a:tabLst/>
            </a:pPr>
            <a:r>
              <a:rPr kumimoji="0" lang="fr-FR" altLang="fr-FR" sz="2000" b="1" i="0" u="none" strike="noStrike" cap="none" normalizeH="0" baseline="0" dirty="0">
                <a:ln>
                  <a:noFill/>
                </a:ln>
                <a:effectLst/>
                <a:latin typeface="Vollkorn"/>
              </a:rPr>
              <a:t>L’idée selon laquelle n’importe qui peut se transformer en sexe opposé est tellement absurde qu’il est « difficile de comprendre comment qui que ce soit peut lui accorder autant de visibilité », dit-elle.</a:t>
            </a:r>
            <a:endParaRPr kumimoji="0" lang="fr-FR" altLang="fr-FR" sz="2000" b="1" i="0" u="none" strike="noStrike" cap="none" normalizeH="0" baseline="0" dirty="0">
              <a:ln>
                <a:noFill/>
              </a:ln>
              <a:effectLst/>
            </a:endParaRPr>
          </a:p>
          <a:p>
            <a:pPr marL="0" marR="0" lvl="0" indent="0" defTabSz="914400" rtl="0" eaLnBrk="0" fontAlgn="base" latinLnBrk="0" hangingPunct="0">
              <a:spcBef>
                <a:spcPct val="0"/>
              </a:spcBef>
              <a:spcAft>
                <a:spcPts val="600"/>
              </a:spcAft>
              <a:buClrTx/>
              <a:buSzTx/>
              <a:buFontTx/>
              <a:buNone/>
              <a:tabLst/>
            </a:pPr>
            <a:endParaRPr kumimoji="0" lang="fr-FR" altLang="fr-FR" sz="1400" b="0" i="0" u="none" strike="noStrike" cap="none" normalizeH="0" baseline="0" dirty="0">
              <a:ln>
                <a:noFill/>
              </a:ln>
              <a:effectLst/>
              <a:latin typeface="Arial" panose="020B0604020202020204" pitchFamily="34" charset="0"/>
            </a:endParaRPr>
          </a:p>
        </p:txBody>
      </p:sp>
      <p:pic>
        <p:nvPicPr>
          <p:cNvPr id="6" name="Picture 5" descr="Une image contenant nature, chute d’eau, plein air, ciel&#10;&#10;Description générée automatiquement">
            <a:extLst>
              <a:ext uri="{FF2B5EF4-FFF2-40B4-BE49-F238E27FC236}">
                <a16:creationId xmlns:a16="http://schemas.microsoft.com/office/drawing/2014/main" id="{C400A5AC-5846-4A88-0F42-9130A9D5FB64}"/>
              </a:ext>
            </a:extLst>
          </p:cNvPr>
          <p:cNvPicPr>
            <a:picLocks noChangeAspect="1"/>
          </p:cNvPicPr>
          <p:nvPr/>
        </p:nvPicPr>
        <p:blipFill rotWithShape="1">
          <a:blip r:embed="rId2"/>
          <a:srcRect l="18875" r="30734" b="-445"/>
          <a:stretch/>
        </p:blipFill>
        <p:spPr>
          <a:xfrm>
            <a:off x="21" y="10"/>
            <a:ext cx="4800580"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4034151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AF269-6BD3-3772-6C50-707A1BDF499F}"/>
              </a:ext>
            </a:extLst>
          </p:cNvPr>
          <p:cNvSpPr>
            <a:spLocks noGrp="1"/>
          </p:cNvSpPr>
          <p:nvPr>
            <p:ph type="title"/>
          </p:nvPr>
        </p:nvSpPr>
        <p:spPr>
          <a:xfrm>
            <a:off x="428996" y="355332"/>
            <a:ext cx="5730735" cy="325705"/>
          </a:xfrm>
        </p:spPr>
        <p:txBody>
          <a:bodyPr>
            <a:normAutofit fontScale="90000"/>
          </a:bodyPr>
          <a:lstStyle/>
          <a:p>
            <a:pPr algn="ctr"/>
            <a:r>
              <a:rPr lang="fr-FR" sz="2000" b="1" i="1" dirty="0"/>
              <a:t>40% des trans  tentent de se suicider</a:t>
            </a:r>
          </a:p>
        </p:txBody>
      </p:sp>
      <p:sp>
        <p:nvSpPr>
          <p:cNvPr id="3" name="Espace réservé du contenu 2">
            <a:extLst>
              <a:ext uri="{FF2B5EF4-FFF2-40B4-BE49-F238E27FC236}">
                <a16:creationId xmlns:a16="http://schemas.microsoft.com/office/drawing/2014/main" id="{C0F50981-AB8F-E564-5ADF-51FBD158C806}"/>
              </a:ext>
            </a:extLst>
          </p:cNvPr>
          <p:cNvSpPr>
            <a:spLocks noGrp="1"/>
          </p:cNvSpPr>
          <p:nvPr>
            <p:ph sz="half" idx="1"/>
          </p:nvPr>
        </p:nvSpPr>
        <p:spPr/>
        <p:txBody>
          <a:bodyPr>
            <a:normAutofit fontScale="47500" lnSpcReduction="20000"/>
          </a:bodyPr>
          <a:lstStyle/>
          <a:p>
            <a:endParaRPr lang="fr-FR"/>
          </a:p>
        </p:txBody>
      </p:sp>
      <p:pic>
        <p:nvPicPr>
          <p:cNvPr id="5" name="Image 4">
            <a:extLst>
              <a:ext uri="{FF2B5EF4-FFF2-40B4-BE49-F238E27FC236}">
                <a16:creationId xmlns:a16="http://schemas.microsoft.com/office/drawing/2014/main" id="{1EC3199F-CA86-FBFB-4449-F6D473BF81D7}"/>
              </a:ext>
            </a:extLst>
          </p:cNvPr>
          <p:cNvPicPr>
            <a:picLocks noChangeAspect="1"/>
          </p:cNvPicPr>
          <p:nvPr/>
        </p:nvPicPr>
        <p:blipFill>
          <a:blip r:embed="rId3"/>
          <a:stretch>
            <a:fillRect/>
          </a:stretch>
        </p:blipFill>
        <p:spPr>
          <a:xfrm>
            <a:off x="1" y="911120"/>
            <a:ext cx="6833062" cy="5144110"/>
          </a:xfrm>
          <a:prstGeom prst="rect">
            <a:avLst/>
          </a:prstGeom>
        </p:spPr>
      </p:pic>
      <p:sp>
        <p:nvSpPr>
          <p:cNvPr id="4" name="Espace réservé du contenu 3">
            <a:extLst>
              <a:ext uri="{FF2B5EF4-FFF2-40B4-BE49-F238E27FC236}">
                <a16:creationId xmlns:a16="http://schemas.microsoft.com/office/drawing/2014/main" id="{F2CA323D-0455-0D9F-CB7F-0E9BA2708558}"/>
              </a:ext>
            </a:extLst>
          </p:cNvPr>
          <p:cNvSpPr>
            <a:spLocks noGrp="1"/>
          </p:cNvSpPr>
          <p:nvPr>
            <p:ph sz="half" idx="2"/>
          </p:nvPr>
        </p:nvSpPr>
        <p:spPr>
          <a:xfrm>
            <a:off x="7030192" y="-5800"/>
            <a:ext cx="5154774" cy="6109883"/>
          </a:xfrm>
          <a:solidFill>
            <a:schemeClr val="bg1"/>
          </a:solidFill>
        </p:spPr>
        <p:txBody>
          <a:bodyPr>
            <a:normAutofit fontScale="47500" lnSpcReduction="20000"/>
          </a:bodyPr>
          <a:lstStyle/>
          <a:p>
            <a:pPr marL="0" indent="0">
              <a:buNone/>
            </a:pPr>
            <a:r>
              <a:rPr lang="fr-FR" sz="5000" dirty="0"/>
              <a:t> le risque considérable de suicide des trans serait dû à l’hostilité de la société et les traitements de changement de sexe le diminueraient mais sans citer d’étude le démontrant. </a:t>
            </a:r>
          </a:p>
          <a:p>
            <a:pPr marL="0" indent="0">
              <a:buNone/>
            </a:pPr>
            <a:r>
              <a:rPr lang="fr-FR" sz="6000" dirty="0"/>
              <a:t>Les médecins d’Amsterdam promoteurs des traitements à visée transsexuelle ont constaté </a:t>
            </a:r>
            <a:r>
              <a:rPr lang="fr-FR" sz="6000" dirty="0">
                <a:solidFill>
                  <a:srgbClr val="FF0000"/>
                </a:solidFill>
                <a:highlight>
                  <a:srgbClr val="FFFF00"/>
                </a:highlight>
              </a:rPr>
              <a:t>une augmentation du risque de mortalité chez les personnes transgenres utilisant un traitement hormonal, quel que soit le type de traitement</a:t>
            </a:r>
            <a:r>
              <a:rPr lang="fr-FR" sz="6000" b="1" dirty="0">
                <a:solidFill>
                  <a:srgbClr val="FF0000"/>
                </a:solidFill>
              </a:rPr>
              <a:t>. </a:t>
            </a:r>
          </a:p>
          <a:p>
            <a:pPr marL="0" indent="0">
              <a:buNone/>
            </a:pPr>
            <a:endParaRPr lang="fr-FR" sz="6000" b="1" dirty="0">
              <a:solidFill>
                <a:srgbClr val="FF0000"/>
              </a:solidFill>
            </a:endParaRPr>
          </a:p>
          <a:p>
            <a:pPr marL="0" indent="0">
              <a:buNone/>
            </a:pPr>
            <a:r>
              <a:rPr lang="fr-FR" sz="6000" b="1" dirty="0">
                <a:solidFill>
                  <a:srgbClr val="FF0000"/>
                </a:solidFill>
              </a:rPr>
              <a:t>Ce risque accru de mortalité n’a pas diminué pendant les cinq décennies de l’étude (1978 à 2018) </a:t>
            </a:r>
            <a:r>
              <a:rPr lang="fr-FR" sz="6000" dirty="0"/>
              <a:t>ce qui dément les précédentes affirmations</a:t>
            </a:r>
            <a:endParaRPr lang="fr-FR" dirty="0"/>
          </a:p>
        </p:txBody>
      </p:sp>
      <p:sp>
        <p:nvSpPr>
          <p:cNvPr id="7" name="ZoneTexte 6">
            <a:extLst>
              <a:ext uri="{FF2B5EF4-FFF2-40B4-BE49-F238E27FC236}">
                <a16:creationId xmlns:a16="http://schemas.microsoft.com/office/drawing/2014/main" id="{7C2FD9DA-86A1-3A8F-E8B9-370F8CB2CD47}"/>
              </a:ext>
            </a:extLst>
          </p:cNvPr>
          <p:cNvSpPr txBox="1"/>
          <p:nvPr/>
        </p:nvSpPr>
        <p:spPr>
          <a:xfrm>
            <a:off x="1" y="6104083"/>
            <a:ext cx="12184966" cy="830997"/>
          </a:xfrm>
          <a:prstGeom prst="rect">
            <a:avLst/>
          </a:prstGeom>
          <a:solidFill>
            <a:schemeClr val="bg1"/>
          </a:solidFill>
        </p:spPr>
        <p:txBody>
          <a:bodyPr wrap="square">
            <a:spAutoFit/>
          </a:bodyPr>
          <a:lstStyle/>
          <a:p>
            <a:r>
              <a:rPr lang="en-US" sz="2400" dirty="0"/>
              <a:t>Mortality trends over five decades in adult transgender people receiving hormone treatment: a report from the Amsterdam cohort of gender dysphoria” – </a:t>
            </a:r>
            <a:r>
              <a:rPr lang="en-US" sz="2000" dirty="0"/>
              <a:t>The Lancet Diabetes &amp; Endocrinology.</a:t>
            </a:r>
            <a:endParaRPr lang="fr-FR" sz="2400" dirty="0"/>
          </a:p>
        </p:txBody>
      </p:sp>
    </p:spTree>
    <p:extLst>
      <p:ext uri="{BB962C8B-B14F-4D97-AF65-F5344CB8AC3E}">
        <p14:creationId xmlns:p14="http://schemas.microsoft.com/office/powerpoint/2010/main" val="2121474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0DA14-F273-A288-E7BF-73D060EBE0A1}"/>
              </a:ext>
            </a:extLst>
          </p:cNvPr>
          <p:cNvSpPr>
            <a:spLocks noGrp="1"/>
          </p:cNvSpPr>
          <p:nvPr>
            <p:ph type="title"/>
          </p:nvPr>
        </p:nvSpPr>
        <p:spPr>
          <a:xfrm>
            <a:off x="481013" y="3752849"/>
            <a:ext cx="3290887" cy="2452687"/>
          </a:xfrm>
        </p:spPr>
        <p:txBody>
          <a:bodyPr anchor="ctr">
            <a:normAutofit fontScale="90000"/>
          </a:bodyPr>
          <a:lstStyle/>
          <a:p>
            <a:r>
              <a:rPr lang="fr-FR" sz="3600" dirty="0"/>
              <a:t>POURQUOI CETTE OBSESSION DE </a:t>
            </a:r>
            <a:br>
              <a:rPr lang="fr-FR" sz="3600" dirty="0"/>
            </a:br>
            <a:r>
              <a:rPr lang="fr-FR" sz="3600" dirty="0"/>
              <a:t>L’ EDUCATION SEXUELLE ?</a:t>
            </a:r>
          </a:p>
        </p:txBody>
      </p:sp>
      <p:pic>
        <p:nvPicPr>
          <p:cNvPr id="5" name="Picture 4">
            <a:extLst>
              <a:ext uri="{FF2B5EF4-FFF2-40B4-BE49-F238E27FC236}">
                <a16:creationId xmlns:a16="http://schemas.microsoft.com/office/drawing/2014/main" id="{DE846FD3-CB52-6584-6055-A1BF17BFDBCB}"/>
              </a:ext>
            </a:extLst>
          </p:cNvPr>
          <p:cNvPicPr>
            <a:picLocks noChangeAspect="1"/>
          </p:cNvPicPr>
          <p:nvPr/>
        </p:nvPicPr>
        <p:blipFill rotWithShape="1">
          <a:blip r:embed="rId2"/>
          <a:srcRect t="20088" b="2580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ce réservé du contenu 2">
            <a:extLst>
              <a:ext uri="{FF2B5EF4-FFF2-40B4-BE49-F238E27FC236}">
                <a16:creationId xmlns:a16="http://schemas.microsoft.com/office/drawing/2014/main" id="{E7BE51FE-1157-7A4C-15FC-C1C323974C3F}"/>
              </a:ext>
            </a:extLst>
          </p:cNvPr>
          <p:cNvSpPr>
            <a:spLocks noGrp="1"/>
          </p:cNvSpPr>
          <p:nvPr>
            <p:ph idx="1"/>
          </p:nvPr>
        </p:nvSpPr>
        <p:spPr>
          <a:xfrm>
            <a:off x="4223982" y="3752850"/>
            <a:ext cx="7485413" cy="2452687"/>
          </a:xfrm>
        </p:spPr>
        <p:txBody>
          <a:bodyPr anchor="ctr">
            <a:normAutofit/>
          </a:bodyPr>
          <a:lstStyle/>
          <a:p>
            <a:r>
              <a:rPr lang="fr-FR" dirty="0"/>
              <a:t>LA VAGUE MONTANTE D’HYSTERIE SEXUELLE AUPRES DES ENFANTS   ATTEINT SON PAROXYSME EN FRANCE ET EN BELGIQUE AU DEBUT DES ANNÉES 2022 et se poursuit !</a:t>
            </a:r>
          </a:p>
          <a:p>
            <a:r>
              <a:rPr lang="fr-FR" sz="4000" dirty="0">
                <a:highlight>
                  <a:srgbClr val="FFFF00"/>
                </a:highlight>
              </a:rPr>
              <a:t>Terreau pour la pédophilie </a:t>
            </a:r>
          </a:p>
          <a:p>
            <a:pPr marL="0" indent="0">
              <a:buNone/>
            </a:pPr>
            <a:endParaRPr lang="fr-FR" dirty="0"/>
          </a:p>
        </p:txBody>
      </p:sp>
    </p:spTree>
    <p:extLst>
      <p:ext uri="{BB962C8B-B14F-4D97-AF65-F5344CB8AC3E}">
        <p14:creationId xmlns:p14="http://schemas.microsoft.com/office/powerpoint/2010/main" val="2681634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8466B1-BDC5-49A7-8542-338F515158D5}"/>
              </a:ext>
            </a:extLst>
          </p:cNvPr>
          <p:cNvSpPr>
            <a:spLocks noGrp="1"/>
          </p:cNvSpPr>
          <p:nvPr>
            <p:ph type="title"/>
          </p:nvPr>
        </p:nvSpPr>
        <p:spPr>
          <a:xfrm>
            <a:off x="2340864" y="365125"/>
            <a:ext cx="9759696" cy="2542666"/>
          </a:xfrm>
        </p:spPr>
        <p:txBody>
          <a:bodyPr>
            <a:normAutofit/>
          </a:bodyPr>
          <a:lstStyle/>
          <a:p>
            <a:r>
              <a:rPr lang="fr-FR" sz="2700" b="0" i="0" dirty="0">
                <a:solidFill>
                  <a:srgbClr val="FF0000"/>
                </a:solidFill>
                <a:effectLst/>
                <a:latin typeface="Amasis MT Pro Black" panose="02040A04050005020304" pitchFamily="18" charset="0"/>
              </a:rPr>
              <a:t>DICTATURE Dynamique » autodestructrice reposant sur une dissolution des structures sociales</a:t>
            </a:r>
            <a:r>
              <a:rPr lang="fr-FR" sz="2700" dirty="0">
                <a:solidFill>
                  <a:srgbClr val="FF0000"/>
                </a:solidFill>
                <a:latin typeface="Amasis MT Pro Black" panose="02040A04050005020304" pitchFamily="18" charset="0"/>
              </a:rPr>
              <a:t>  </a:t>
            </a:r>
            <a:br>
              <a:rPr lang="fr-FR" sz="2700" dirty="0">
                <a:solidFill>
                  <a:srgbClr val="FF0000"/>
                </a:solidFill>
                <a:latin typeface="Amasis MT Pro Black" panose="02040A04050005020304" pitchFamily="18" charset="0"/>
              </a:rPr>
            </a:br>
            <a:br>
              <a:rPr lang="fr-FR" sz="2700" dirty="0">
                <a:solidFill>
                  <a:srgbClr val="FF0000"/>
                </a:solidFill>
                <a:latin typeface="Amasis MT Pro Black" panose="02040A04050005020304" pitchFamily="18" charset="0"/>
              </a:rPr>
            </a:br>
            <a:r>
              <a:rPr lang="fr-FR" sz="2700" dirty="0">
                <a:solidFill>
                  <a:srgbClr val="FF0000"/>
                </a:solidFill>
                <a:latin typeface="Amasis MT Pro Black" panose="02040A04050005020304" pitchFamily="18" charset="0"/>
              </a:rPr>
              <a:t> selon Hannah Arendt</a:t>
            </a:r>
            <a:r>
              <a:rPr lang="fr-FR" sz="2700" b="0" i="0" dirty="0">
                <a:solidFill>
                  <a:srgbClr val="FF0000"/>
                </a:solidFill>
                <a:effectLst/>
                <a:latin typeface="Amasis MT Pro Black" panose="02040A04050005020304" pitchFamily="18" charset="0"/>
              </a:rPr>
              <a:t> </a:t>
            </a:r>
            <a:br>
              <a:rPr lang="fr-FR" sz="2700" b="0" i="0" dirty="0">
                <a:solidFill>
                  <a:srgbClr val="FF0000"/>
                </a:solidFill>
                <a:effectLst/>
                <a:latin typeface="Amasis MT Pro Black" panose="02040A04050005020304" pitchFamily="18" charset="0"/>
              </a:rPr>
            </a:br>
            <a:endParaRPr lang="fr-FR" dirty="0">
              <a:solidFill>
                <a:srgbClr val="FF0000"/>
              </a:solidFill>
            </a:endParaRPr>
          </a:p>
        </p:txBody>
      </p:sp>
      <p:sp>
        <p:nvSpPr>
          <p:cNvPr id="3" name="Espace réservé du contenu 2">
            <a:extLst>
              <a:ext uri="{FF2B5EF4-FFF2-40B4-BE49-F238E27FC236}">
                <a16:creationId xmlns:a16="http://schemas.microsoft.com/office/drawing/2014/main" id="{823EFFA2-945E-6C45-2071-47741E23555E}"/>
              </a:ext>
            </a:extLst>
          </p:cNvPr>
          <p:cNvSpPr>
            <a:spLocks noGrp="1"/>
          </p:cNvSpPr>
          <p:nvPr>
            <p:ph idx="1"/>
          </p:nvPr>
        </p:nvSpPr>
        <p:spPr>
          <a:xfrm>
            <a:off x="3328416" y="2907791"/>
            <a:ext cx="7857744" cy="3289491"/>
          </a:xfrm>
        </p:spPr>
        <p:txBody>
          <a:bodyPr>
            <a:normAutofit fontScale="92500" lnSpcReduction="10000"/>
          </a:bodyPr>
          <a:lstStyle/>
          <a:p>
            <a:r>
              <a:rPr lang="fr-FR" sz="3200" b="1" i="0" dirty="0">
                <a:solidFill>
                  <a:srgbClr val="FF0000"/>
                </a:solidFill>
                <a:effectLst/>
                <a:latin typeface="Aptos ExtraBold" panose="020F0502020204030204" pitchFamily="34" charset="0"/>
              </a:rPr>
              <a:t>la </a:t>
            </a:r>
            <a:r>
              <a:rPr lang="fr-FR" sz="3200" b="1" i="0" u="none" strike="noStrike" dirty="0">
                <a:solidFill>
                  <a:srgbClr val="FF0000"/>
                </a:solidFill>
                <a:effectLst/>
                <a:latin typeface="Aptos ExtraBold" panose="020F0502020204030204" pitchFamily="34" charset="0"/>
                <a:hlinkClick r:id="rId2" tooltip="Dictature">
                  <a:extLst>
                    <a:ext uri="{A12FA001-AC4F-418D-AE19-62706E023703}">
                      <ahyp:hlinkClr xmlns:ahyp="http://schemas.microsoft.com/office/drawing/2018/hyperlinkcolor" val="tx"/>
                    </a:ext>
                  </a:extLst>
                </a:hlinkClick>
              </a:rPr>
              <a:t>dictature</a:t>
            </a:r>
            <a:r>
              <a:rPr lang="fr-FR" sz="3200" b="1" i="0" dirty="0">
                <a:solidFill>
                  <a:srgbClr val="FF0000"/>
                </a:solidFill>
                <a:effectLst/>
                <a:latin typeface="Aptos ExtraBold" panose="020F0502020204030204" pitchFamily="34" charset="0"/>
              </a:rPr>
              <a:t> ne s'exerce pas seulement dans la sphère </a:t>
            </a:r>
            <a:r>
              <a:rPr lang="fr-FR" sz="3200" b="1" i="0" u="none" strike="noStrike" dirty="0">
                <a:solidFill>
                  <a:srgbClr val="FF0000"/>
                </a:solidFill>
                <a:effectLst/>
                <a:latin typeface="Aptos ExtraBold" panose="020F0502020204030204" pitchFamily="34" charset="0"/>
                <a:hlinkClick r:id="rId3" tooltip="Politique">
                  <a:extLst>
                    <a:ext uri="{A12FA001-AC4F-418D-AE19-62706E023703}">
                      <ahyp:hlinkClr xmlns:ahyp="http://schemas.microsoft.com/office/drawing/2018/hyperlinkcolor" val="tx"/>
                    </a:ext>
                  </a:extLst>
                </a:hlinkClick>
              </a:rPr>
              <a:t>politique</a:t>
            </a:r>
            <a:endParaRPr lang="fr-FR" sz="3200" b="1" u="none" strike="noStrike" dirty="0">
              <a:solidFill>
                <a:srgbClr val="FF0000"/>
              </a:solidFill>
              <a:latin typeface="Aptos ExtraBold" panose="020F0502020204030204" pitchFamily="34" charset="0"/>
            </a:endParaRPr>
          </a:p>
          <a:p>
            <a:endParaRPr lang="fr-FR" sz="3200" b="1" i="0" dirty="0">
              <a:solidFill>
                <a:srgbClr val="FF0000"/>
              </a:solidFill>
              <a:effectLst/>
              <a:latin typeface="Aptos ExtraBold" panose="020F0502020204030204" pitchFamily="34" charset="0"/>
            </a:endParaRPr>
          </a:p>
          <a:p>
            <a:r>
              <a:rPr lang="fr-FR" sz="3200" b="1" i="0" dirty="0">
                <a:solidFill>
                  <a:srgbClr val="FF0000"/>
                </a:solidFill>
                <a:effectLst/>
                <a:latin typeface="Aptos ExtraBold" panose="020F0502020204030204" pitchFamily="34" charset="0"/>
              </a:rPr>
              <a:t>mais dans toutes, y compris les </a:t>
            </a:r>
            <a:r>
              <a:rPr lang="fr-FR" sz="3200" b="1" i="0" u="none" strike="noStrike" dirty="0">
                <a:solidFill>
                  <a:srgbClr val="FF0000"/>
                </a:solidFill>
                <a:effectLst/>
                <a:latin typeface="Aptos ExtraBold" panose="020F0502020204030204" pitchFamily="34" charset="0"/>
                <a:hlinkClick r:id="rId4" tooltip="Sphères d'activité et de sens">
                  <a:extLst>
                    <a:ext uri="{A12FA001-AC4F-418D-AE19-62706E023703}">
                      <ahyp:hlinkClr xmlns:ahyp="http://schemas.microsoft.com/office/drawing/2018/hyperlinkcolor" val="tx"/>
                    </a:ext>
                  </a:extLst>
                </a:hlinkClick>
              </a:rPr>
              <a:t>sphères privée et intime</a:t>
            </a:r>
            <a:endParaRPr lang="fr-FR" sz="3200" b="1" u="none" strike="noStrike" dirty="0">
              <a:solidFill>
                <a:srgbClr val="FF0000"/>
              </a:solidFill>
              <a:latin typeface="Aptos ExtraBold" panose="020F0502020204030204" pitchFamily="34" charset="0"/>
            </a:endParaRPr>
          </a:p>
          <a:p>
            <a:endParaRPr lang="fr-FR" sz="3200" b="1" i="0" dirty="0">
              <a:solidFill>
                <a:srgbClr val="FF0000"/>
              </a:solidFill>
              <a:effectLst/>
              <a:latin typeface="Aptos ExtraBold" panose="020F0502020204030204" pitchFamily="34" charset="0"/>
            </a:endParaRPr>
          </a:p>
          <a:p>
            <a:r>
              <a:rPr lang="fr-FR" sz="3200" b="1" i="0" dirty="0">
                <a:solidFill>
                  <a:srgbClr val="FF0000"/>
                </a:solidFill>
                <a:effectLst/>
                <a:latin typeface="Aptos ExtraBold" panose="020F0502020204030204" pitchFamily="34" charset="0"/>
              </a:rPr>
              <a:t> quadrillant toute la société</a:t>
            </a:r>
            <a:endParaRPr lang="fr-FR" sz="3200" b="1" dirty="0">
              <a:solidFill>
                <a:srgbClr val="FF0000"/>
              </a:solidFill>
              <a:latin typeface="Aptos ExtraBold" panose="020F0502020204030204" pitchFamily="34" charset="0"/>
            </a:endParaRPr>
          </a:p>
        </p:txBody>
      </p:sp>
      <p:pic>
        <p:nvPicPr>
          <p:cNvPr id="5" name="Picture 4" descr="Escaliers de devant et colonnes sur un bâtiment de ville majestueux">
            <a:extLst>
              <a:ext uri="{FF2B5EF4-FFF2-40B4-BE49-F238E27FC236}">
                <a16:creationId xmlns:a16="http://schemas.microsoft.com/office/drawing/2014/main" id="{C30B9788-0F04-3EEE-1BCE-9FE3CC3BD54A}"/>
              </a:ext>
            </a:extLst>
          </p:cNvPr>
          <p:cNvPicPr>
            <a:picLocks noChangeAspect="1"/>
          </p:cNvPicPr>
          <p:nvPr/>
        </p:nvPicPr>
        <p:blipFill rotWithShape="1">
          <a:blip r:embed="rId5"/>
          <a:srcRect l="19059" r="21407" b="-1"/>
          <a:stretch/>
        </p:blipFill>
        <p:spPr>
          <a:xfrm>
            <a:off x="21" y="10"/>
            <a:ext cx="1993371"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528700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80A3B-2237-575A-DD7D-78E2F1FB1B3A}"/>
              </a:ext>
            </a:extLst>
          </p:cNvPr>
          <p:cNvSpPr>
            <a:spLocks noGrp="1"/>
          </p:cNvSpPr>
          <p:nvPr>
            <p:ph type="title"/>
          </p:nvPr>
        </p:nvSpPr>
        <p:spPr>
          <a:xfrm>
            <a:off x="121533" y="142241"/>
            <a:ext cx="11948933" cy="1249680"/>
          </a:xfrm>
        </p:spPr>
        <p:txBody>
          <a:bodyPr>
            <a:normAutofit/>
          </a:bodyPr>
          <a:lstStyle/>
          <a:p>
            <a:pPr algn="ctr"/>
            <a:br>
              <a:rPr lang="fr-FR" sz="2800" dirty="0"/>
            </a:br>
            <a:r>
              <a:rPr lang="fr-FR" sz="2800" dirty="0"/>
              <a:t>d où est venue L’</a:t>
            </a:r>
            <a:r>
              <a:rPr lang="fr-FR" sz="2800" dirty="0" err="1"/>
              <a:t>hysterie</a:t>
            </a:r>
            <a:r>
              <a:rPr lang="fr-FR" sz="2800" dirty="0"/>
              <a:t> de la sexualisation des petits  </a:t>
            </a:r>
            <a:br>
              <a:rPr lang="fr-FR" sz="2800" dirty="0"/>
            </a:br>
            <a:r>
              <a:rPr lang="fr-FR" sz="2800" dirty="0"/>
              <a:t>l’ épidémie SCOLAIRE</a:t>
            </a:r>
          </a:p>
        </p:txBody>
      </p:sp>
      <p:graphicFrame>
        <p:nvGraphicFramePr>
          <p:cNvPr id="6" name="Espace réservé du contenu 2">
            <a:extLst>
              <a:ext uri="{FF2B5EF4-FFF2-40B4-BE49-F238E27FC236}">
                <a16:creationId xmlns:a16="http://schemas.microsoft.com/office/drawing/2014/main" id="{C07E715A-F5CE-94A1-A2FF-600D7AE52894}"/>
              </a:ext>
            </a:extLst>
          </p:cNvPr>
          <p:cNvGraphicFramePr>
            <a:graphicFrameLocks noGrp="1"/>
          </p:cNvGraphicFramePr>
          <p:nvPr>
            <p:ph idx="1"/>
          </p:nvPr>
        </p:nvGraphicFramePr>
        <p:xfrm>
          <a:off x="121532" y="1686560"/>
          <a:ext cx="7780467" cy="510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a:extLst>
              <a:ext uri="{FF2B5EF4-FFF2-40B4-BE49-F238E27FC236}">
                <a16:creationId xmlns:a16="http://schemas.microsoft.com/office/drawing/2014/main" id="{3F7B3686-85CD-F84B-E193-5AC0BFBFF434}"/>
              </a:ext>
            </a:extLst>
          </p:cNvPr>
          <p:cNvPicPr>
            <a:picLocks noChangeAspect="1"/>
          </p:cNvPicPr>
          <p:nvPr/>
        </p:nvPicPr>
        <p:blipFill>
          <a:blip r:embed="rId7"/>
          <a:stretch>
            <a:fillRect/>
          </a:stretch>
        </p:blipFill>
        <p:spPr>
          <a:xfrm>
            <a:off x="7902000" y="2296160"/>
            <a:ext cx="4289999" cy="4561840"/>
          </a:xfrm>
          <a:prstGeom prst="rect">
            <a:avLst/>
          </a:prstGeom>
        </p:spPr>
      </p:pic>
    </p:spTree>
    <p:extLst>
      <p:ext uri="{BB962C8B-B14F-4D97-AF65-F5344CB8AC3E}">
        <p14:creationId xmlns:p14="http://schemas.microsoft.com/office/powerpoint/2010/main" val="2373880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35E366A-80DB-DFFC-E5E9-9D36A3871257}"/>
              </a:ext>
            </a:extLst>
          </p:cNvPr>
          <p:cNvSpPr>
            <a:spLocks noGrp="1"/>
          </p:cNvSpPr>
          <p:nvPr>
            <p:ph type="title"/>
          </p:nvPr>
        </p:nvSpPr>
        <p:spPr>
          <a:xfrm>
            <a:off x="849683" y="1240076"/>
            <a:ext cx="2727813" cy="4584527"/>
          </a:xfrm>
        </p:spPr>
        <p:txBody>
          <a:bodyPr>
            <a:normAutofit/>
          </a:bodyPr>
          <a:lstStyle/>
          <a:p>
            <a:r>
              <a:rPr lang="fr-FR" sz="2200">
                <a:solidFill>
                  <a:srgbClr val="FFFFFF"/>
                </a:solidFill>
                <a:latin typeface="Amasis MT Pro Black" panose="02040A04050005020304" pitchFamily="18" charset="0"/>
              </a:rPr>
              <a:t>L’éducation sexuelle précoce imposée par l’ ex nouveau ministre </a:t>
            </a:r>
            <a:br>
              <a:rPr lang="fr-FR" sz="2200">
                <a:solidFill>
                  <a:srgbClr val="FFFFFF"/>
                </a:solidFill>
                <a:latin typeface="Amasis MT Pro Black" panose="02040A04050005020304" pitchFamily="18" charset="0"/>
              </a:rPr>
            </a:br>
            <a:br>
              <a:rPr lang="fr-FR" sz="2200">
                <a:solidFill>
                  <a:srgbClr val="FFFFFF"/>
                </a:solidFill>
                <a:latin typeface="Amasis MT Pro Black" panose="02040A04050005020304" pitchFamily="18" charset="0"/>
              </a:rPr>
            </a:br>
            <a:r>
              <a:rPr lang="fr-FR" sz="2200">
                <a:solidFill>
                  <a:srgbClr val="FFFFFF"/>
                </a:solidFill>
                <a:effectLst/>
                <a:latin typeface="Amasis MT Pro Black" panose="02040A04050005020304" pitchFamily="18" charset="0"/>
                <a:ea typeface="Times New Roman" panose="02020603050405020304" pitchFamily="18" charset="0"/>
              </a:rPr>
              <a:t>ce qu’a déclaré sur Twitter le 4 mars 2023 </a:t>
            </a:r>
            <a:br>
              <a:rPr lang="fr-FR" sz="2200">
                <a:solidFill>
                  <a:srgbClr val="FFFFFF"/>
                </a:solidFill>
                <a:effectLst/>
                <a:latin typeface="Amasis MT Pro Black" panose="02040A04050005020304" pitchFamily="18" charset="0"/>
                <a:ea typeface="Times New Roman" panose="02020603050405020304" pitchFamily="18" charset="0"/>
              </a:rPr>
            </a:br>
            <a:r>
              <a:rPr lang="fr-FR" sz="2200">
                <a:solidFill>
                  <a:srgbClr val="FFFFFF"/>
                </a:solidFill>
                <a:effectLst/>
                <a:latin typeface="Amasis MT Pro Black" panose="02040A04050005020304" pitchFamily="18" charset="0"/>
                <a:ea typeface="Times New Roman" panose="02020603050405020304" pitchFamily="18" charset="0"/>
              </a:rPr>
              <a:t>le ministre  Pap Ndiaye.</a:t>
            </a:r>
            <a:br>
              <a:rPr lang="fr-FR" sz="2200">
                <a:solidFill>
                  <a:srgbClr val="FFFFFF"/>
                </a:solidFill>
                <a:effectLst/>
                <a:latin typeface="Amasis MT Pro Black" panose="02040A04050005020304" pitchFamily="18" charset="0"/>
                <a:ea typeface="Times New Roman" panose="02020603050405020304" pitchFamily="18" charset="0"/>
              </a:rPr>
            </a:br>
            <a:endParaRPr lang="fr-FR" sz="2200">
              <a:solidFill>
                <a:srgbClr val="FFFFFF"/>
              </a:solidFill>
              <a:latin typeface="Amasis MT Pro Black" panose="02040A04050005020304" pitchFamily="18" charset="0"/>
            </a:endParaRPr>
          </a:p>
        </p:txBody>
      </p:sp>
      <p:sp>
        <p:nvSpPr>
          <p:cNvPr id="3" name="Espace réservé du contenu 2">
            <a:extLst>
              <a:ext uri="{FF2B5EF4-FFF2-40B4-BE49-F238E27FC236}">
                <a16:creationId xmlns:a16="http://schemas.microsoft.com/office/drawing/2014/main" id="{649077D0-4504-E449-83E3-F3D5D02A6C16}"/>
              </a:ext>
            </a:extLst>
          </p:cNvPr>
          <p:cNvSpPr>
            <a:spLocks noGrp="1"/>
          </p:cNvSpPr>
          <p:nvPr>
            <p:ph idx="1"/>
          </p:nvPr>
        </p:nvSpPr>
        <p:spPr>
          <a:xfrm>
            <a:off x="4553194" y="549197"/>
            <a:ext cx="6034827" cy="4916465"/>
          </a:xfrm>
        </p:spPr>
        <p:txBody>
          <a:bodyPr anchor="t">
            <a:normAutofit/>
          </a:bodyPr>
          <a:lstStyle/>
          <a:p>
            <a:endParaRPr lang="fr-FR" dirty="0"/>
          </a:p>
          <a:p>
            <a:r>
              <a:rPr lang="fr-FR" dirty="0">
                <a:latin typeface="Amasis MT Pro Black" panose="02040A04050005020304" pitchFamily="18" charset="0"/>
              </a:rPr>
              <a:t>Et pourtant tous les professionnels de l’enfance savent qu’entre cinq ans et le début de la puberté vers 11-13 ans, la période est silencieuse sur le plan sexuel </a:t>
            </a:r>
          </a:p>
          <a:p>
            <a:r>
              <a:rPr lang="fr-FR" dirty="0">
                <a:latin typeface="Amasis MT Pro Black" panose="02040A04050005020304" pitchFamily="18" charset="0"/>
              </a:rPr>
              <a:t> </a:t>
            </a:r>
          </a:p>
          <a:p>
            <a:endParaRPr lang="fr-FR" dirty="0">
              <a:latin typeface="Amasis MT Pro Black" panose="02040A04050005020304" pitchFamily="18" charset="0"/>
            </a:endParaRPr>
          </a:p>
          <a:p>
            <a:r>
              <a:rPr lang="fr-FR" dirty="0">
                <a:latin typeface="Amasis MT Pro Black" panose="02040A04050005020304" pitchFamily="18" charset="0"/>
              </a:rPr>
              <a:t>alors pourquoi forcer la nature, perturber à jamais ces enfants ?</a:t>
            </a:r>
          </a:p>
        </p:txBody>
      </p:sp>
    </p:spTree>
    <p:extLst>
      <p:ext uri="{BB962C8B-B14F-4D97-AF65-F5344CB8AC3E}">
        <p14:creationId xmlns:p14="http://schemas.microsoft.com/office/powerpoint/2010/main" val="411113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A7EFAA-B024-E0D8-0045-371DB5FC7446}"/>
              </a:ext>
            </a:extLst>
          </p:cNvPr>
          <p:cNvSpPr>
            <a:spLocks noGrp="1"/>
          </p:cNvSpPr>
          <p:nvPr>
            <p:ph type="title"/>
          </p:nvPr>
        </p:nvSpPr>
        <p:spPr>
          <a:xfrm>
            <a:off x="1076961" y="71121"/>
            <a:ext cx="10842896" cy="1793074"/>
          </a:xfrm>
        </p:spPr>
        <p:txBody>
          <a:bodyPr>
            <a:normAutofit fontScale="90000"/>
          </a:bodyPr>
          <a:lstStyle/>
          <a:p>
            <a:r>
              <a:rPr lang="fr-FR" dirty="0"/>
              <a:t>La mode </a:t>
            </a:r>
            <a:r>
              <a:rPr lang="fr-FR" dirty="0" err="1"/>
              <a:t>woke</a:t>
            </a:r>
            <a:r>
              <a:rPr lang="fr-FR" dirty="0"/>
              <a:t> </a:t>
            </a:r>
            <a:r>
              <a:rPr lang="fr-FR" dirty="0" err="1"/>
              <a:t>heritee</a:t>
            </a:r>
            <a:r>
              <a:rPr lang="fr-FR" dirty="0"/>
              <a:t> des usa via le gouvernement  </a:t>
            </a:r>
            <a:br>
              <a:rPr lang="fr-FR" dirty="0"/>
            </a:br>
            <a:br>
              <a:rPr lang="fr-FR" dirty="0"/>
            </a:br>
            <a:r>
              <a:rPr lang="fr-FR" dirty="0"/>
              <a:t> ici la ministre de la sante de </a:t>
            </a:r>
            <a:r>
              <a:rPr lang="fr-FR" dirty="0" err="1"/>
              <a:t>biden</a:t>
            </a:r>
            <a:endParaRPr lang="fr-FR" dirty="0"/>
          </a:p>
        </p:txBody>
      </p:sp>
      <p:pic>
        <p:nvPicPr>
          <p:cNvPr id="6" name="Espace réservé du contenu 5" descr="Une image contenant Visage humain, personne, sourire, verres&#10;&#10;Description générée automatiquement">
            <a:extLst>
              <a:ext uri="{FF2B5EF4-FFF2-40B4-BE49-F238E27FC236}">
                <a16:creationId xmlns:a16="http://schemas.microsoft.com/office/drawing/2014/main" id="{F57037DD-E165-D2E9-AC8A-92FC70457199}"/>
              </a:ext>
            </a:extLst>
          </p:cNvPr>
          <p:cNvPicPr>
            <a:picLocks noGrp="1" noChangeAspect="1"/>
          </p:cNvPicPr>
          <p:nvPr>
            <p:ph sz="half" idx="1"/>
          </p:nvPr>
        </p:nvPicPr>
        <p:blipFill>
          <a:blip r:embed="rId2"/>
          <a:stretch>
            <a:fillRect/>
          </a:stretch>
        </p:blipFill>
        <p:spPr>
          <a:xfrm>
            <a:off x="1447800" y="2429854"/>
            <a:ext cx="4645025" cy="2611067"/>
          </a:xfrm>
        </p:spPr>
      </p:pic>
      <p:pic>
        <p:nvPicPr>
          <p:cNvPr id="7" name="Espace réservé du contenu 6" descr="Une image contenant texte, livre, dessin humoristique, Publication&#10;&#10;Description générée automatiquement">
            <a:extLst>
              <a:ext uri="{FF2B5EF4-FFF2-40B4-BE49-F238E27FC236}">
                <a16:creationId xmlns:a16="http://schemas.microsoft.com/office/drawing/2014/main" id="{F934AFC8-8019-AA3F-EF0D-B734B04F1D9E}"/>
              </a:ext>
            </a:extLst>
          </p:cNvPr>
          <p:cNvPicPr>
            <a:picLocks noGrp="1" noChangeAspect="1"/>
          </p:cNvPicPr>
          <p:nvPr>
            <p:ph sz="half" idx="2"/>
          </p:nvPr>
        </p:nvPicPr>
        <p:blipFill>
          <a:blip r:embed="rId3"/>
          <a:stretch>
            <a:fillRect/>
          </a:stretch>
        </p:blipFill>
        <p:spPr>
          <a:xfrm>
            <a:off x="7564659" y="2017713"/>
            <a:ext cx="2342707" cy="3441700"/>
          </a:xfrm>
          <a:prstGeom prst="rect">
            <a:avLst/>
          </a:prstGeom>
        </p:spPr>
      </p:pic>
    </p:spTree>
    <p:extLst>
      <p:ext uri="{BB962C8B-B14F-4D97-AF65-F5344CB8AC3E}">
        <p14:creationId xmlns:p14="http://schemas.microsoft.com/office/powerpoint/2010/main" val="2042825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caliers de devant et colonnes sur un bâtiment de ville majestueux">
            <a:extLst>
              <a:ext uri="{FF2B5EF4-FFF2-40B4-BE49-F238E27FC236}">
                <a16:creationId xmlns:a16="http://schemas.microsoft.com/office/drawing/2014/main" id="{03C79C7A-E4BA-5CC6-1558-09D97F85ED26}"/>
              </a:ext>
            </a:extLst>
          </p:cNvPr>
          <p:cNvPicPr>
            <a:picLocks noChangeAspect="1"/>
          </p:cNvPicPr>
          <p:nvPr/>
        </p:nvPicPr>
        <p:blipFill rotWithShape="1">
          <a:blip r:embed="rId2">
            <a:alphaModFix amt="50000"/>
          </a:blip>
          <a:srcRect t="3565" r="-1" b="12162"/>
          <a:stretch/>
        </p:blipFill>
        <p:spPr>
          <a:xfrm>
            <a:off x="76502" y="406410"/>
            <a:ext cx="12191675" cy="6463020"/>
          </a:xfrm>
          <a:prstGeom prst="rect">
            <a:avLst/>
          </a:prstGeom>
        </p:spPr>
      </p:pic>
      <p:pic>
        <p:nvPicPr>
          <p:cNvPr id="3" name="Image 2">
            <a:extLst>
              <a:ext uri="{FF2B5EF4-FFF2-40B4-BE49-F238E27FC236}">
                <a16:creationId xmlns:a16="http://schemas.microsoft.com/office/drawing/2014/main" id="{8CC74D24-C7B7-C659-B360-31996D73AE80}"/>
              </a:ext>
            </a:extLst>
          </p:cNvPr>
          <p:cNvPicPr>
            <a:picLocks noChangeAspect="1"/>
          </p:cNvPicPr>
          <p:nvPr/>
        </p:nvPicPr>
        <p:blipFill rotWithShape="1">
          <a:blip r:embed="rId3"/>
          <a:srcRect l="7094" t="16105" r="9529" b="4683"/>
          <a:stretch/>
        </p:blipFill>
        <p:spPr>
          <a:xfrm>
            <a:off x="81293" y="1278460"/>
            <a:ext cx="3261360" cy="4713177"/>
          </a:xfrm>
          <a:prstGeom prst="rect">
            <a:avLst/>
          </a:prstGeom>
        </p:spPr>
      </p:pic>
      <p:sp>
        <p:nvSpPr>
          <p:cNvPr id="2" name="Titre 1">
            <a:extLst>
              <a:ext uri="{FF2B5EF4-FFF2-40B4-BE49-F238E27FC236}">
                <a16:creationId xmlns:a16="http://schemas.microsoft.com/office/drawing/2014/main" id="{E2885060-A203-47A2-50FF-78A03FBD81ED}"/>
              </a:ext>
            </a:extLst>
          </p:cNvPr>
          <p:cNvSpPr>
            <a:spLocks noGrp="1"/>
          </p:cNvSpPr>
          <p:nvPr>
            <p:ph type="title"/>
          </p:nvPr>
        </p:nvSpPr>
        <p:spPr>
          <a:xfrm>
            <a:off x="3516198" y="550521"/>
            <a:ext cx="8594509" cy="5965190"/>
          </a:xfrm>
        </p:spPr>
        <p:txBody>
          <a:bodyPr vert="horz" lIns="91440" tIns="45720" rIns="91440" bIns="0" rtlCol="0" anchor="ctr">
            <a:noAutofit/>
          </a:bodyPr>
          <a:lstStyle/>
          <a:p>
            <a:r>
              <a:rPr lang="en-US" sz="2000" b="1" dirty="0" err="1">
                <a:solidFill>
                  <a:srgbClr val="FF0000"/>
                </a:solidFill>
                <a:highlight>
                  <a:srgbClr val="FFFF00"/>
                </a:highlight>
              </a:rPr>
              <a:t>Exemple</a:t>
            </a:r>
            <a:r>
              <a:rPr lang="en-US" sz="2000" b="1" dirty="0">
                <a:solidFill>
                  <a:srgbClr val="FF0000"/>
                </a:solidFill>
                <a:highlight>
                  <a:srgbClr val="FFFF00"/>
                </a:highlight>
              </a:rPr>
              <a:t> </a:t>
            </a:r>
            <a:r>
              <a:rPr lang="en-US" sz="2000" b="1" dirty="0" err="1">
                <a:solidFill>
                  <a:srgbClr val="FF0000"/>
                </a:solidFill>
                <a:highlight>
                  <a:srgbClr val="FFFF00"/>
                </a:highlight>
              </a:rPr>
              <a:t>d’une</a:t>
            </a:r>
            <a:r>
              <a:rPr lang="en-US" sz="2000" b="1" dirty="0">
                <a:solidFill>
                  <a:srgbClr val="FF0000"/>
                </a:solidFill>
                <a:highlight>
                  <a:srgbClr val="FFFF00"/>
                </a:highlight>
              </a:rPr>
              <a:t> </a:t>
            </a:r>
            <a:r>
              <a:rPr lang="en-US" sz="2000" b="1" dirty="0" err="1">
                <a:solidFill>
                  <a:srgbClr val="FF0000"/>
                </a:solidFill>
                <a:highlight>
                  <a:srgbClr val="FFFF00"/>
                </a:highlight>
              </a:rPr>
              <a:t>séquence</a:t>
            </a:r>
            <a:r>
              <a:rPr lang="en-US" sz="2000" b="1" dirty="0">
                <a:solidFill>
                  <a:srgbClr val="FF0000"/>
                </a:solidFill>
                <a:highlight>
                  <a:srgbClr val="FFFF00"/>
                </a:highlight>
              </a:rPr>
              <a:t> </a:t>
            </a:r>
            <a:r>
              <a:rPr lang="en-US" sz="2000" b="1" dirty="0" err="1">
                <a:solidFill>
                  <a:srgbClr val="FF0000"/>
                </a:solidFill>
                <a:highlight>
                  <a:srgbClr val="FFFF00"/>
                </a:highlight>
              </a:rPr>
              <a:t>pédagogique</a:t>
            </a:r>
            <a:r>
              <a:rPr lang="en-US" sz="2000" b="1" dirty="0">
                <a:solidFill>
                  <a:srgbClr val="FF0000"/>
                </a:solidFill>
                <a:highlight>
                  <a:srgbClr val="FFFF00"/>
                </a:highlight>
              </a:rPr>
              <a:t> </a:t>
            </a:r>
            <a:br>
              <a:rPr lang="en-US" sz="2000" b="1" dirty="0">
                <a:solidFill>
                  <a:srgbClr val="FF0000"/>
                </a:solidFill>
                <a:highlight>
                  <a:srgbClr val="FFFF00"/>
                </a:highlight>
              </a:rPr>
            </a:br>
            <a:br>
              <a:rPr lang="en-US" sz="2000" b="1" dirty="0">
                <a:solidFill>
                  <a:srgbClr val="FF0000"/>
                </a:solidFill>
                <a:highlight>
                  <a:srgbClr val="FFFF00"/>
                </a:highlight>
              </a:rPr>
            </a:br>
            <a:r>
              <a:rPr lang="en-US" sz="2000" b="1" dirty="0" err="1">
                <a:solidFill>
                  <a:schemeClr val="tx1"/>
                </a:solidFill>
              </a:rPr>
              <a:t>autour</a:t>
            </a:r>
            <a:r>
              <a:rPr lang="en-US" sz="2000" b="1" dirty="0">
                <a:solidFill>
                  <a:schemeClr val="tx1"/>
                </a:solidFill>
              </a:rPr>
              <a:t> des « </a:t>
            </a:r>
            <a:r>
              <a:rPr lang="en-US" sz="2000" b="1" dirty="0" err="1">
                <a:solidFill>
                  <a:schemeClr val="tx1"/>
                </a:solidFill>
              </a:rPr>
              <a:t>représentations</a:t>
            </a:r>
            <a:r>
              <a:rPr lang="en-US" sz="2000" b="1" dirty="0">
                <a:solidFill>
                  <a:schemeClr val="tx1"/>
                </a:solidFill>
              </a:rPr>
              <a:t> </a:t>
            </a:r>
            <a:r>
              <a:rPr lang="en-US" sz="2000" b="1" dirty="0" err="1">
                <a:solidFill>
                  <a:schemeClr val="tx1"/>
                </a:solidFill>
              </a:rPr>
              <a:t>esthétiques</a:t>
            </a:r>
            <a:r>
              <a:rPr lang="en-US" sz="2000" b="1" dirty="0">
                <a:solidFill>
                  <a:schemeClr val="tx1"/>
                </a:solidFill>
              </a:rPr>
              <a:t> de </a:t>
            </a:r>
            <a:r>
              <a:rPr lang="en-US" sz="2000" b="1" dirty="0" err="1">
                <a:solidFill>
                  <a:schemeClr val="tx1"/>
                </a:solidFill>
              </a:rPr>
              <a:t>l’enfant</a:t>
            </a:r>
            <a:r>
              <a:rPr lang="en-US" sz="2000" b="1" dirty="0">
                <a:solidFill>
                  <a:schemeClr val="tx1"/>
                </a:solidFill>
              </a:rPr>
              <a:t>, de la femme et de </a:t>
            </a:r>
            <a:r>
              <a:rPr lang="en-US" sz="2000" b="1" dirty="0" err="1">
                <a:solidFill>
                  <a:schemeClr val="tx1"/>
                </a:solidFill>
              </a:rPr>
              <a:t>l’homme</a:t>
            </a:r>
            <a:r>
              <a:rPr lang="en-US" sz="2000" b="1" dirty="0">
                <a:solidFill>
                  <a:schemeClr val="tx1"/>
                </a:solidFill>
              </a:rPr>
              <a:t> » au fil des siècles</a:t>
            </a:r>
            <a:br>
              <a:rPr lang="en-US" sz="2000" b="1" dirty="0">
                <a:solidFill>
                  <a:schemeClr val="tx1"/>
                </a:solidFill>
              </a:rPr>
            </a:br>
            <a:br>
              <a:rPr lang="en-US" sz="2000" b="1" dirty="0">
                <a:solidFill>
                  <a:schemeClr val="tx1"/>
                </a:solidFill>
              </a:rPr>
            </a:br>
            <a:br>
              <a:rPr lang="en-US" sz="2000" b="1" dirty="0">
                <a:solidFill>
                  <a:schemeClr val="tx1"/>
                </a:solidFill>
              </a:rPr>
            </a:br>
            <a:r>
              <a:rPr lang="en-US" sz="2000" b="1" dirty="0">
                <a:solidFill>
                  <a:schemeClr val="tx1"/>
                </a:solidFill>
              </a:rPr>
              <a:t>du portrait par Rigaud  </a:t>
            </a:r>
            <a:r>
              <a:rPr lang="en-US" sz="2000" b="1" dirty="0">
                <a:solidFill>
                  <a:srgbClr val="FF0000"/>
                </a:solidFill>
                <a:highlight>
                  <a:srgbClr val="FFFF00"/>
                </a:highlight>
              </a:rPr>
              <a:t>Louis XIV </a:t>
            </a:r>
            <a:r>
              <a:rPr lang="en-US" sz="2000" b="1" dirty="0" err="1">
                <a:solidFill>
                  <a:srgbClr val="FF0000"/>
                </a:solidFill>
                <a:highlight>
                  <a:srgbClr val="FFFF00"/>
                </a:highlight>
              </a:rPr>
              <a:t>portant</a:t>
            </a:r>
            <a:r>
              <a:rPr lang="en-US" sz="2000" b="1" dirty="0">
                <a:solidFill>
                  <a:srgbClr val="FF0000"/>
                </a:solidFill>
                <a:highlight>
                  <a:srgbClr val="FFFF00"/>
                </a:highlight>
              </a:rPr>
              <a:t> des talons </a:t>
            </a:r>
            <a:r>
              <a:rPr lang="en-US" sz="2000" b="1" dirty="0" err="1">
                <a:solidFill>
                  <a:srgbClr val="FF0000"/>
                </a:solidFill>
                <a:highlight>
                  <a:srgbClr val="FFFF00"/>
                </a:highlight>
              </a:rPr>
              <a:t>hauts</a:t>
            </a:r>
            <a:r>
              <a:rPr lang="en-US" sz="2000" b="1" dirty="0">
                <a:solidFill>
                  <a:srgbClr val="FF0000"/>
                </a:solidFill>
                <a:highlight>
                  <a:srgbClr val="FFFF00"/>
                </a:highlight>
              </a:rPr>
              <a:t>, au smoking pour femme </a:t>
            </a:r>
            <a:r>
              <a:rPr lang="en-US" sz="2000" b="1" dirty="0" err="1">
                <a:solidFill>
                  <a:srgbClr val="FF0000"/>
                </a:solidFill>
                <a:highlight>
                  <a:srgbClr val="FFFF00"/>
                </a:highlight>
              </a:rPr>
              <a:t>d’Yves</a:t>
            </a:r>
            <a:r>
              <a:rPr lang="en-US" sz="2000" b="1" dirty="0">
                <a:solidFill>
                  <a:srgbClr val="FF0000"/>
                </a:solidFill>
                <a:highlight>
                  <a:srgbClr val="FFFF00"/>
                </a:highlight>
              </a:rPr>
              <a:t> Saint Laurent </a:t>
            </a:r>
            <a:r>
              <a:rPr lang="en-US" sz="2000" b="1" dirty="0">
                <a:solidFill>
                  <a:schemeClr val="tx1"/>
                </a:solidFill>
              </a:rPr>
              <a:t>en 1966 </a:t>
            </a:r>
            <a:br>
              <a:rPr lang="en-US" sz="2000" b="1" dirty="0">
                <a:solidFill>
                  <a:schemeClr val="tx1"/>
                </a:solidFill>
              </a:rPr>
            </a:br>
            <a:r>
              <a:rPr lang="en-US" sz="2000" b="1" dirty="0">
                <a:solidFill>
                  <a:schemeClr val="tx1"/>
                </a:solidFill>
              </a:rPr>
              <a:t>ou </a:t>
            </a:r>
            <a:r>
              <a:rPr lang="en-US" sz="2000" b="1" dirty="0" err="1">
                <a:solidFill>
                  <a:schemeClr val="tx1"/>
                </a:solidFill>
              </a:rPr>
              <a:t>réflexion</a:t>
            </a:r>
            <a:r>
              <a:rPr lang="en-US" sz="2000" b="1" dirty="0">
                <a:solidFill>
                  <a:schemeClr val="tx1"/>
                </a:solidFill>
              </a:rPr>
              <a:t> sur « La figure de la belle » dans les contes. </a:t>
            </a:r>
            <a:br>
              <a:rPr lang="en-US" sz="2000" b="1" dirty="0">
                <a:solidFill>
                  <a:schemeClr val="tx1"/>
                </a:solidFill>
              </a:rPr>
            </a:br>
            <a:br>
              <a:rPr lang="en-US" sz="2000" b="1" dirty="0">
                <a:solidFill>
                  <a:schemeClr val="tx1"/>
                </a:solidFill>
              </a:rPr>
            </a:br>
            <a:r>
              <a:rPr lang="en-US" sz="2000" b="1" dirty="0">
                <a:solidFill>
                  <a:schemeClr val="tx1"/>
                </a:solidFill>
              </a:rPr>
              <a:t>Objectif </a:t>
            </a:r>
            <a:r>
              <a:rPr lang="en-US" sz="2000" b="1" dirty="0"/>
              <a:t>/</a:t>
            </a:r>
            <a:r>
              <a:rPr lang="en-US" sz="2000" b="1" dirty="0">
                <a:solidFill>
                  <a:schemeClr val="tx1"/>
                </a:solidFill>
              </a:rPr>
              <a:t> </a:t>
            </a:r>
            <a:r>
              <a:rPr lang="en-US" sz="2000" b="1" dirty="0" err="1">
                <a:solidFill>
                  <a:schemeClr val="tx1"/>
                </a:solidFill>
              </a:rPr>
              <a:t>démontrer</a:t>
            </a:r>
            <a:r>
              <a:rPr lang="en-US" sz="2000" b="1" dirty="0">
                <a:solidFill>
                  <a:schemeClr val="tx1"/>
                </a:solidFill>
              </a:rPr>
              <a:t> aux enfants que les notions de </a:t>
            </a:r>
            <a:r>
              <a:rPr lang="en-US" sz="2000" b="1" dirty="0" err="1">
                <a:solidFill>
                  <a:schemeClr val="tx1"/>
                </a:solidFill>
              </a:rPr>
              <a:t>féminin</a:t>
            </a:r>
            <a:r>
              <a:rPr lang="en-US" sz="2000" b="1" dirty="0">
                <a:solidFill>
                  <a:schemeClr val="tx1"/>
                </a:solidFill>
              </a:rPr>
              <a:t> et </a:t>
            </a:r>
            <a:r>
              <a:rPr lang="en-US" sz="2000" b="1" dirty="0" err="1">
                <a:solidFill>
                  <a:schemeClr val="tx1"/>
                </a:solidFill>
              </a:rPr>
              <a:t>masculin</a:t>
            </a:r>
            <a:r>
              <a:rPr lang="en-US" sz="2000" b="1" dirty="0">
                <a:solidFill>
                  <a:schemeClr val="tx1"/>
                </a:solidFill>
              </a:rPr>
              <a:t> </a:t>
            </a:r>
            <a:r>
              <a:rPr lang="en-US" sz="2000" b="1" dirty="0" err="1">
                <a:solidFill>
                  <a:schemeClr val="tx1"/>
                </a:solidFill>
              </a:rPr>
              <a:t>évoluent</a:t>
            </a:r>
            <a:r>
              <a:rPr lang="en-US" sz="2000" b="1" dirty="0">
                <a:solidFill>
                  <a:schemeClr val="tx1"/>
                </a:solidFill>
              </a:rPr>
              <a:t> </a:t>
            </a:r>
            <a:r>
              <a:rPr lang="en-US" sz="2000" b="1" dirty="0" err="1">
                <a:solidFill>
                  <a:schemeClr val="tx1"/>
                </a:solidFill>
              </a:rPr>
              <a:t>suivant</a:t>
            </a:r>
            <a:r>
              <a:rPr lang="en-US" sz="2000" b="1" dirty="0">
                <a:solidFill>
                  <a:schemeClr val="tx1"/>
                </a:solidFill>
              </a:rPr>
              <a:t> les époques. </a:t>
            </a:r>
            <a:br>
              <a:rPr lang="en-US" sz="2000" b="1" dirty="0">
                <a:solidFill>
                  <a:schemeClr val="tx1"/>
                </a:solidFill>
              </a:rPr>
            </a:br>
            <a:br>
              <a:rPr lang="en-US" sz="2000" b="1" dirty="0"/>
            </a:br>
            <a:r>
              <a:rPr lang="en-US" sz="2000" b="1" dirty="0">
                <a:solidFill>
                  <a:schemeClr val="tx1"/>
                </a:solidFill>
              </a:rPr>
              <a:t> « </a:t>
            </a:r>
            <a:r>
              <a:rPr lang="en-US" sz="2000" b="1" dirty="0" err="1">
                <a:solidFill>
                  <a:schemeClr val="tx1"/>
                </a:solidFill>
              </a:rPr>
              <a:t>sensibiliser</a:t>
            </a:r>
            <a:r>
              <a:rPr lang="en-US" sz="2000" b="1" dirty="0">
                <a:solidFill>
                  <a:schemeClr val="tx1"/>
                </a:solidFill>
              </a:rPr>
              <a:t> les </a:t>
            </a:r>
            <a:r>
              <a:rPr lang="en-US" sz="2000" b="1" dirty="0" err="1">
                <a:solidFill>
                  <a:schemeClr val="tx1"/>
                </a:solidFill>
              </a:rPr>
              <a:t>élèves</a:t>
            </a:r>
            <a:r>
              <a:rPr lang="en-US" sz="2000" b="1" dirty="0">
                <a:solidFill>
                  <a:schemeClr val="tx1"/>
                </a:solidFill>
              </a:rPr>
              <a:t> aux </a:t>
            </a:r>
            <a:r>
              <a:rPr lang="en-US" sz="2000" b="1" dirty="0" err="1">
                <a:solidFill>
                  <a:schemeClr val="tx1"/>
                </a:solidFill>
              </a:rPr>
              <a:t>représentations</a:t>
            </a:r>
            <a:r>
              <a:rPr lang="en-US" sz="2000" b="1" dirty="0">
                <a:solidFill>
                  <a:schemeClr val="tx1"/>
                </a:solidFill>
              </a:rPr>
              <a:t>, aux </a:t>
            </a:r>
            <a:r>
              <a:rPr lang="en-US" sz="2000" b="1" dirty="0" err="1">
                <a:solidFill>
                  <a:schemeClr val="tx1"/>
                </a:solidFill>
              </a:rPr>
              <a:t>rôles</a:t>
            </a:r>
            <a:r>
              <a:rPr lang="en-US" sz="2000" b="1" dirty="0">
                <a:solidFill>
                  <a:schemeClr val="tx1"/>
                </a:solidFill>
              </a:rPr>
              <a:t> </a:t>
            </a:r>
            <a:r>
              <a:rPr lang="en-US" sz="2000" b="1" dirty="0" err="1">
                <a:solidFill>
                  <a:schemeClr val="tx1"/>
                </a:solidFill>
              </a:rPr>
              <a:t>assignés</a:t>
            </a:r>
            <a:r>
              <a:rPr lang="en-US" sz="2000" b="1" dirty="0">
                <a:solidFill>
                  <a:schemeClr val="tx1"/>
                </a:solidFill>
              </a:rPr>
              <a:t> aux filles et aux garçons </a:t>
            </a:r>
            <a:br>
              <a:rPr lang="en-US" sz="2000" b="1" dirty="0">
                <a:solidFill>
                  <a:schemeClr val="tx1"/>
                </a:solidFill>
              </a:rPr>
            </a:br>
            <a:br>
              <a:rPr lang="en-US" sz="2000" b="1" dirty="0">
                <a:solidFill>
                  <a:schemeClr val="tx1"/>
                </a:solidFill>
              </a:rPr>
            </a:br>
            <a:r>
              <a:rPr lang="en-US" sz="2000" b="1" dirty="0"/>
              <a:t>… </a:t>
            </a:r>
          </a:p>
        </p:txBody>
      </p:sp>
    </p:spTree>
    <p:extLst>
      <p:ext uri="{BB962C8B-B14F-4D97-AF65-F5344CB8AC3E}">
        <p14:creationId xmlns:p14="http://schemas.microsoft.com/office/powerpoint/2010/main" val="10221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4AEE8B-EDA0-C754-BE11-D2BE8B675FD1}"/>
              </a:ext>
            </a:extLst>
          </p:cNvPr>
          <p:cNvSpPr>
            <a:spLocks noGrp="1"/>
          </p:cNvSpPr>
          <p:nvPr>
            <p:ph type="title"/>
          </p:nvPr>
        </p:nvSpPr>
        <p:spPr>
          <a:xfrm>
            <a:off x="904241" y="436880"/>
            <a:ext cx="10154682" cy="962258"/>
          </a:xfrm>
        </p:spPr>
        <p:txBody>
          <a:bodyPr>
            <a:normAutofit/>
          </a:bodyPr>
          <a:lstStyle/>
          <a:p>
            <a:r>
              <a:rPr lang="fr-FR" dirty="0"/>
              <a:t>L’</a:t>
            </a:r>
            <a:r>
              <a:rPr lang="fr-FR" dirty="0" err="1"/>
              <a:t>hysterie</a:t>
            </a:r>
            <a:r>
              <a:rPr lang="fr-FR" dirty="0"/>
              <a:t> de l’</a:t>
            </a:r>
            <a:r>
              <a:rPr lang="fr-FR" dirty="0" err="1"/>
              <a:t>ecole</a:t>
            </a:r>
            <a:r>
              <a:rPr lang="fr-FR" dirty="0"/>
              <a:t> du sexe envahit la France </a:t>
            </a:r>
          </a:p>
        </p:txBody>
      </p:sp>
      <p:sp>
        <p:nvSpPr>
          <p:cNvPr id="3" name="Espace réservé du contenu 2">
            <a:extLst>
              <a:ext uri="{FF2B5EF4-FFF2-40B4-BE49-F238E27FC236}">
                <a16:creationId xmlns:a16="http://schemas.microsoft.com/office/drawing/2014/main" id="{F034874A-7741-8802-6330-A74122BA279E}"/>
              </a:ext>
            </a:extLst>
          </p:cNvPr>
          <p:cNvSpPr>
            <a:spLocks noGrp="1"/>
          </p:cNvSpPr>
          <p:nvPr>
            <p:ph sz="half" idx="1"/>
          </p:nvPr>
        </p:nvSpPr>
        <p:spPr>
          <a:xfrm>
            <a:off x="193040" y="2010878"/>
            <a:ext cx="6220731" cy="4042233"/>
          </a:xfrm>
        </p:spPr>
        <p:txBody>
          <a:bodyPr>
            <a:normAutofit fontScale="85000" lnSpcReduction="20000"/>
          </a:bodyPr>
          <a:lstStyle/>
          <a:p>
            <a:r>
              <a:rPr lang="fr-FR" sz="2300" b="1" dirty="0"/>
              <a:t>des horreurs dénoncées dans le silence intersidéral médiatique</a:t>
            </a:r>
          </a:p>
          <a:p>
            <a:r>
              <a:rPr lang="fr-FR" sz="2600" b="1" dirty="0"/>
              <a:t> sur ce qui est enseigné aux enfants dès la maternelle </a:t>
            </a:r>
          </a:p>
          <a:p>
            <a:r>
              <a:rPr lang="fr-FR" sz="2600" b="1" dirty="0"/>
              <a:t>Sur les injonctions des rectorats auprès des professeurs </a:t>
            </a:r>
          </a:p>
          <a:p>
            <a:r>
              <a:rPr lang="fr-FR" sz="2600" b="1" dirty="0"/>
              <a:t>Il fallait réagir encore</a:t>
            </a:r>
          </a:p>
          <a:p>
            <a:r>
              <a:rPr lang="fr-FR" sz="2600" b="1" dirty="0"/>
              <a:t>d’où ce livre destiné aux familles venant compléter d’ autres ouvrages en circulation mais bien cachés </a:t>
            </a:r>
          </a:p>
          <a:p>
            <a:endParaRPr lang="fr-FR" dirty="0"/>
          </a:p>
        </p:txBody>
      </p:sp>
      <p:sp>
        <p:nvSpPr>
          <p:cNvPr id="4" name="Espace réservé du contenu 3">
            <a:extLst>
              <a:ext uri="{FF2B5EF4-FFF2-40B4-BE49-F238E27FC236}">
                <a16:creationId xmlns:a16="http://schemas.microsoft.com/office/drawing/2014/main" id="{6F51090B-8A5B-86DE-F5DA-898943030647}"/>
              </a:ext>
            </a:extLst>
          </p:cNvPr>
          <p:cNvSpPr>
            <a:spLocks noGrp="1"/>
          </p:cNvSpPr>
          <p:nvPr>
            <p:ph sz="half" idx="2"/>
          </p:nvPr>
        </p:nvSpPr>
        <p:spPr/>
        <p:txBody>
          <a:bodyPr>
            <a:normAutofit fontScale="85000" lnSpcReduction="20000"/>
          </a:bodyPr>
          <a:lstStyle/>
          <a:p>
            <a:endParaRPr lang="fr-FR" dirty="0"/>
          </a:p>
          <a:p>
            <a:r>
              <a:rPr lang="fr-FR" dirty="0"/>
              <a:t> </a:t>
            </a:r>
          </a:p>
        </p:txBody>
      </p:sp>
      <p:pic>
        <p:nvPicPr>
          <p:cNvPr id="5" name="Image 4" descr="Une image contenant texte, capture d’écran, logiciel, ordinateur&#10;&#10;Description générée automatiquement">
            <a:extLst>
              <a:ext uri="{FF2B5EF4-FFF2-40B4-BE49-F238E27FC236}">
                <a16:creationId xmlns:a16="http://schemas.microsoft.com/office/drawing/2014/main" id="{607187BA-D806-9020-5206-0D5A53130A9D}"/>
              </a:ext>
            </a:extLst>
          </p:cNvPr>
          <p:cNvPicPr>
            <a:picLocks noChangeAspect="1"/>
          </p:cNvPicPr>
          <p:nvPr/>
        </p:nvPicPr>
        <p:blipFill rotWithShape="1">
          <a:blip r:embed="rId2"/>
          <a:srcRect l="25904" t="16265" r="48302" b="10445"/>
          <a:stretch/>
        </p:blipFill>
        <p:spPr bwMode="auto">
          <a:xfrm>
            <a:off x="6519756" y="1963797"/>
            <a:ext cx="2216591" cy="3542756"/>
          </a:xfrm>
          <a:prstGeom prst="rect">
            <a:avLst/>
          </a:prstGeom>
          <a:ln>
            <a:noFill/>
          </a:ln>
          <a:extLst>
            <a:ext uri="{53640926-AAD7-44D8-BBD7-CCE9431645EC}">
              <a14:shadowObscured xmlns:a14="http://schemas.microsoft.com/office/drawing/2010/main"/>
            </a:ext>
          </a:extLst>
        </p:spPr>
      </p:pic>
      <p:pic>
        <p:nvPicPr>
          <p:cNvPr id="7" name="Image 6" descr="Une image contenant texte, capture d’écran, logiciel, ordinateur&#10;&#10;Description générée automatiquement">
            <a:extLst>
              <a:ext uri="{FF2B5EF4-FFF2-40B4-BE49-F238E27FC236}">
                <a16:creationId xmlns:a16="http://schemas.microsoft.com/office/drawing/2014/main" id="{790F0070-0473-2061-228F-DB9AA9765F4A}"/>
              </a:ext>
            </a:extLst>
          </p:cNvPr>
          <p:cNvPicPr>
            <a:picLocks noChangeAspect="1"/>
          </p:cNvPicPr>
          <p:nvPr/>
        </p:nvPicPr>
        <p:blipFill rotWithShape="1">
          <a:blip r:embed="rId3"/>
          <a:srcRect l="23509" t="17245" r="49006" b="12797"/>
          <a:stretch/>
        </p:blipFill>
        <p:spPr bwMode="auto">
          <a:xfrm>
            <a:off x="9252419" y="1963797"/>
            <a:ext cx="2026620" cy="35427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8700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2C0109-CAB4-4549-5E7C-7201A3046126}"/>
              </a:ext>
            </a:extLst>
          </p:cNvPr>
          <p:cNvSpPr>
            <a:spLocks noGrp="1"/>
          </p:cNvSpPr>
          <p:nvPr>
            <p:ph type="title"/>
          </p:nvPr>
        </p:nvSpPr>
        <p:spPr>
          <a:xfrm>
            <a:off x="775252" y="-79513"/>
            <a:ext cx="9961549" cy="1252504"/>
          </a:xfrm>
        </p:spPr>
        <p:txBody>
          <a:bodyPr vert="horz" lIns="91440" tIns="45720" rIns="91440" bIns="45720" rtlCol="0" anchor="t">
            <a:normAutofit fontScale="90000"/>
          </a:bodyPr>
          <a:lstStyle/>
          <a:p>
            <a:pPr>
              <a:lnSpc>
                <a:spcPct val="110000"/>
              </a:lnSpc>
            </a:pPr>
            <a:br>
              <a:rPr lang="en-US" dirty="0"/>
            </a:br>
            <a:r>
              <a:rPr lang="en-US" sz="3200" dirty="0">
                <a:latin typeface="ADLaM Display" panose="02010000000000000000" pitchFamily="2" charset="0"/>
                <a:ea typeface="ADLaM Display" panose="02010000000000000000" pitchFamily="2" charset="0"/>
                <a:cs typeface="ADLaM Display" panose="02010000000000000000" pitchFamily="2" charset="0"/>
              </a:rPr>
              <a:t> le </a:t>
            </a:r>
            <a:r>
              <a:rPr lang="en-US" sz="3200" dirty="0" err="1">
                <a:latin typeface="ADLaM Display" panose="02010000000000000000" pitchFamily="2" charset="0"/>
                <a:ea typeface="ADLaM Display" panose="02010000000000000000" pitchFamily="2" charset="0"/>
                <a:cs typeface="ADLaM Display" panose="02010000000000000000" pitchFamily="2" charset="0"/>
              </a:rPr>
              <a:t>pourquoi</a:t>
            </a:r>
            <a:r>
              <a:rPr lang="en-US" sz="3200" dirty="0">
                <a:latin typeface="ADLaM Display" panose="02010000000000000000" pitchFamily="2" charset="0"/>
                <a:ea typeface="ADLaM Display" panose="02010000000000000000" pitchFamily="2" charset="0"/>
                <a:cs typeface="ADLaM Display" panose="02010000000000000000" pitchFamily="2" charset="0"/>
              </a:rPr>
              <a:t> de la </a:t>
            </a:r>
            <a:r>
              <a:rPr lang="en-US" sz="3200" dirty="0" err="1">
                <a:latin typeface="ADLaM Display" panose="02010000000000000000" pitchFamily="2" charset="0"/>
                <a:ea typeface="ADLaM Display" panose="02010000000000000000" pitchFamily="2" charset="0"/>
                <a:cs typeface="ADLaM Display" panose="02010000000000000000" pitchFamily="2" charset="0"/>
              </a:rPr>
              <a:t>casse</a:t>
            </a:r>
            <a:r>
              <a:rPr lang="en-US" sz="3200" dirty="0">
                <a:latin typeface="ADLaM Display" panose="02010000000000000000" pitchFamily="2" charset="0"/>
                <a:ea typeface="ADLaM Display" panose="02010000000000000000" pitchFamily="2" charset="0"/>
                <a:cs typeface="ADLaM Display" panose="02010000000000000000" pitchFamily="2" charset="0"/>
              </a:rPr>
              <a:t>  et de l effraction </a:t>
            </a:r>
            <a:r>
              <a:rPr lang="en-US" sz="3200" dirty="0" err="1">
                <a:latin typeface="ADLaM Display" panose="02010000000000000000" pitchFamily="2" charset="0"/>
                <a:ea typeface="ADLaM Display" panose="02010000000000000000" pitchFamily="2" charset="0"/>
                <a:cs typeface="ADLaM Display" panose="02010000000000000000" pitchFamily="2" charset="0"/>
              </a:rPr>
              <a:t>psychique</a:t>
            </a:r>
            <a:r>
              <a:rPr lang="en-US" sz="3200" dirty="0">
                <a:latin typeface="ADLaM Display" panose="02010000000000000000" pitchFamily="2" charset="0"/>
                <a:ea typeface="ADLaM Display" panose="02010000000000000000" pitchFamily="2" charset="0"/>
                <a:cs typeface="ADLaM Display" panose="02010000000000000000" pitchFamily="2" charset="0"/>
              </a:rPr>
              <a:t> des enfants :</a:t>
            </a:r>
            <a:br>
              <a:rPr lang="en-US" sz="3200" dirty="0">
                <a:latin typeface="ADLaM Display" panose="02010000000000000000" pitchFamily="2" charset="0"/>
                <a:ea typeface="ADLaM Display" panose="02010000000000000000" pitchFamily="2" charset="0"/>
                <a:cs typeface="ADLaM Display" panose="02010000000000000000" pitchFamily="2" charset="0"/>
              </a:rPr>
            </a:br>
            <a:r>
              <a:rPr lang="en-US" sz="3200" dirty="0">
                <a:latin typeface="ADLaM Display" panose="02010000000000000000" pitchFamily="2" charset="0"/>
                <a:ea typeface="ADLaM Display" panose="02010000000000000000" pitchFamily="2" charset="0"/>
                <a:cs typeface="ADLaM Display" panose="02010000000000000000" pitchFamily="2" charset="0"/>
              </a:rPr>
              <a:t>  </a:t>
            </a:r>
            <a:r>
              <a:rPr lang="en-US" sz="3200" dirty="0" err="1">
                <a:latin typeface="ADLaM Display" panose="02010000000000000000" pitchFamily="2" charset="0"/>
                <a:ea typeface="ADLaM Display" panose="02010000000000000000" pitchFamily="2" charset="0"/>
                <a:cs typeface="ADLaM Display" panose="02010000000000000000" pitchFamily="2" charset="0"/>
              </a:rPr>
              <a:t>moyen</a:t>
            </a:r>
            <a:r>
              <a:rPr lang="en-US" sz="3200" dirty="0">
                <a:latin typeface="ADLaM Display" panose="02010000000000000000" pitchFamily="2" charset="0"/>
                <a:ea typeface="ADLaM Display" panose="02010000000000000000" pitchFamily="2" charset="0"/>
                <a:cs typeface="ADLaM Display" panose="02010000000000000000" pitchFamily="2" charset="0"/>
              </a:rPr>
              <a:t> de mise en place du </a:t>
            </a:r>
            <a:r>
              <a:rPr lang="en-US" sz="3200" dirty="0" err="1">
                <a:latin typeface="ADLaM Display" panose="02010000000000000000" pitchFamily="2" charset="0"/>
                <a:ea typeface="ADLaM Display" panose="02010000000000000000" pitchFamily="2" charset="0"/>
                <a:cs typeface="ADLaM Display" panose="02010000000000000000" pitchFamily="2" charset="0"/>
              </a:rPr>
              <a:t>totalitarisme</a:t>
            </a:r>
            <a:r>
              <a:rPr lang="en-US" sz="3200" dirty="0">
                <a:latin typeface="ADLaM Display" panose="02010000000000000000" pitchFamily="2" charset="0"/>
                <a:ea typeface="ADLaM Display" panose="02010000000000000000" pitchFamily="2" charset="0"/>
                <a:cs typeface="ADLaM Display" panose="02010000000000000000" pitchFamily="2" charset="0"/>
              </a:rPr>
              <a:t> </a:t>
            </a:r>
            <a:br>
              <a:rPr lang="en-US" sz="3200" dirty="0">
                <a:latin typeface="ADLaM Display" panose="02010000000000000000" pitchFamily="2" charset="0"/>
                <a:ea typeface="ADLaM Display" panose="02010000000000000000" pitchFamily="2" charset="0"/>
                <a:cs typeface="ADLaM Display" panose="02010000000000000000" pitchFamily="2" charset="0"/>
              </a:rPr>
            </a:br>
            <a:br>
              <a:rPr lang="en-US" sz="3200" dirty="0">
                <a:latin typeface="ADLaM Display" panose="02010000000000000000" pitchFamily="2" charset="0"/>
                <a:ea typeface="ADLaM Display" panose="02010000000000000000" pitchFamily="2" charset="0"/>
                <a:cs typeface="ADLaM Display" panose="02010000000000000000" pitchFamily="2" charset="0"/>
              </a:rPr>
            </a:br>
            <a:endParaRPr lang="en-US" dirty="0"/>
          </a:p>
        </p:txBody>
      </p:sp>
      <p:sp>
        <p:nvSpPr>
          <p:cNvPr id="3" name="Espace réservé du contenu 2">
            <a:extLst>
              <a:ext uri="{FF2B5EF4-FFF2-40B4-BE49-F238E27FC236}">
                <a16:creationId xmlns:a16="http://schemas.microsoft.com/office/drawing/2014/main" id="{3CFD3DE5-E5DD-9379-D54A-55B3C3187985}"/>
              </a:ext>
            </a:extLst>
          </p:cNvPr>
          <p:cNvSpPr>
            <a:spLocks noGrp="1"/>
          </p:cNvSpPr>
          <p:nvPr>
            <p:ph sz="half" idx="1"/>
          </p:nvPr>
        </p:nvSpPr>
        <p:spPr>
          <a:xfrm>
            <a:off x="198268" y="1926453"/>
            <a:ext cx="6404075" cy="3758729"/>
          </a:xfrm>
        </p:spPr>
        <p:txBody>
          <a:bodyPr vert="horz" lIns="91440" tIns="45720" rIns="91440" bIns="45720" rtlCol="0" anchor="t">
            <a:normAutofit fontScale="25000" lnSpcReduction="20000"/>
          </a:bodyPr>
          <a:lstStyle/>
          <a:p>
            <a:pPr marL="0" indent="0">
              <a:lnSpc>
                <a:spcPct val="110000"/>
              </a:lnSpc>
              <a:buNone/>
            </a:pPr>
            <a:endParaRPr lang="en-US" sz="1700" dirty="0"/>
          </a:p>
          <a:p>
            <a:pPr>
              <a:lnSpc>
                <a:spcPct val="110000"/>
              </a:lnSpc>
            </a:pPr>
            <a:r>
              <a:rPr lang="en-US" sz="9600" dirty="0">
                <a:latin typeface="ADLaM Display" panose="02010000000000000000" pitchFamily="2" charset="0"/>
                <a:ea typeface="ADLaM Display" panose="02010000000000000000" pitchFamily="2" charset="0"/>
                <a:cs typeface="ADLaM Display" panose="02010000000000000000" pitchFamily="2" charset="0"/>
              </a:rPr>
              <a:t>STADE </a:t>
            </a:r>
            <a:r>
              <a:rPr lang="en-US" sz="9600" dirty="0" err="1">
                <a:latin typeface="ADLaM Display" panose="02010000000000000000" pitchFamily="2" charset="0"/>
                <a:ea typeface="ADLaM Display" panose="02010000000000000000" pitchFamily="2" charset="0"/>
                <a:cs typeface="ADLaM Display" panose="02010000000000000000" pitchFamily="2" charset="0"/>
              </a:rPr>
              <a:t>SUIVANT</a:t>
            </a:r>
            <a:r>
              <a:rPr lang="en-US" sz="9600" dirty="0">
                <a:latin typeface="ADLaM Display" panose="02010000000000000000" pitchFamily="2" charset="0"/>
                <a:ea typeface="ADLaM Display" panose="02010000000000000000" pitchFamily="2" charset="0"/>
                <a:cs typeface="ADLaM Display" panose="02010000000000000000" pitchFamily="2" charset="0"/>
              </a:rPr>
              <a:t>  DU WOKISME :</a:t>
            </a:r>
          </a:p>
          <a:p>
            <a:pPr>
              <a:lnSpc>
                <a:spcPct val="110000"/>
              </a:lnSpc>
            </a:pPr>
            <a:r>
              <a:rPr lang="en-US" sz="9600" dirty="0">
                <a:latin typeface="ADLaM Display" panose="02010000000000000000" pitchFamily="2" charset="0"/>
                <a:ea typeface="ADLaM Display" panose="02010000000000000000" pitchFamily="2" charset="0"/>
                <a:cs typeface="ADLaM Display" panose="02010000000000000000" pitchFamily="2" charset="0"/>
              </a:rPr>
              <a:t> </a:t>
            </a:r>
            <a:r>
              <a:rPr lang="en-US" sz="9600" dirty="0" err="1">
                <a:latin typeface="ADLaM Display" panose="02010000000000000000" pitchFamily="2" charset="0"/>
                <a:ea typeface="ADLaM Display" panose="02010000000000000000" pitchFamily="2" charset="0"/>
                <a:cs typeface="ADLaM Display" panose="02010000000000000000" pitchFamily="2" charset="0"/>
              </a:rPr>
              <a:t>APRES</a:t>
            </a:r>
            <a:r>
              <a:rPr lang="en-US" sz="9600" dirty="0">
                <a:latin typeface="ADLaM Display" panose="02010000000000000000" pitchFamily="2" charset="0"/>
                <a:ea typeface="ADLaM Display" panose="02010000000000000000" pitchFamily="2" charset="0"/>
                <a:cs typeface="ADLaM Display" panose="02010000000000000000" pitchFamily="2" charset="0"/>
              </a:rPr>
              <a:t> </a:t>
            </a:r>
            <a:r>
              <a:rPr lang="en-US" sz="9600" dirty="0" err="1">
                <a:latin typeface="ADLaM Display" panose="02010000000000000000" pitchFamily="2" charset="0"/>
                <a:ea typeface="ADLaM Display" panose="02010000000000000000" pitchFamily="2" charset="0"/>
                <a:cs typeface="ADLaM Display" panose="02010000000000000000" pitchFamily="2" charset="0"/>
              </a:rPr>
              <a:t>CASSE</a:t>
            </a:r>
            <a:r>
              <a:rPr lang="en-US" sz="9600" dirty="0">
                <a:latin typeface="ADLaM Display" panose="02010000000000000000" pitchFamily="2" charset="0"/>
                <a:ea typeface="ADLaM Display" panose="02010000000000000000" pitchFamily="2" charset="0"/>
                <a:cs typeface="ADLaM Display" panose="02010000000000000000" pitchFamily="2" charset="0"/>
              </a:rPr>
              <a:t> DE L ECOLE</a:t>
            </a:r>
          </a:p>
          <a:p>
            <a:pPr>
              <a:lnSpc>
                <a:spcPct val="110000"/>
              </a:lnSpc>
            </a:pPr>
            <a:r>
              <a:rPr lang="en-US" sz="9600" dirty="0">
                <a:latin typeface="ADLaM Display" panose="02010000000000000000" pitchFamily="2" charset="0"/>
                <a:ea typeface="ADLaM Display" panose="02010000000000000000" pitchFamily="2" charset="0"/>
                <a:cs typeface="ADLaM Display" panose="02010000000000000000" pitchFamily="2" charset="0"/>
              </a:rPr>
              <a:t> DE LA </a:t>
            </a:r>
            <a:r>
              <a:rPr lang="en-US" sz="9600" dirty="0" err="1">
                <a:latin typeface="ADLaM Display" panose="02010000000000000000" pitchFamily="2" charset="0"/>
                <a:ea typeface="ADLaM Display" panose="02010000000000000000" pitchFamily="2" charset="0"/>
                <a:cs typeface="ADLaM Display" panose="02010000000000000000" pitchFamily="2" charset="0"/>
              </a:rPr>
              <a:t>FAMILLE</a:t>
            </a:r>
            <a:endParaRPr lang="en-US" sz="9600" dirty="0">
              <a:latin typeface="ADLaM Display" panose="02010000000000000000" pitchFamily="2" charset="0"/>
              <a:ea typeface="ADLaM Display" panose="02010000000000000000" pitchFamily="2" charset="0"/>
              <a:cs typeface="ADLaM Display" panose="02010000000000000000" pitchFamily="2" charset="0"/>
            </a:endParaRPr>
          </a:p>
          <a:p>
            <a:pPr>
              <a:lnSpc>
                <a:spcPct val="110000"/>
              </a:lnSpc>
            </a:pPr>
            <a:r>
              <a:rPr lang="en-US" sz="9600" dirty="0">
                <a:latin typeface="ADLaM Display" panose="02010000000000000000" pitchFamily="2" charset="0"/>
                <a:ea typeface="ADLaM Display" panose="02010000000000000000" pitchFamily="2" charset="0"/>
                <a:cs typeface="ADLaM Display" panose="02010000000000000000" pitchFamily="2" charset="0"/>
              </a:rPr>
              <a:t> DE L HISTOIRE</a:t>
            </a:r>
          </a:p>
          <a:p>
            <a:pPr>
              <a:lnSpc>
                <a:spcPct val="110000"/>
              </a:lnSpc>
            </a:pPr>
            <a:r>
              <a:rPr lang="en-US" sz="9600" dirty="0">
                <a:latin typeface="ADLaM Display" panose="02010000000000000000" pitchFamily="2" charset="0"/>
                <a:ea typeface="ADLaM Display" panose="02010000000000000000" pitchFamily="2" charset="0"/>
                <a:cs typeface="ADLaM Display" panose="02010000000000000000" pitchFamily="2" charset="0"/>
              </a:rPr>
              <a:t> DE LA LITTERATURE ET MEME DES </a:t>
            </a:r>
            <a:r>
              <a:rPr lang="en-US" sz="9600" dirty="0" err="1">
                <a:latin typeface="ADLaM Display" panose="02010000000000000000" pitchFamily="2" charset="0"/>
                <a:ea typeface="ADLaM Display" panose="02010000000000000000" pitchFamily="2" charset="0"/>
                <a:cs typeface="ADLaM Display" panose="02010000000000000000" pitchFamily="2" charset="0"/>
              </a:rPr>
              <a:t>MATHEMATIQUES</a:t>
            </a:r>
            <a:endParaRPr lang="en-US" sz="9600" dirty="0">
              <a:latin typeface="ADLaM Display" panose="02010000000000000000" pitchFamily="2" charset="0"/>
              <a:ea typeface="ADLaM Display" panose="02010000000000000000" pitchFamily="2" charset="0"/>
              <a:cs typeface="ADLaM Display" panose="02010000000000000000" pitchFamily="2" charset="0"/>
            </a:endParaRPr>
          </a:p>
          <a:p>
            <a:pPr>
              <a:lnSpc>
                <a:spcPct val="110000"/>
              </a:lnSpc>
            </a:pPr>
            <a:r>
              <a:rPr lang="en-US" sz="9600" dirty="0">
                <a:latin typeface="ADLaM Display" panose="02010000000000000000" pitchFamily="2" charset="0"/>
                <a:ea typeface="ADLaM Display" panose="02010000000000000000" pitchFamily="2" charset="0"/>
                <a:cs typeface="ADLaM Display" panose="02010000000000000000" pitchFamily="2" charset="0"/>
              </a:rPr>
              <a:t>EFFRACTION </a:t>
            </a:r>
            <a:r>
              <a:rPr lang="en-US" sz="9600" dirty="0" err="1">
                <a:latin typeface="ADLaM Display" panose="02010000000000000000" pitchFamily="2" charset="0"/>
                <a:ea typeface="ADLaM Display" panose="02010000000000000000" pitchFamily="2" charset="0"/>
                <a:cs typeface="ADLaM Display" panose="02010000000000000000" pitchFamily="2" charset="0"/>
              </a:rPr>
              <a:t>PSYCHIQUE</a:t>
            </a:r>
            <a:r>
              <a:rPr lang="en-US" sz="9600" dirty="0">
                <a:latin typeface="ADLaM Display" panose="02010000000000000000" pitchFamily="2" charset="0"/>
                <a:ea typeface="ADLaM Display" panose="02010000000000000000" pitchFamily="2" charset="0"/>
                <a:cs typeface="ADLaM Display" panose="02010000000000000000" pitchFamily="2" charset="0"/>
              </a:rPr>
              <a:t> DEFINITIVE DES </a:t>
            </a:r>
            <a:r>
              <a:rPr lang="en-US" sz="9600" dirty="0" err="1">
                <a:latin typeface="ADLaM Display" panose="02010000000000000000" pitchFamily="2" charset="0"/>
                <a:ea typeface="ADLaM Display" panose="02010000000000000000" pitchFamily="2" charset="0"/>
                <a:cs typeface="ADLaM Display" panose="02010000000000000000" pitchFamily="2" charset="0"/>
              </a:rPr>
              <a:t>CERVEAUX</a:t>
            </a:r>
            <a:r>
              <a:rPr lang="en-US" sz="9600" dirty="0">
                <a:latin typeface="ADLaM Display" panose="02010000000000000000" pitchFamily="2" charset="0"/>
                <a:ea typeface="ADLaM Display" panose="02010000000000000000" pitchFamily="2" charset="0"/>
                <a:cs typeface="ADLaM Display" panose="02010000000000000000" pitchFamily="2" charset="0"/>
              </a:rPr>
              <a:t> DES ENFANTS : pas de </a:t>
            </a:r>
            <a:r>
              <a:rPr lang="en-US" sz="9600" dirty="0" err="1">
                <a:latin typeface="ADLaM Display" panose="02010000000000000000" pitchFamily="2" charset="0"/>
                <a:ea typeface="ADLaM Display" panose="02010000000000000000" pitchFamily="2" charset="0"/>
                <a:cs typeface="ADLaM Display" panose="02010000000000000000" pitchFamily="2" charset="0"/>
              </a:rPr>
              <a:t>guérison</a:t>
            </a:r>
            <a:r>
              <a:rPr lang="en-US" sz="9600" dirty="0">
                <a:latin typeface="ADLaM Display" panose="02010000000000000000" pitchFamily="2" charset="0"/>
                <a:ea typeface="ADLaM Display" panose="02010000000000000000" pitchFamily="2" charset="0"/>
                <a:cs typeface="ADLaM Display" panose="02010000000000000000" pitchFamily="2" charset="0"/>
              </a:rPr>
              <a:t>, avenir </a:t>
            </a:r>
            <a:r>
              <a:rPr lang="en-US" sz="9600" dirty="0" err="1">
                <a:latin typeface="ADLaM Display" panose="02010000000000000000" pitchFamily="2" charset="0"/>
                <a:ea typeface="ADLaM Display" panose="02010000000000000000" pitchFamily="2" charset="0"/>
                <a:cs typeface="ADLaM Display" panose="02010000000000000000" pitchFamily="2" charset="0"/>
              </a:rPr>
              <a:t>compromis</a:t>
            </a:r>
            <a:r>
              <a:rPr lang="en-US" sz="9600" dirty="0">
                <a:latin typeface="ADLaM Display" panose="02010000000000000000" pitchFamily="2" charset="0"/>
                <a:ea typeface="ADLaM Display" panose="02010000000000000000" pitchFamily="2" charset="0"/>
                <a:cs typeface="ADLaM Display" panose="02010000000000000000" pitchFamily="2" charset="0"/>
              </a:rPr>
              <a:t> (perversion à </a:t>
            </a:r>
            <a:r>
              <a:rPr lang="en-US" sz="9600" dirty="0" err="1">
                <a:latin typeface="ADLaM Display" panose="02010000000000000000" pitchFamily="2" charset="0"/>
                <a:ea typeface="ADLaM Display" panose="02010000000000000000" pitchFamily="2" charset="0"/>
                <a:cs typeface="ADLaM Display" panose="02010000000000000000" pitchFamily="2" charset="0"/>
              </a:rPr>
              <a:t>lâge</a:t>
            </a:r>
            <a:r>
              <a:rPr lang="en-US" sz="9600" dirty="0">
                <a:latin typeface="ADLaM Display" panose="02010000000000000000" pitchFamily="2" charset="0"/>
                <a:ea typeface="ADLaM Display" panose="02010000000000000000" pitchFamily="2" charset="0"/>
                <a:cs typeface="ADLaM Display" panose="02010000000000000000" pitchFamily="2" charset="0"/>
              </a:rPr>
              <a:t>  </a:t>
            </a:r>
            <a:r>
              <a:rPr lang="en-US" sz="9600" dirty="0" err="1">
                <a:latin typeface="ADLaM Display" panose="02010000000000000000" pitchFamily="2" charset="0"/>
                <a:ea typeface="ADLaM Display" panose="02010000000000000000" pitchFamily="2" charset="0"/>
                <a:cs typeface="ADLaM Display" panose="02010000000000000000" pitchFamily="2" charset="0"/>
              </a:rPr>
              <a:t>adulte</a:t>
            </a:r>
            <a:br>
              <a:rPr lang="en-US" sz="4900" dirty="0">
                <a:latin typeface="ADLaM Display" panose="02010000000000000000" pitchFamily="2" charset="0"/>
                <a:ea typeface="ADLaM Display" panose="02010000000000000000" pitchFamily="2" charset="0"/>
                <a:cs typeface="ADLaM Display" panose="02010000000000000000" pitchFamily="2" charset="0"/>
              </a:rPr>
            </a:br>
            <a:br>
              <a:rPr lang="en-US" sz="4900" dirty="0">
                <a:latin typeface="ADLaM Display" panose="02010000000000000000" pitchFamily="2" charset="0"/>
                <a:ea typeface="ADLaM Display" panose="02010000000000000000" pitchFamily="2" charset="0"/>
                <a:cs typeface="ADLaM Display" panose="02010000000000000000" pitchFamily="2" charset="0"/>
              </a:rPr>
            </a:br>
            <a:br>
              <a:rPr lang="en-US" sz="4900" dirty="0">
                <a:latin typeface="ADLaM Display" panose="02010000000000000000" pitchFamily="2" charset="0"/>
                <a:ea typeface="ADLaM Display" panose="02010000000000000000" pitchFamily="2" charset="0"/>
                <a:cs typeface="ADLaM Display" panose="02010000000000000000" pitchFamily="2" charset="0"/>
              </a:rPr>
            </a:br>
            <a:endParaRPr lang="en-US" sz="4900"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7" name="Espace réservé du contenu 5" descr="Une image contenant texte, Appareils électroniques, capture d’écran, logiciel&#10;&#10;Description générée automatiquement">
            <a:extLst>
              <a:ext uri="{FF2B5EF4-FFF2-40B4-BE49-F238E27FC236}">
                <a16:creationId xmlns:a16="http://schemas.microsoft.com/office/drawing/2014/main" id="{47CEBB00-8EE9-FDC7-0BC0-92C7EBB64DF5}"/>
              </a:ext>
            </a:extLst>
          </p:cNvPr>
          <p:cNvPicPr>
            <a:picLocks noGrp="1" noChangeAspect="1"/>
          </p:cNvPicPr>
          <p:nvPr>
            <p:ph sz="half" idx="2"/>
          </p:nvPr>
        </p:nvPicPr>
        <p:blipFill rotWithShape="1">
          <a:blip r:embed="rId2"/>
          <a:stretch/>
        </p:blipFill>
        <p:spPr bwMode="auto">
          <a:xfrm>
            <a:off x="6602343" y="2209470"/>
            <a:ext cx="5245100" cy="295036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050296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Image 2" descr="Une image contenant clipart, texte, Graphique, graphisme&#10;&#10;Description générée automatiquement">
            <a:extLst>
              <a:ext uri="{FF2B5EF4-FFF2-40B4-BE49-F238E27FC236}">
                <a16:creationId xmlns:a16="http://schemas.microsoft.com/office/drawing/2014/main" id="{4C01603F-B2BC-890A-89B9-FD41B9BB2603}"/>
              </a:ext>
            </a:extLst>
          </p:cNvPr>
          <p:cNvPicPr>
            <a:picLocks noChangeAspect="1"/>
          </p:cNvPicPr>
          <p:nvPr/>
        </p:nvPicPr>
        <p:blipFill rotWithShape="1">
          <a:blip r:embed="rId2">
            <a:extLst>
              <a:ext uri="{28A0092B-C50C-407E-A947-70E740481C1C}">
                <a14:useLocalDpi xmlns:a14="http://schemas.microsoft.com/office/drawing/2010/main" val="0"/>
              </a:ext>
            </a:extLst>
          </a:blip>
          <a:srcRect l="2995" r="8563" b="-1"/>
          <a:stretch/>
        </p:blipFill>
        <p:spPr bwMode="auto">
          <a:xfrm>
            <a:off x="-315864" y="-1227409"/>
            <a:ext cx="12191675" cy="6857990"/>
          </a:xfrm>
          <a:prstGeom prst="rect">
            <a:avLst/>
          </a:prstGeom>
          <a:noFill/>
        </p:spPr>
      </p:pic>
      <p:sp>
        <p:nvSpPr>
          <p:cNvPr id="8" name="Rectangle 7">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7B60F65-96F2-E156-9AD1-FCEB9920C6DA}"/>
              </a:ext>
            </a:extLst>
          </p:cNvPr>
          <p:cNvSpPr>
            <a:spLocks noGrp="1"/>
          </p:cNvSpPr>
          <p:nvPr>
            <p:ph type="title"/>
          </p:nvPr>
        </p:nvSpPr>
        <p:spPr>
          <a:xfrm>
            <a:off x="6094412" y="5239124"/>
            <a:ext cx="5352214" cy="1450464"/>
          </a:xfrm>
        </p:spPr>
        <p:txBody>
          <a:bodyPr anchor="t">
            <a:normAutofit/>
          </a:bodyPr>
          <a:lstStyle/>
          <a:p>
            <a:r>
              <a:rPr lang="fr-FR" dirty="0">
                <a:solidFill>
                  <a:srgbClr val="FFFFFE"/>
                </a:solidFill>
              </a:rPr>
              <a:t>Et l’apprentissage des fondamentaux ?</a:t>
            </a:r>
          </a:p>
        </p:txBody>
      </p:sp>
      <p:cxnSp>
        <p:nvCxnSpPr>
          <p:cNvPr id="10" name="Straight Connector 9">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FD755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422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0" name="Picture 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4EBA14DC-18EE-6EA9-88BF-5467D043A149}"/>
              </a:ext>
            </a:extLst>
          </p:cNvPr>
          <p:cNvSpPr>
            <a:spLocks noGrp="1"/>
          </p:cNvSpPr>
          <p:nvPr>
            <p:ph type="title"/>
          </p:nvPr>
        </p:nvSpPr>
        <p:spPr>
          <a:xfrm>
            <a:off x="6713810" y="949139"/>
            <a:ext cx="5040386" cy="2266483"/>
          </a:xfrm>
        </p:spPr>
        <p:txBody>
          <a:bodyPr vert="horz" lIns="91440" tIns="45720" rIns="91440" bIns="0" rtlCol="0" anchor="b">
            <a:normAutofit fontScale="90000"/>
          </a:bodyPr>
          <a:lstStyle/>
          <a:p>
            <a:r>
              <a:rPr lang="en-US" sz="4800" dirty="0"/>
              <a:t>Non </a:t>
            </a:r>
            <a:r>
              <a:rPr lang="en-US" sz="4800" dirty="0" err="1"/>
              <a:t>C’est</a:t>
            </a:r>
            <a:r>
              <a:rPr lang="en-US" sz="4800" dirty="0"/>
              <a:t> un </a:t>
            </a:r>
            <a:r>
              <a:rPr lang="en-US" sz="4800" dirty="0" err="1"/>
              <a:t>avis</a:t>
            </a:r>
            <a:r>
              <a:rPr lang="en-US" sz="4800" dirty="0"/>
              <a:t> et </a:t>
            </a:r>
            <a:r>
              <a:rPr lang="en-US" sz="4800" dirty="0" err="1"/>
              <a:t>une</a:t>
            </a:r>
            <a:r>
              <a:rPr lang="en-US" sz="4800" dirty="0"/>
              <a:t> </a:t>
            </a:r>
            <a:r>
              <a:rPr lang="en-US" sz="4800" dirty="0" err="1"/>
              <a:t>préoccupation</a:t>
            </a:r>
            <a:r>
              <a:rPr lang="en-US" sz="4800" dirty="0"/>
              <a:t> </a:t>
            </a:r>
            <a:r>
              <a:rPr lang="en-US" sz="4800" dirty="0" err="1"/>
              <a:t>d’adultes</a:t>
            </a:r>
            <a:r>
              <a:rPr lang="en-US" sz="4800" dirty="0"/>
              <a:t> pas </a:t>
            </a:r>
            <a:r>
              <a:rPr lang="en-US" sz="4800" dirty="0" err="1"/>
              <a:t>d’enfants</a:t>
            </a:r>
            <a:r>
              <a:rPr lang="en-US" sz="4800" dirty="0"/>
              <a:t> </a:t>
            </a:r>
          </a:p>
        </p:txBody>
      </p:sp>
      <p:pic>
        <p:nvPicPr>
          <p:cNvPr id="3" name="Image 2">
            <a:extLst>
              <a:ext uri="{FF2B5EF4-FFF2-40B4-BE49-F238E27FC236}">
                <a16:creationId xmlns:a16="http://schemas.microsoft.com/office/drawing/2014/main" id="{F60591AC-0153-DB1E-243D-3370F22E6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0664" y="116378"/>
            <a:ext cx="5349967" cy="5349967"/>
          </a:xfrm>
          <a:prstGeom prst="rect">
            <a:avLst/>
          </a:prstGeom>
          <a:noFill/>
        </p:spPr>
      </p:pic>
      <p:cxnSp>
        <p:nvCxnSpPr>
          <p:cNvPr id="20" name="Straight Connector 19">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5653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9C2697-55A7-ED9F-8508-1E5E00CFF634}"/>
              </a:ext>
            </a:extLst>
          </p:cNvPr>
          <p:cNvSpPr>
            <a:spLocks noChangeArrowheads="1"/>
          </p:cNvSpPr>
          <p:nvPr/>
        </p:nvSpPr>
        <p:spPr bwMode="auto">
          <a:xfrm rot="10800000" flipV="1">
            <a:off x="14244" y="1872020"/>
            <a:ext cx="9184639" cy="4985980"/>
          </a:xfrm>
          <a:prstGeom prst="rect">
            <a:avLst/>
          </a:prstGeom>
          <a:solidFill>
            <a:schemeClr val="bg2"/>
          </a:solid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3600" b="0" i="0" u="none" strike="noStrike" cap="none" normalizeH="0" baseline="0" dirty="0">
                <a:ln>
                  <a:noFill/>
                </a:ln>
                <a:solidFill>
                  <a:srgbClr val="0F1419"/>
                </a:solidFill>
                <a:effectLst/>
                <a:latin typeface="TwitterChirp"/>
                <a:cs typeface="Times New Roman" panose="02020603050405020304" pitchFamily="18" charset="0"/>
              </a:rPr>
              <a:t>                                </a:t>
            </a:r>
            <a:r>
              <a:rPr kumimoji="0" lang="fr-FR" altLang="fr-FR" sz="3600" b="0" i="0" u="none" strike="noStrike" kern="1200" cap="none" spc="0" normalizeH="0" baseline="0" noProof="0" dirty="0">
                <a:ln>
                  <a:noFill/>
                </a:ln>
                <a:solidFill>
                  <a:srgbClr val="FFFF00"/>
                </a:solidFill>
                <a:effectLst/>
                <a:uLnTx/>
                <a:uFillTx/>
                <a:latin typeface="Gill Sans MT" panose="020B0502020104020203"/>
                <a:ea typeface="+mn-ea"/>
                <a:cs typeface="+mn-cs"/>
              </a:rPr>
              <a:t>ARIANE BILHERAN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altLang="fr-FR" sz="3600" b="0"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3600" b="1" dirty="0">
                <a:solidFill>
                  <a:srgbClr val="FF0000"/>
                </a:solidFill>
                <a:latin typeface="TwitterChirp"/>
                <a:cs typeface="Times New Roman" panose="02020603050405020304" pitchFamily="18" charset="0"/>
              </a:rPr>
              <a:t>Ne </a:t>
            </a:r>
            <a:r>
              <a:rPr kumimoji="0" lang="fr-FR" altLang="fr-FR" sz="3600" b="1" i="0" u="none" strike="noStrike" cap="none" normalizeH="0" baseline="0" dirty="0">
                <a:ln>
                  <a:noFill/>
                </a:ln>
                <a:solidFill>
                  <a:srgbClr val="FF0000"/>
                </a:solidFill>
                <a:effectLst/>
                <a:latin typeface="TwitterChirp"/>
                <a:cs typeface="Times New Roman" panose="02020603050405020304" pitchFamily="18" charset="0"/>
              </a:rPr>
              <a:t> rien céder sur les mots et traquer la novlangue </a:t>
            </a:r>
            <a:r>
              <a:rPr kumimoji="0" lang="fr-FR" altLang="fr-FR" sz="3600" b="1" i="0" u="none" strike="noStrike" cap="none" normalizeH="0" baseline="0" dirty="0">
                <a:ln>
                  <a:noFill/>
                </a:ln>
                <a:effectLst/>
                <a:latin typeface="Trade Gothic Next Heavy" panose="020B0903040303020004" pitchFamily="34" charset="0"/>
                <a:cs typeface="Times New Roman" panose="02020603050405020304" pitchFamily="18" charset="0"/>
              </a:rPr>
              <a:t>où qu’elle se soit nichée, d’abord incrustée en nous… </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3600" b="1" dirty="0">
                <a:latin typeface="Trade Gothic Next Heavy" panose="020B0903040303020004" pitchFamily="34" charset="0"/>
                <a:cs typeface="Times New Roman" panose="02020603050405020304" pitchFamily="18" charset="0"/>
              </a:rPr>
              <a:t>    P</a:t>
            </a:r>
            <a:r>
              <a:rPr kumimoji="0" lang="fr-FR" altLang="fr-FR" sz="3600" b="1" i="0" u="none" strike="noStrike" cap="none" normalizeH="0" baseline="0" dirty="0">
                <a:ln>
                  <a:noFill/>
                </a:ln>
                <a:effectLst/>
                <a:latin typeface="Trade Gothic Next Heavy" panose="020B0903040303020004" pitchFamily="34" charset="0"/>
                <a:cs typeface="Times New Roman" panose="02020603050405020304" pitchFamily="18" charset="0"/>
              </a:rPr>
              <a:t>ar exemple: </a:t>
            </a:r>
            <a:r>
              <a:rPr lang="fr-FR" altLang="fr-FR" sz="3600" b="1" dirty="0">
                <a:latin typeface="Trade Gothic Next Heavy" panose="020B0903040303020004" pitchFamily="34" charset="0"/>
                <a:cs typeface="Times New Roman" panose="02020603050405020304" pitchFamily="18" charset="0"/>
              </a:rPr>
              <a:t>l</a:t>
            </a:r>
            <a:r>
              <a:rPr kumimoji="0" lang="fr-FR" altLang="fr-FR" sz="3600" b="1" i="0" u="none" strike="noStrike" cap="none" normalizeH="0" baseline="0" dirty="0">
                <a:ln>
                  <a:noFill/>
                </a:ln>
                <a:effectLst/>
                <a:latin typeface="Trade Gothic Next Heavy" panose="020B0903040303020004" pitchFamily="34" charset="0"/>
                <a:cs typeface="Times New Roman" panose="02020603050405020304" pitchFamily="18" charset="0"/>
              </a:rPr>
              <a:t>orsque l’on dit « sexualité » pour parler de « sensorialité »,.</a:t>
            </a:r>
            <a:endParaRPr lang="fr-FR" altLang="fr-FR" sz="3600" b="1" dirty="0">
              <a:latin typeface="Trade Gothic Next Heavy" panose="020B09030403030200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effectLst/>
                <a:latin typeface="Trade Gothic Next Heavy" panose="020B0903040303020004" pitchFamily="34" charset="0"/>
                <a:cs typeface="Times New Roman" panose="02020603050405020304" pitchFamily="18" charset="0"/>
              </a:rPr>
              <a:t>   Ou </a:t>
            </a:r>
            <a:r>
              <a:rPr lang="fr-FR" altLang="fr-FR" sz="3600" b="1" dirty="0">
                <a:latin typeface="Trade Gothic Next Heavy" panose="020B0903040303020004" pitchFamily="34" charset="0"/>
                <a:cs typeface="Times New Roman" panose="02020603050405020304" pitchFamily="18" charset="0"/>
              </a:rPr>
              <a:t>l</a:t>
            </a:r>
            <a:r>
              <a:rPr kumimoji="0" lang="fr-FR" altLang="fr-FR" sz="3600" b="1" i="0" u="none" strike="noStrike" cap="none" normalizeH="0" baseline="0" dirty="0">
                <a:ln>
                  <a:noFill/>
                </a:ln>
                <a:effectLst/>
                <a:latin typeface="Trade Gothic Next Heavy" panose="020B0903040303020004" pitchFamily="34" charset="0"/>
                <a:cs typeface="Times New Roman" panose="02020603050405020304" pitchFamily="18" charset="0"/>
              </a:rPr>
              <a:t>orsque l’on dit « affectif et relationnel » pour parler du « sexuel ».</a:t>
            </a:r>
            <a:endParaRPr kumimoji="0" lang="fr-FR" altLang="fr-FR" sz="3600" b="1" i="0" u="none" strike="noStrike" cap="none" normalizeH="0" baseline="0" dirty="0">
              <a:ln>
                <a:noFill/>
              </a:ln>
              <a:effectLst/>
              <a:latin typeface="Trade Gothic Next Heavy" panose="020B0903040303020004" pitchFamily="34" charset="0"/>
            </a:endParaRPr>
          </a:p>
        </p:txBody>
      </p:sp>
      <p:pic>
        <p:nvPicPr>
          <p:cNvPr id="3074" name="Picture 2">
            <a:extLst>
              <a:ext uri="{FF2B5EF4-FFF2-40B4-BE49-F238E27FC236}">
                <a16:creationId xmlns:a16="http://schemas.microsoft.com/office/drawing/2014/main" id="{67033A98-4E80-4E4C-62A3-0DA65D854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52400" y="106681"/>
            <a:ext cx="372761" cy="4571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9AC820F4-A870-25D2-1EF2-504D39856982}"/>
              </a:ext>
            </a:extLst>
          </p:cNvPr>
          <p:cNvPicPr>
            <a:picLocks noChangeAspect="1"/>
          </p:cNvPicPr>
          <p:nvPr/>
        </p:nvPicPr>
        <p:blipFill>
          <a:blip r:embed="rId3"/>
          <a:stretch>
            <a:fillRect/>
          </a:stretch>
        </p:blipFill>
        <p:spPr>
          <a:xfrm>
            <a:off x="14245" y="-42335"/>
            <a:ext cx="3932464" cy="2758594"/>
          </a:xfrm>
          <a:prstGeom prst="rect">
            <a:avLst/>
          </a:prstGeom>
        </p:spPr>
      </p:pic>
      <p:pic>
        <p:nvPicPr>
          <p:cNvPr id="4" name="Image 3">
            <a:extLst>
              <a:ext uri="{FF2B5EF4-FFF2-40B4-BE49-F238E27FC236}">
                <a16:creationId xmlns:a16="http://schemas.microsoft.com/office/drawing/2014/main" id="{4DB00666-028D-A71B-7594-85CE2E7733C3}"/>
              </a:ext>
            </a:extLst>
          </p:cNvPr>
          <p:cNvPicPr>
            <a:picLocks noChangeAspect="1"/>
          </p:cNvPicPr>
          <p:nvPr/>
        </p:nvPicPr>
        <p:blipFill>
          <a:blip r:embed="rId4"/>
          <a:stretch>
            <a:fillRect/>
          </a:stretch>
        </p:blipFill>
        <p:spPr>
          <a:xfrm>
            <a:off x="9270006" y="2748946"/>
            <a:ext cx="2921994" cy="4109054"/>
          </a:xfrm>
          <a:prstGeom prst="rect">
            <a:avLst/>
          </a:prstGeom>
        </p:spPr>
      </p:pic>
    </p:spTree>
    <p:extLst>
      <p:ext uri="{BB962C8B-B14F-4D97-AF65-F5344CB8AC3E}">
        <p14:creationId xmlns:p14="http://schemas.microsoft.com/office/powerpoint/2010/main" val="1024940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1A19B0-D2FD-955E-F252-444B66257BA5}"/>
              </a:ext>
            </a:extLst>
          </p:cNvPr>
          <p:cNvSpPr>
            <a:spLocks noGrp="1"/>
          </p:cNvSpPr>
          <p:nvPr>
            <p:ph type="title"/>
          </p:nvPr>
        </p:nvSpPr>
        <p:spPr>
          <a:xfrm>
            <a:off x="193039" y="1960880"/>
            <a:ext cx="4880001" cy="3811750"/>
          </a:xfrm>
        </p:spPr>
        <p:txBody>
          <a:bodyPr anchor="ctr">
            <a:normAutofit/>
          </a:bodyPr>
          <a:lstStyle/>
          <a:p>
            <a:pPr algn="r"/>
            <a:r>
              <a:rPr lang="fr-FR" sz="3300"/>
              <a:t>Et les injonctions de 2023 de l’OMS vont dans ce sens de favoriser la pédophilie glorifiée par « l’art »</a:t>
            </a:r>
          </a:p>
        </p:txBody>
      </p:sp>
      <p:sp>
        <p:nvSpPr>
          <p:cNvPr id="3" name="Espace réservé du contenu 2">
            <a:extLst>
              <a:ext uri="{FF2B5EF4-FFF2-40B4-BE49-F238E27FC236}">
                <a16:creationId xmlns:a16="http://schemas.microsoft.com/office/drawing/2014/main" id="{6BCB4494-13BD-574E-9620-D8C857FAB90C}"/>
              </a:ext>
            </a:extLst>
          </p:cNvPr>
          <p:cNvSpPr>
            <a:spLocks noGrp="1"/>
          </p:cNvSpPr>
          <p:nvPr>
            <p:ph idx="1"/>
          </p:nvPr>
        </p:nvSpPr>
        <p:spPr>
          <a:xfrm>
            <a:off x="5073041" y="121920"/>
            <a:ext cx="6925920" cy="5650710"/>
          </a:xfrm>
        </p:spPr>
        <p:txBody>
          <a:bodyPr anchor="ctr">
            <a:noAutofit/>
          </a:bodyPr>
          <a:lstStyle/>
          <a:p>
            <a:pPr marL="0" indent="0">
              <a:buNone/>
            </a:pPr>
            <a:r>
              <a:rPr lang="fr-FR" sz="2800" i="1" dirty="0">
                <a:effectLst/>
                <a:latin typeface="ADLaM Display" panose="02010000000000000000" pitchFamily="2" charset="0"/>
                <a:ea typeface="ADLaM Display" panose="02010000000000000000" pitchFamily="2" charset="0"/>
                <a:cs typeface="ADLaM Display" panose="02010000000000000000" pitchFamily="2" charset="0"/>
              </a:rPr>
              <a:t>«  L’imposture des droits sexuels: Ou la loi du pédophile au service du totalitarisme mondial »</a:t>
            </a:r>
          </a:p>
          <a:p>
            <a:endParaRPr lang="fr-FR" sz="2800" i="1" dirty="0">
              <a:latin typeface="ADLaM Display" panose="02010000000000000000" pitchFamily="2" charset="0"/>
              <a:ea typeface="ADLaM Display" panose="02010000000000000000" pitchFamily="2" charset="0"/>
              <a:cs typeface="ADLaM Display" panose="02010000000000000000" pitchFamily="2" charset="0"/>
            </a:endParaRPr>
          </a:p>
          <a:p>
            <a:r>
              <a:rPr lang="fr-FR" sz="2800" dirty="0">
                <a:latin typeface="ADLaM Display" panose="02010000000000000000" pitchFamily="2" charset="0"/>
                <a:ea typeface="ADLaM Display" panose="02010000000000000000" pitchFamily="2" charset="0"/>
                <a:cs typeface="ADLaM Display" panose="02010000000000000000" pitchFamily="2" charset="0"/>
              </a:rPr>
              <a:t>La légalisation progressive de la pédophilie est dans les textes de l’OMS : dernier document en date du 8 mars 2023. L’enseignement consiste à légaliser la sexualité dès les premières années. </a:t>
            </a:r>
          </a:p>
        </p:txBody>
      </p:sp>
    </p:spTree>
    <p:extLst>
      <p:ext uri="{BB962C8B-B14F-4D97-AF65-F5344CB8AC3E}">
        <p14:creationId xmlns:p14="http://schemas.microsoft.com/office/powerpoint/2010/main" val="2685842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0374EA-22DF-68F5-F3A2-2A67D1053EBC}"/>
              </a:ext>
            </a:extLst>
          </p:cNvPr>
          <p:cNvSpPr>
            <a:spLocks noGrp="1"/>
          </p:cNvSpPr>
          <p:nvPr>
            <p:ph type="title"/>
          </p:nvPr>
        </p:nvSpPr>
        <p:spPr>
          <a:xfrm>
            <a:off x="954157" y="325120"/>
            <a:ext cx="6733576" cy="1241213"/>
          </a:xfrm>
        </p:spPr>
        <p:txBody>
          <a:bodyPr anchor="ctr">
            <a:normAutofit/>
          </a:bodyPr>
          <a:lstStyle/>
          <a:p>
            <a:pPr>
              <a:lnSpc>
                <a:spcPct val="90000"/>
              </a:lnSpc>
            </a:pPr>
            <a:r>
              <a:rPr lang="fr-FR" sz="2000" b="1" dirty="0">
                <a:solidFill>
                  <a:schemeClr val="accent2"/>
                </a:solidFill>
              </a:rPr>
              <a:t>Des DANGERS DE L’ EDUCATION SEXUELLE </a:t>
            </a:r>
            <a:br>
              <a:rPr lang="fr-FR" sz="2000" b="1" dirty="0">
                <a:solidFill>
                  <a:schemeClr val="accent2"/>
                </a:solidFill>
              </a:rPr>
            </a:br>
            <a:br>
              <a:rPr lang="fr-FR" sz="2000" b="1" dirty="0">
                <a:solidFill>
                  <a:schemeClr val="accent2"/>
                </a:solidFill>
              </a:rPr>
            </a:br>
            <a:r>
              <a:rPr lang="fr-FR" sz="2000" b="1" dirty="0">
                <a:solidFill>
                  <a:schemeClr val="accent2"/>
                </a:solidFill>
              </a:rPr>
              <a:t>A L’ ECOLE   A LA PEDOPHILIE</a:t>
            </a:r>
          </a:p>
        </p:txBody>
      </p:sp>
      <p:graphicFrame>
        <p:nvGraphicFramePr>
          <p:cNvPr id="5" name="Espace réservé du contenu 2">
            <a:extLst>
              <a:ext uri="{FF2B5EF4-FFF2-40B4-BE49-F238E27FC236}">
                <a16:creationId xmlns:a16="http://schemas.microsoft.com/office/drawing/2014/main" id="{7141097E-3183-9024-0260-6EE6DF137C7D}"/>
              </a:ext>
            </a:extLst>
          </p:cNvPr>
          <p:cNvGraphicFramePr>
            <a:graphicFrameLocks noGrp="1"/>
          </p:cNvGraphicFramePr>
          <p:nvPr>
            <p:ph idx="1"/>
          </p:nvPr>
        </p:nvGraphicFramePr>
        <p:xfrm>
          <a:off x="541866" y="1822552"/>
          <a:ext cx="7145867" cy="4710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descr="Une image contenant texte, livre, Police, Impression&#10;&#10;Description générée automatiquement">
            <a:extLst>
              <a:ext uri="{FF2B5EF4-FFF2-40B4-BE49-F238E27FC236}">
                <a16:creationId xmlns:a16="http://schemas.microsoft.com/office/drawing/2014/main" id="{9733E0AE-49E0-C61F-B812-C9B67C3001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282774" y="2514811"/>
            <a:ext cx="3862496" cy="2896872"/>
          </a:xfrm>
          <a:prstGeom prst="rect">
            <a:avLst/>
          </a:prstGeom>
        </p:spPr>
      </p:pic>
    </p:spTree>
    <p:extLst>
      <p:ext uri="{BB962C8B-B14F-4D97-AF65-F5344CB8AC3E}">
        <p14:creationId xmlns:p14="http://schemas.microsoft.com/office/powerpoint/2010/main" val="3697845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C5A23-1F6B-2E2C-4690-026BA586785C}"/>
              </a:ext>
            </a:extLst>
          </p:cNvPr>
          <p:cNvSpPr>
            <a:spLocks noGrp="1"/>
          </p:cNvSpPr>
          <p:nvPr>
            <p:ph type="title"/>
          </p:nvPr>
        </p:nvSpPr>
        <p:spPr>
          <a:xfrm>
            <a:off x="206820" y="-154627"/>
            <a:ext cx="4371582" cy="5783267"/>
          </a:xfrm>
        </p:spPr>
        <p:txBody>
          <a:bodyPr vert="horz" lIns="91440" tIns="45720" rIns="91440" bIns="45720" rtlCol="0" anchor="b">
            <a:normAutofit/>
          </a:bodyPr>
          <a:lstStyle/>
          <a:p>
            <a:pPr algn="ctr"/>
            <a:r>
              <a:rPr lang="en-US" b="1" kern="1200" dirty="0">
                <a:solidFill>
                  <a:schemeClr val="tx1"/>
                </a:solidFill>
                <a:latin typeface="+mj-lt"/>
                <a:ea typeface="+mj-ea"/>
                <a:cs typeface="+mj-cs"/>
              </a:rPr>
              <a:t>Les enfants </a:t>
            </a:r>
            <a:r>
              <a:rPr lang="en-US" b="1" kern="1200" dirty="0" err="1">
                <a:solidFill>
                  <a:schemeClr val="tx1"/>
                </a:solidFill>
                <a:latin typeface="+mj-lt"/>
                <a:ea typeface="+mj-ea"/>
                <a:cs typeface="+mj-cs"/>
              </a:rPr>
              <a:t>ainsi</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éduqués</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seront</a:t>
            </a:r>
            <a:r>
              <a:rPr lang="en-US" b="1" kern="1200" dirty="0">
                <a:solidFill>
                  <a:schemeClr val="tx1"/>
                </a:solidFill>
                <a:latin typeface="+mj-lt"/>
                <a:ea typeface="+mj-ea"/>
                <a:cs typeface="+mj-cs"/>
              </a:rPr>
              <a:t>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détruits</a:t>
            </a: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a:t>
            </a:r>
            <a:b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b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et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transformés</a:t>
            </a: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en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objets</a:t>
            </a: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esclaves</a:t>
            </a:r>
            <a:b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b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b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ET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possiblement</a:t>
            </a: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à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leur</a:t>
            </a: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tour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pédophiles</a:t>
            </a: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et </a:t>
            </a:r>
            <a:r>
              <a:rPr lang="en-US" kern="1200" dirty="0" err="1">
                <a:solidFill>
                  <a:schemeClr val="tx1"/>
                </a:solidFill>
                <a:latin typeface="ADLaM Display" panose="02010000000000000000" pitchFamily="2" charset="0"/>
                <a:ea typeface="ADLaM Display" panose="02010000000000000000" pitchFamily="2" charset="0"/>
                <a:cs typeface="ADLaM Display" panose="02010000000000000000" pitchFamily="2" charset="0"/>
              </a:rPr>
              <a:t>violeurs</a:t>
            </a:r>
            <a:r>
              <a:rPr lang="en-US" kern="1200" dirty="0">
                <a:solidFill>
                  <a:schemeClr val="tx1"/>
                </a:solidFill>
                <a:latin typeface="ADLaM Display" panose="02010000000000000000" pitchFamily="2" charset="0"/>
                <a:ea typeface="ADLaM Display" panose="02010000000000000000" pitchFamily="2" charset="0"/>
                <a:cs typeface="ADLaM Display" panose="02010000000000000000" pitchFamily="2" charset="0"/>
              </a:rPr>
              <a:t>     </a:t>
            </a:r>
          </a:p>
        </p:txBody>
      </p:sp>
      <p:pic>
        <p:nvPicPr>
          <p:cNvPr id="4" name="Picture 2">
            <a:extLst>
              <a:ext uri="{FF2B5EF4-FFF2-40B4-BE49-F238E27FC236}">
                <a16:creationId xmlns:a16="http://schemas.microsoft.com/office/drawing/2014/main" id="{A3F09B03-356F-8516-9E65-26EFA8FBBDD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62858" y="1066801"/>
            <a:ext cx="6972303" cy="397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4228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C00C04-5F8E-675C-8A2B-4A121E2DA7CC}"/>
              </a:ext>
            </a:extLst>
          </p:cNvPr>
          <p:cNvSpPr>
            <a:spLocks noGrp="1"/>
          </p:cNvSpPr>
          <p:nvPr>
            <p:ph type="title"/>
          </p:nvPr>
        </p:nvSpPr>
        <p:spPr>
          <a:xfrm>
            <a:off x="487680" y="1"/>
            <a:ext cx="11097679" cy="2387599"/>
          </a:xfrm>
        </p:spPr>
        <p:txBody>
          <a:bodyPr>
            <a:normAutofit/>
          </a:bodyPr>
          <a:lstStyle/>
          <a:p>
            <a:r>
              <a:rPr lang="fr-FR" dirty="0"/>
              <a:t>Le mélange des « genres » ! L’ excuse du pouvoir auprès du public: TROMPERIE</a:t>
            </a:r>
            <a:br>
              <a:rPr lang="fr-FR" dirty="0"/>
            </a:br>
            <a:r>
              <a:rPr lang="fr-FR" dirty="0"/>
              <a:t>« </a:t>
            </a:r>
            <a:r>
              <a:rPr lang="fr-FR" sz="2000" b="1" i="1" dirty="0"/>
              <a:t>temps fort de visibilité et de réflexion autour des questions relatives à l’orientation sexuelle et aux transidentités </a:t>
            </a:r>
            <a:r>
              <a:rPr lang="fr-FR" b="1" dirty="0"/>
              <a:t>»</a:t>
            </a:r>
            <a:endParaRPr lang="fr-FR" dirty="0"/>
          </a:p>
        </p:txBody>
      </p:sp>
      <p:graphicFrame>
        <p:nvGraphicFramePr>
          <p:cNvPr id="6" name="Espace réservé du contenu 2">
            <a:extLst>
              <a:ext uri="{FF2B5EF4-FFF2-40B4-BE49-F238E27FC236}">
                <a16:creationId xmlns:a16="http://schemas.microsoft.com/office/drawing/2014/main" id="{8F988232-83A0-1D94-C906-6F97FCF99DFD}"/>
              </a:ext>
            </a:extLst>
          </p:cNvPr>
          <p:cNvGraphicFramePr>
            <a:graphicFrameLocks noGrp="1"/>
          </p:cNvGraphicFramePr>
          <p:nvPr>
            <p:ph sz="half" idx="1"/>
            <p:extLst>
              <p:ext uri="{D42A27DB-BD31-4B8C-83A1-F6EECF244321}">
                <p14:modId xmlns:p14="http://schemas.microsoft.com/office/powerpoint/2010/main" val="4147949200"/>
              </p:ext>
            </p:extLst>
          </p:nvPr>
        </p:nvGraphicFramePr>
        <p:xfrm>
          <a:off x="365760" y="2387600"/>
          <a:ext cx="5726723" cy="338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contenu 3">
            <a:extLst>
              <a:ext uri="{FF2B5EF4-FFF2-40B4-BE49-F238E27FC236}">
                <a16:creationId xmlns:a16="http://schemas.microsoft.com/office/drawing/2014/main" id="{8FAF9719-C2AA-BB61-635A-9E0F3D38EC30}"/>
              </a:ext>
            </a:extLst>
          </p:cNvPr>
          <p:cNvSpPr>
            <a:spLocks noGrp="1"/>
          </p:cNvSpPr>
          <p:nvPr>
            <p:ph sz="half" idx="2"/>
          </p:nvPr>
        </p:nvSpPr>
        <p:spPr>
          <a:xfrm>
            <a:off x="6482079" y="2539999"/>
            <a:ext cx="4576843" cy="2918863"/>
          </a:xfrm>
        </p:spPr>
        <p:txBody>
          <a:bodyPr>
            <a:normAutofit/>
          </a:bodyPr>
          <a:lstStyle/>
          <a:p>
            <a:r>
              <a:rPr lang="fr-FR" dirty="0"/>
              <a:t>17  mai, journée internationale de lutte contre l’homophobie et la transphobie, date inscrite au calendrier des actions éducatives. </a:t>
            </a:r>
          </a:p>
          <a:p>
            <a:r>
              <a:rPr lang="fr-FR" dirty="0"/>
              <a:t>Elle peut, chaque année, être l’occasion de marquer un</a:t>
            </a:r>
            <a:r>
              <a:rPr lang="fr-FR" b="1" dirty="0"/>
              <a:t>. </a:t>
            </a:r>
            <a:r>
              <a:rPr lang="fr-FR" dirty="0"/>
              <a:t>– </a:t>
            </a:r>
          </a:p>
        </p:txBody>
      </p:sp>
    </p:spTree>
    <p:extLst>
      <p:ext uri="{BB962C8B-B14F-4D97-AF65-F5344CB8AC3E}">
        <p14:creationId xmlns:p14="http://schemas.microsoft.com/office/powerpoint/2010/main" val="2794219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365B0E-1A65-0FB1-6ADF-DFF2C2A5FE0C}"/>
              </a:ext>
            </a:extLst>
          </p:cNvPr>
          <p:cNvSpPr>
            <a:spLocks noGrp="1"/>
          </p:cNvSpPr>
          <p:nvPr>
            <p:ph type="title"/>
          </p:nvPr>
        </p:nvSpPr>
        <p:spPr>
          <a:xfrm>
            <a:off x="76200" y="141515"/>
            <a:ext cx="11832771" cy="1722680"/>
          </a:xfrm>
        </p:spPr>
        <p:txBody>
          <a:bodyPr>
            <a:normAutofit fontScale="90000"/>
          </a:bodyPr>
          <a:lstStyle/>
          <a:p>
            <a:r>
              <a:rPr lang="fr-FR" dirty="0"/>
              <a:t>La pub tout azimut  </a:t>
            </a:r>
            <a:br>
              <a:rPr lang="fr-FR" dirty="0"/>
            </a:br>
            <a:r>
              <a:rPr lang="fr-FR" dirty="0"/>
              <a:t>via les associations subventionnées </a:t>
            </a:r>
            <a:br>
              <a:rPr lang="fr-FR" dirty="0"/>
            </a:br>
            <a:r>
              <a:rPr lang="fr-FR" dirty="0"/>
              <a:t> comme le planning familial</a:t>
            </a:r>
            <a:br>
              <a:rPr lang="fr-FR" dirty="0"/>
            </a:br>
            <a:r>
              <a:rPr lang="fr-FR" dirty="0"/>
              <a:t> et les livres pour enfants en </a:t>
            </a:r>
            <a:r>
              <a:rPr lang="fr-FR" dirty="0" err="1"/>
              <a:t>bibliotheque</a:t>
            </a:r>
            <a:endParaRPr lang="fr-FR" dirty="0"/>
          </a:p>
        </p:txBody>
      </p:sp>
      <p:pic>
        <p:nvPicPr>
          <p:cNvPr id="6" name="Espace réservé du contenu 5" descr="Une image contenant texte, dessin humoristique, Visage humain, croquis&#10;&#10;Description générée automatiquement">
            <a:extLst>
              <a:ext uri="{FF2B5EF4-FFF2-40B4-BE49-F238E27FC236}">
                <a16:creationId xmlns:a16="http://schemas.microsoft.com/office/drawing/2014/main" id="{1F61AA36-F2A4-90CA-51A2-1CFC34169C45}"/>
              </a:ext>
            </a:extLst>
          </p:cNvPr>
          <p:cNvPicPr>
            <a:picLocks noGrp="1" noChangeAspect="1"/>
          </p:cNvPicPr>
          <p:nvPr>
            <p:ph sz="half" idx="1"/>
          </p:nvPr>
        </p:nvPicPr>
        <p:blipFill>
          <a:blip r:embed="rId2"/>
          <a:stretch>
            <a:fillRect/>
          </a:stretch>
        </p:blipFill>
        <p:spPr>
          <a:xfrm>
            <a:off x="620487" y="2193697"/>
            <a:ext cx="3870325" cy="3706359"/>
          </a:xfrm>
        </p:spPr>
      </p:pic>
      <p:pic>
        <p:nvPicPr>
          <p:cNvPr id="12" name="Espace réservé du contenu 11" descr="Une image contenant texte, Visage humain, personne, habits&#10;&#10;Description générée automatiquement">
            <a:extLst>
              <a:ext uri="{FF2B5EF4-FFF2-40B4-BE49-F238E27FC236}">
                <a16:creationId xmlns:a16="http://schemas.microsoft.com/office/drawing/2014/main" id="{FC0196F4-BBA5-89E2-A173-AD3552FE32C2}"/>
              </a:ext>
            </a:extLst>
          </p:cNvPr>
          <p:cNvPicPr>
            <a:picLocks noGrp="1" noChangeAspect="1"/>
          </p:cNvPicPr>
          <p:nvPr>
            <p:ph sz="half" idx="2"/>
          </p:nvPr>
        </p:nvPicPr>
        <p:blipFill>
          <a:blip r:embed="rId3"/>
          <a:stretch>
            <a:fillRect/>
          </a:stretch>
        </p:blipFill>
        <p:spPr>
          <a:xfrm>
            <a:off x="6413500" y="2432150"/>
            <a:ext cx="4645025" cy="2612826"/>
          </a:xfrm>
        </p:spPr>
      </p:pic>
    </p:spTree>
    <p:extLst>
      <p:ext uri="{BB962C8B-B14F-4D97-AF65-F5344CB8AC3E}">
        <p14:creationId xmlns:p14="http://schemas.microsoft.com/office/powerpoint/2010/main" val="30479229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470469-945B-CB6C-FF34-9A3ABCF1DE29}"/>
              </a:ext>
            </a:extLst>
          </p:cNvPr>
          <p:cNvSpPr>
            <a:spLocks noGrp="1"/>
          </p:cNvSpPr>
          <p:nvPr>
            <p:ph type="title"/>
          </p:nvPr>
        </p:nvSpPr>
        <p:spPr>
          <a:xfrm>
            <a:off x="121920" y="2113280"/>
            <a:ext cx="3455577" cy="3711323"/>
          </a:xfrm>
        </p:spPr>
        <p:txBody>
          <a:bodyPr>
            <a:normAutofit/>
          </a:bodyPr>
          <a:lstStyle/>
          <a:p>
            <a: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Transformer</a:t>
            </a: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 progressivement</a:t>
            </a: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 un modèle de</a:t>
            </a: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 société </a:t>
            </a: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b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br>
            <a:r>
              <a:rPr lang="fr-FR" sz="2400" b="1" dirty="0">
                <a:solidFill>
                  <a:srgbClr val="FF0000"/>
                </a:solidFill>
                <a:latin typeface="ADLaM Display" panose="02010000000000000000" pitchFamily="2" charset="0"/>
                <a:ea typeface="ADLaM Display" panose="02010000000000000000" pitchFamily="2" charset="0"/>
                <a:cs typeface="ADLaM Display" panose="02010000000000000000" pitchFamily="2" charset="0"/>
              </a:rPr>
              <a:t>par un autre </a:t>
            </a:r>
          </a:p>
        </p:txBody>
      </p:sp>
      <p:graphicFrame>
        <p:nvGraphicFramePr>
          <p:cNvPr id="7" name="Espace réservé du contenu 2">
            <a:extLst>
              <a:ext uri="{FF2B5EF4-FFF2-40B4-BE49-F238E27FC236}">
                <a16:creationId xmlns:a16="http://schemas.microsoft.com/office/drawing/2014/main" id="{34812A8E-8E38-EE20-5923-8D0ADCD8B7FB}"/>
              </a:ext>
            </a:extLst>
          </p:cNvPr>
          <p:cNvGraphicFramePr>
            <a:graphicFrameLocks noGrp="1"/>
          </p:cNvGraphicFramePr>
          <p:nvPr>
            <p:ph idx="1"/>
            <p:extLst>
              <p:ext uri="{D42A27DB-BD31-4B8C-83A1-F6EECF244321}">
                <p14:modId xmlns:p14="http://schemas.microsoft.com/office/powerpoint/2010/main" val="327153634"/>
              </p:ext>
            </p:extLst>
          </p:nvPr>
        </p:nvGraphicFramePr>
        <p:xfrm>
          <a:off x="4155440" y="233681"/>
          <a:ext cx="6584981" cy="5922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5480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AB69E7-1DED-66FC-20E9-3BF81C38DAD7}"/>
              </a:ext>
            </a:extLst>
          </p:cNvPr>
          <p:cNvSpPr>
            <a:spLocks noGrp="1"/>
          </p:cNvSpPr>
          <p:nvPr>
            <p:ph type="title"/>
          </p:nvPr>
        </p:nvSpPr>
        <p:spPr>
          <a:xfrm>
            <a:off x="121920" y="111760"/>
            <a:ext cx="4177583" cy="1793240"/>
          </a:xfrm>
        </p:spPr>
        <p:txBody>
          <a:bodyPr vert="horz" lIns="91440" tIns="45720" rIns="91440" bIns="45720" rtlCol="0" anchor="t">
            <a:normAutofit/>
          </a:bodyPr>
          <a:lstStyle/>
          <a:p>
            <a:pPr>
              <a:lnSpc>
                <a:spcPct val="90000"/>
              </a:lnSpc>
            </a:pPr>
            <a:r>
              <a:rPr lang="en-US" sz="1700" b="0" i="1" dirty="0">
                <a:effectLst/>
              </a:rPr>
              <a:t>.</a:t>
            </a:r>
            <a:r>
              <a:rPr lang="en-US" sz="1700" dirty="0"/>
              <a:t>https://</a:t>
            </a:r>
            <a:r>
              <a:rPr lang="en-US" sz="1700" dirty="0" err="1"/>
              <a:t>lesmoutonsenrages.fr</a:t>
            </a:r>
            <a:r>
              <a:rPr lang="en-US" sz="1700" dirty="0"/>
              <a:t>/wp-content/uploads/2014/01/affiche-</a:t>
            </a:r>
            <a:r>
              <a:rPr lang="en-US" sz="1700" dirty="0" err="1"/>
              <a:t>boutin_theorie</a:t>
            </a:r>
            <a:r>
              <a:rPr lang="en-US" sz="1700" dirty="0"/>
              <a:t>-du-genre-</a:t>
            </a:r>
            <a:r>
              <a:rPr lang="en-US" sz="1700" dirty="0" err="1"/>
              <a:t>580x360.jpg</a:t>
            </a:r>
            <a:endParaRPr lang="en-US" sz="1700" dirty="0"/>
          </a:p>
        </p:txBody>
      </p:sp>
      <p:pic>
        <p:nvPicPr>
          <p:cNvPr id="5122" name="Picture 2" descr="affiche-boutin_theorie-du-genre-580x360">
            <a:extLst>
              <a:ext uri="{FF2B5EF4-FFF2-40B4-BE49-F238E27FC236}">
                <a16:creationId xmlns:a16="http://schemas.microsoft.com/office/drawing/2014/main" id="{83E45099-2F69-FFF0-8025-E83680C9C1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19543" y="1110858"/>
            <a:ext cx="6953577" cy="431121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92F6AD1F-C0B4-6C43-F9A5-714EDDF671ED}"/>
              </a:ext>
            </a:extLst>
          </p:cNvPr>
          <p:cNvSpPr txBox="1"/>
          <p:nvPr/>
        </p:nvSpPr>
        <p:spPr>
          <a:xfrm>
            <a:off x="121920" y="2133600"/>
            <a:ext cx="4177583" cy="4179518"/>
          </a:xfrm>
          <a:prstGeom prst="rect">
            <a:avLst/>
          </a:prstGeom>
        </p:spPr>
        <p:txBody>
          <a:bodyPr vert="horz" lIns="91440" tIns="45720" rIns="91440" bIns="45720" rtlCol="0">
            <a:normAutofit/>
          </a:bodyPr>
          <a:lstStyle/>
          <a:p>
            <a:pPr indent="-228600">
              <a:spcBef>
                <a:spcPts val="1000"/>
              </a:spcBef>
              <a:buClr>
                <a:schemeClr val="accent1"/>
              </a:buClr>
              <a:buFont typeface="Wingdings 3" charset="2"/>
              <a:buChar char=""/>
            </a:pPr>
            <a:r>
              <a:rPr lang="en-US" sz="1700" b="0" i="1" dirty="0">
                <a:solidFill>
                  <a:schemeClr val="tx1">
                    <a:lumMod val="75000"/>
                    <a:lumOff val="25000"/>
                  </a:schemeClr>
                </a:solidFill>
                <a:effectLst/>
              </a:rPr>
              <a:t> </a:t>
            </a:r>
            <a:r>
              <a:rPr lang="en-US" b="1" i="1" dirty="0">
                <a:solidFill>
                  <a:schemeClr val="tx1">
                    <a:lumMod val="75000"/>
                    <a:lumOff val="25000"/>
                  </a:schemeClr>
                </a:solidFill>
                <a:effectLst/>
                <a:latin typeface="Amasis MT Pro Black" panose="02040A04050005020304" pitchFamily="18" charset="0"/>
              </a:rPr>
              <a:t>le combat </a:t>
            </a:r>
            <a:r>
              <a:rPr lang="en-US" b="1" i="1" dirty="0" err="1">
                <a:solidFill>
                  <a:schemeClr val="tx1">
                    <a:lumMod val="75000"/>
                    <a:lumOff val="25000"/>
                  </a:schemeClr>
                </a:solidFill>
                <a:effectLst/>
                <a:latin typeface="Amasis MT Pro Black" panose="02040A04050005020304" pitchFamily="18" charset="0"/>
              </a:rPr>
              <a:t>dès</a:t>
            </a:r>
            <a:r>
              <a:rPr lang="en-US" b="1" i="1" dirty="0">
                <a:solidFill>
                  <a:schemeClr val="tx1">
                    <a:lumMod val="75000"/>
                    <a:lumOff val="25000"/>
                  </a:schemeClr>
                </a:solidFill>
                <a:effectLst/>
                <a:latin typeface="Amasis MT Pro Black" panose="02040A04050005020304" pitchFamily="18" charset="0"/>
              </a:rPr>
              <a:t> les </a:t>
            </a:r>
            <a:r>
              <a:rPr lang="en-US" b="1" i="1" dirty="0" err="1">
                <a:solidFill>
                  <a:schemeClr val="tx1">
                    <a:lumMod val="75000"/>
                    <a:lumOff val="25000"/>
                  </a:schemeClr>
                </a:solidFill>
                <a:effectLst/>
                <a:latin typeface="Amasis MT Pro Black" panose="02040A04050005020304" pitchFamily="18" charset="0"/>
              </a:rPr>
              <a:t>années</a:t>
            </a:r>
            <a:r>
              <a:rPr lang="en-US" b="1" i="1" dirty="0">
                <a:solidFill>
                  <a:schemeClr val="tx1">
                    <a:lumMod val="75000"/>
                    <a:lumOff val="25000"/>
                  </a:schemeClr>
                </a:solidFill>
                <a:effectLst/>
                <a:latin typeface="Amasis MT Pro Black" panose="02040A04050005020304" pitchFamily="18" charset="0"/>
              </a:rPr>
              <a:t> 2012 CONTRE LES </a:t>
            </a:r>
          </a:p>
          <a:p>
            <a:pPr indent="-228600">
              <a:spcBef>
                <a:spcPts val="1000"/>
              </a:spcBef>
              <a:buClr>
                <a:schemeClr val="accent1"/>
              </a:buClr>
              <a:buFont typeface="Wingdings 3" charset="2"/>
              <a:buChar char=""/>
            </a:pPr>
            <a:endParaRPr lang="en-US" b="1" i="1" dirty="0">
              <a:solidFill>
                <a:schemeClr val="tx1">
                  <a:lumMod val="75000"/>
                  <a:lumOff val="25000"/>
                </a:schemeClr>
              </a:solidFill>
              <a:latin typeface="Amasis MT Pro Black" panose="02040A04050005020304" pitchFamily="18" charset="0"/>
            </a:endParaRPr>
          </a:p>
          <a:p>
            <a:pPr indent="-228600">
              <a:spcBef>
                <a:spcPts val="1000"/>
              </a:spcBef>
              <a:buClr>
                <a:schemeClr val="accent1"/>
              </a:buClr>
              <a:buFont typeface="Wingdings 3" charset="2"/>
              <a:buChar char=""/>
            </a:pPr>
            <a:r>
              <a:rPr lang="en-US" b="1" i="1" dirty="0">
                <a:solidFill>
                  <a:schemeClr val="accent1"/>
                </a:solidFill>
                <a:effectLst/>
                <a:highlight>
                  <a:srgbClr val="FFFF00"/>
                </a:highlight>
                <a:latin typeface="Amasis MT Pro Black" panose="02040A04050005020304" pitchFamily="18" charset="0"/>
              </a:rPr>
              <a:t>«</a:t>
            </a:r>
            <a:r>
              <a:rPr lang="en-US" b="1" i="1" dirty="0" err="1">
                <a:solidFill>
                  <a:schemeClr val="accent1"/>
                </a:solidFill>
                <a:effectLst/>
                <a:highlight>
                  <a:srgbClr val="FFFF00"/>
                </a:highlight>
                <a:latin typeface="Amasis MT Pro Black" panose="02040A04050005020304" pitchFamily="18" charset="0"/>
              </a:rPr>
              <a:t>ABCD</a:t>
            </a:r>
            <a:r>
              <a:rPr lang="en-US" b="1" i="1" dirty="0">
                <a:solidFill>
                  <a:schemeClr val="accent1"/>
                </a:solidFill>
                <a:effectLst/>
                <a:highlight>
                  <a:srgbClr val="FFFF00"/>
                </a:highlight>
                <a:latin typeface="Amasis MT Pro Black" panose="02040A04050005020304" pitchFamily="18" charset="0"/>
              </a:rPr>
              <a:t> de </a:t>
            </a:r>
            <a:r>
              <a:rPr lang="en-US" b="1" i="1" dirty="0" err="1">
                <a:solidFill>
                  <a:schemeClr val="accent1"/>
                </a:solidFill>
                <a:effectLst/>
                <a:highlight>
                  <a:srgbClr val="FFFF00"/>
                </a:highlight>
                <a:latin typeface="Amasis MT Pro Black" panose="02040A04050005020304" pitchFamily="18" charset="0"/>
              </a:rPr>
              <a:t>l’égalité</a:t>
            </a:r>
            <a:r>
              <a:rPr lang="en-US" b="1" i="1" dirty="0">
                <a:solidFill>
                  <a:schemeClr val="accent1"/>
                </a:solidFill>
                <a:effectLst/>
                <a:highlight>
                  <a:srgbClr val="FFFF00"/>
                </a:highligh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expérimentés</a:t>
            </a:r>
            <a:r>
              <a:rPr lang="en-US" b="1" i="1" dirty="0">
                <a:solidFill>
                  <a:schemeClr val="tx1">
                    <a:lumMod val="75000"/>
                    <a:lumOff val="25000"/>
                  </a:schemeClr>
                </a:solidFill>
                <a:effectLst/>
                <a:latin typeface="Amasis MT Pro Black" panose="02040A04050005020304" pitchFamily="18" charset="0"/>
              </a:rPr>
              <a:t> par </a:t>
            </a:r>
            <a:r>
              <a:rPr lang="en-US" b="1" i="1" dirty="0" err="1">
                <a:solidFill>
                  <a:schemeClr val="tx1">
                    <a:lumMod val="75000"/>
                    <a:lumOff val="25000"/>
                  </a:schemeClr>
                </a:solidFill>
                <a:effectLst/>
                <a:latin typeface="Amasis MT Pro Black" panose="02040A04050005020304" pitchFamily="18" charset="0"/>
              </a:rPr>
              <a:t>l’Education</a:t>
            </a:r>
            <a:r>
              <a:rPr lang="en-US" b="1" i="1" dirty="0">
                <a:solidFill>
                  <a:schemeClr val="tx1">
                    <a:lumMod val="75000"/>
                    <a:lumOff val="25000"/>
                  </a:schemeClr>
                </a:solidFill>
                <a:effectLst/>
                <a:latin typeface="Amasis MT Pro Black" panose="02040A04050005020304" pitchFamily="18" charset="0"/>
              </a:rPr>
              <a:t> nationale dans </a:t>
            </a:r>
            <a:r>
              <a:rPr lang="en-US" b="1" i="1" dirty="0" err="1">
                <a:solidFill>
                  <a:schemeClr val="tx1">
                    <a:lumMod val="75000"/>
                    <a:lumOff val="25000"/>
                  </a:schemeClr>
                </a:solidFill>
                <a:effectLst/>
                <a:latin typeface="Amasis MT Pro Black" panose="02040A04050005020304" pitchFamily="18" charset="0"/>
              </a:rPr>
              <a:t>plusieurs</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académies</a:t>
            </a:r>
            <a:r>
              <a:rPr lang="en-US" b="1" i="1" dirty="0">
                <a:solidFill>
                  <a:schemeClr val="tx1">
                    <a:lumMod val="75000"/>
                    <a:lumOff val="25000"/>
                  </a:schemeClr>
                </a:solidFill>
                <a:effectLst/>
                <a:latin typeface="Amasis MT Pro Black" panose="02040A04050005020304" pitchFamily="18" charset="0"/>
              </a:rPr>
              <a:t>. Ces ateliers </a:t>
            </a:r>
            <a:r>
              <a:rPr lang="en-US" b="1" i="1" dirty="0" err="1">
                <a:solidFill>
                  <a:schemeClr val="tx1">
                    <a:lumMod val="75000"/>
                    <a:lumOff val="25000"/>
                  </a:schemeClr>
                </a:solidFill>
                <a:effectLst/>
                <a:latin typeface="Amasis MT Pro Black" panose="02040A04050005020304" pitchFamily="18" charset="0"/>
              </a:rPr>
              <a:t>visant</a:t>
            </a:r>
            <a:r>
              <a:rPr lang="en-US" b="1" i="1" dirty="0">
                <a:solidFill>
                  <a:schemeClr val="tx1">
                    <a:lumMod val="75000"/>
                    <a:lumOff val="25000"/>
                  </a:schemeClr>
                </a:solidFill>
                <a:effectLst/>
                <a:latin typeface="Amasis MT Pro Black" panose="02040A04050005020304" pitchFamily="18" charset="0"/>
              </a:rPr>
              <a:t> à </a:t>
            </a:r>
            <a:r>
              <a:rPr lang="en-US" b="1" i="1" dirty="0" err="1">
                <a:solidFill>
                  <a:schemeClr val="tx1">
                    <a:lumMod val="75000"/>
                    <a:lumOff val="25000"/>
                  </a:schemeClr>
                </a:solidFill>
                <a:effectLst/>
                <a:latin typeface="Amasis MT Pro Black" panose="02040A04050005020304" pitchFamily="18" charset="0"/>
              </a:rPr>
              <a:t>déconstruire</a:t>
            </a:r>
            <a:r>
              <a:rPr lang="en-US" b="1" i="1" dirty="0">
                <a:solidFill>
                  <a:schemeClr val="tx1">
                    <a:lumMod val="75000"/>
                    <a:lumOff val="25000"/>
                  </a:schemeClr>
                </a:solidFill>
                <a:effectLst/>
                <a:latin typeface="Amasis MT Pro Black" panose="02040A04050005020304" pitchFamily="18" charset="0"/>
              </a:rPr>
              <a:t> les </a:t>
            </a:r>
            <a:r>
              <a:rPr lang="en-US" b="1" i="1" dirty="0" err="1">
                <a:solidFill>
                  <a:schemeClr val="tx1">
                    <a:lumMod val="75000"/>
                    <a:lumOff val="25000"/>
                  </a:schemeClr>
                </a:solidFill>
                <a:effectLst/>
                <a:latin typeface="Amasis MT Pro Black" panose="02040A04050005020304" pitchFamily="18" charset="0"/>
              </a:rPr>
              <a:t>stéréotypes</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dès</a:t>
            </a:r>
            <a:r>
              <a:rPr lang="en-US" b="1" i="1" dirty="0">
                <a:solidFill>
                  <a:schemeClr val="tx1">
                    <a:lumMod val="75000"/>
                    <a:lumOff val="25000"/>
                  </a:schemeClr>
                </a:solidFill>
                <a:effectLst/>
                <a:latin typeface="Amasis MT Pro Black" panose="02040A04050005020304" pitchFamily="18" charset="0"/>
              </a:rPr>
              <a:t> le plus </a:t>
            </a:r>
            <a:r>
              <a:rPr lang="en-US" b="1" i="1" dirty="0" err="1">
                <a:solidFill>
                  <a:schemeClr val="tx1">
                    <a:lumMod val="75000"/>
                    <a:lumOff val="25000"/>
                  </a:schemeClr>
                </a:solidFill>
                <a:effectLst/>
                <a:latin typeface="Amasis MT Pro Black" panose="02040A04050005020304" pitchFamily="18" charset="0"/>
              </a:rPr>
              <a:t>jeune</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âge</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sont</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suspectés</a:t>
            </a:r>
            <a:r>
              <a:rPr lang="en-US" b="1" i="1" dirty="0">
                <a:solidFill>
                  <a:schemeClr val="tx1">
                    <a:lumMod val="75000"/>
                    <a:lumOff val="25000"/>
                  </a:schemeClr>
                </a:solidFill>
                <a:effectLst/>
                <a:latin typeface="Amasis MT Pro Black" panose="02040A04050005020304" pitchFamily="18" charset="0"/>
              </a:rPr>
              <a:t> de </a:t>
            </a:r>
            <a:r>
              <a:rPr lang="en-US" b="1" i="1" dirty="0" err="1">
                <a:solidFill>
                  <a:schemeClr val="tx1">
                    <a:lumMod val="75000"/>
                    <a:lumOff val="25000"/>
                  </a:schemeClr>
                </a:solidFill>
                <a:effectLst/>
                <a:latin typeface="Amasis MT Pro Black" panose="02040A04050005020304" pitchFamily="18" charset="0"/>
              </a:rPr>
              <a:t>tous</a:t>
            </a:r>
            <a:r>
              <a:rPr lang="en-US" b="1" i="1" dirty="0">
                <a:solidFill>
                  <a:schemeClr val="tx1">
                    <a:lumMod val="75000"/>
                    <a:lumOff val="25000"/>
                  </a:schemeClr>
                </a:solidFill>
                <a:effectLst/>
                <a:latin typeface="Amasis MT Pro Black" panose="02040A04050005020304" pitchFamily="18" charset="0"/>
              </a:rPr>
              <a:t> les </a:t>
            </a:r>
            <a:r>
              <a:rPr lang="en-US" b="1" i="1" dirty="0" err="1">
                <a:solidFill>
                  <a:schemeClr val="tx1">
                    <a:lumMod val="75000"/>
                    <a:lumOff val="25000"/>
                  </a:schemeClr>
                </a:solidFill>
                <a:effectLst/>
                <a:latin typeface="Amasis MT Pro Black" panose="02040A04050005020304" pitchFamily="18" charset="0"/>
              </a:rPr>
              <a:t>maux</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comme</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celui</a:t>
            </a:r>
            <a:r>
              <a:rPr lang="en-US" b="1" i="1" dirty="0">
                <a:solidFill>
                  <a:schemeClr val="tx1">
                    <a:lumMod val="75000"/>
                    <a:lumOff val="25000"/>
                  </a:schemeClr>
                </a:solidFill>
                <a:effectLst/>
                <a:latin typeface="Amasis MT Pro Black" panose="02040A04050005020304" pitchFamily="18" charset="0"/>
              </a:rPr>
              <a:t> </a:t>
            </a:r>
            <a:r>
              <a:rPr lang="en-US" b="1" i="1" dirty="0" err="1">
                <a:solidFill>
                  <a:schemeClr val="tx1">
                    <a:lumMod val="75000"/>
                    <a:lumOff val="25000"/>
                  </a:schemeClr>
                </a:solidFill>
                <a:effectLst/>
                <a:latin typeface="Amasis MT Pro Black" panose="02040A04050005020304" pitchFamily="18" charset="0"/>
              </a:rPr>
              <a:t>d’enseigner</a:t>
            </a:r>
            <a:r>
              <a:rPr lang="en-US" b="1" i="1" dirty="0">
                <a:solidFill>
                  <a:schemeClr val="tx1">
                    <a:lumMod val="75000"/>
                    <a:lumOff val="25000"/>
                  </a:schemeClr>
                </a:solidFill>
                <a:effectLst/>
                <a:latin typeface="Amasis MT Pro Black" panose="02040A04050005020304" pitchFamily="18" charset="0"/>
              </a:rPr>
              <a:t> aux enfants à se </a:t>
            </a:r>
            <a:r>
              <a:rPr lang="en-US" b="1" i="1" dirty="0" err="1">
                <a:solidFill>
                  <a:schemeClr val="tx1">
                    <a:lumMod val="75000"/>
                    <a:lumOff val="25000"/>
                  </a:schemeClr>
                </a:solidFill>
                <a:effectLst/>
                <a:latin typeface="Amasis MT Pro Black" panose="02040A04050005020304" pitchFamily="18" charset="0"/>
              </a:rPr>
              <a:t>masturber</a:t>
            </a:r>
            <a:r>
              <a:rPr lang="en-US" b="1" i="1" dirty="0">
                <a:solidFill>
                  <a:schemeClr val="tx1">
                    <a:lumMod val="75000"/>
                    <a:lumOff val="25000"/>
                  </a:schemeClr>
                </a:solidFill>
                <a:effectLst/>
                <a:latin typeface="Amasis MT Pro Black" panose="02040A04050005020304" pitchFamily="18" charset="0"/>
              </a:rPr>
              <a:t> en </a:t>
            </a:r>
            <a:r>
              <a:rPr lang="en-US" b="1" i="1" dirty="0" err="1">
                <a:solidFill>
                  <a:schemeClr val="tx1">
                    <a:lumMod val="75000"/>
                    <a:lumOff val="25000"/>
                  </a:schemeClr>
                </a:solidFill>
                <a:effectLst/>
                <a:latin typeface="Amasis MT Pro Black" panose="02040A04050005020304" pitchFamily="18" charset="0"/>
              </a:rPr>
              <a:t>classe</a:t>
            </a:r>
            <a:r>
              <a:rPr lang="en-US" b="1" i="1" dirty="0">
                <a:solidFill>
                  <a:schemeClr val="tx1">
                    <a:lumMod val="75000"/>
                    <a:lumOff val="25000"/>
                  </a:schemeClr>
                </a:solidFill>
                <a:effectLst/>
                <a:latin typeface="Amasis MT Pro Black" panose="02040A04050005020304" pitchFamily="18" charset="0"/>
              </a:rPr>
              <a:t> de </a:t>
            </a:r>
            <a:r>
              <a:rPr lang="en-US" b="1" i="1" dirty="0" err="1">
                <a:solidFill>
                  <a:schemeClr val="tx1">
                    <a:lumMod val="75000"/>
                    <a:lumOff val="25000"/>
                  </a:schemeClr>
                </a:solidFill>
                <a:effectLst/>
                <a:latin typeface="Amasis MT Pro Black" panose="02040A04050005020304" pitchFamily="18" charset="0"/>
              </a:rPr>
              <a:t>maternelle</a:t>
            </a:r>
            <a:endParaRPr lang="en-US" b="1" dirty="0">
              <a:solidFill>
                <a:schemeClr val="tx1">
                  <a:lumMod val="75000"/>
                  <a:lumOff val="25000"/>
                </a:schemeClr>
              </a:solidFill>
              <a:latin typeface="Amasis MT Pro Black" panose="02040A04050005020304" pitchFamily="18" charset="0"/>
            </a:endParaRPr>
          </a:p>
        </p:txBody>
      </p:sp>
    </p:spTree>
    <p:extLst>
      <p:ext uri="{BB962C8B-B14F-4D97-AF65-F5344CB8AC3E}">
        <p14:creationId xmlns:p14="http://schemas.microsoft.com/office/powerpoint/2010/main" val="23638340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23F9A50-C0AA-AE55-117B-326C816FAF14}"/>
              </a:ext>
            </a:extLst>
          </p:cNvPr>
          <p:cNvSpPr>
            <a:spLocks noGrp="1"/>
          </p:cNvSpPr>
          <p:nvPr>
            <p:ph type="title"/>
          </p:nvPr>
        </p:nvSpPr>
        <p:spPr>
          <a:xfrm>
            <a:off x="849683" y="1240076"/>
            <a:ext cx="2727813" cy="4584527"/>
          </a:xfrm>
        </p:spPr>
        <p:txBody>
          <a:bodyPr>
            <a:normAutofit/>
          </a:bodyPr>
          <a:lstStyle/>
          <a:p>
            <a:r>
              <a:rPr lang="fr-FR">
                <a:solidFill>
                  <a:srgbClr val="FFFFFF"/>
                </a:solidFill>
              </a:rPr>
              <a:t>Des ABC</a:t>
            </a:r>
            <a:br>
              <a:rPr lang="fr-FR">
                <a:solidFill>
                  <a:srgbClr val="FFFFFF"/>
                </a:solidFill>
              </a:rPr>
            </a:br>
            <a:br>
              <a:rPr lang="fr-FR">
                <a:solidFill>
                  <a:srgbClr val="FFFFFF"/>
                </a:solidFill>
              </a:rPr>
            </a:br>
            <a:r>
              <a:rPr lang="fr-FR">
                <a:solidFill>
                  <a:srgbClr val="FFFFFF"/>
                </a:solidFill>
              </a:rPr>
              <a:t>DE L’EGALITE </a:t>
            </a:r>
            <a:br>
              <a:rPr lang="fr-FR">
                <a:solidFill>
                  <a:srgbClr val="FFFFFF"/>
                </a:solidFill>
              </a:rPr>
            </a:br>
            <a:br>
              <a:rPr lang="fr-FR">
                <a:solidFill>
                  <a:srgbClr val="FFFFFF"/>
                </a:solidFill>
              </a:rPr>
            </a:br>
            <a:r>
              <a:rPr lang="fr-FR">
                <a:solidFill>
                  <a:srgbClr val="FFFFFF"/>
                </a:solidFill>
              </a:rPr>
              <a:t>A LA CIRCULAIRE BLANQUER</a:t>
            </a:r>
          </a:p>
        </p:txBody>
      </p:sp>
      <p:sp>
        <p:nvSpPr>
          <p:cNvPr id="3" name="Espace réservé du contenu 2">
            <a:extLst>
              <a:ext uri="{FF2B5EF4-FFF2-40B4-BE49-F238E27FC236}">
                <a16:creationId xmlns:a16="http://schemas.microsoft.com/office/drawing/2014/main" id="{43BE39B3-C3AF-419F-5CB3-53A787CF4FF3}"/>
              </a:ext>
            </a:extLst>
          </p:cNvPr>
          <p:cNvSpPr>
            <a:spLocks noGrp="1"/>
          </p:cNvSpPr>
          <p:nvPr>
            <p:ph idx="1"/>
          </p:nvPr>
        </p:nvSpPr>
        <p:spPr>
          <a:xfrm>
            <a:off x="4705594" y="1240077"/>
            <a:ext cx="6034827" cy="4916465"/>
          </a:xfrm>
        </p:spPr>
        <p:txBody>
          <a:bodyPr anchor="t">
            <a:normAutofit/>
          </a:bodyPr>
          <a:lstStyle/>
          <a:p>
            <a:r>
              <a:rPr lang="fr-FR" sz="2800" dirty="0">
                <a:highlight>
                  <a:srgbClr val="FFFF00"/>
                </a:highlight>
              </a:rPr>
              <a:t>« De l’école maternelle jusqu’au lycée, l’école est priée de se mettre en ordre de marche pour écouter, accompagner </a:t>
            </a:r>
          </a:p>
          <a:p>
            <a:endParaRPr lang="fr-FR" sz="2800" dirty="0">
              <a:highlight>
                <a:srgbClr val="FFFF00"/>
              </a:highlight>
            </a:endParaRPr>
          </a:p>
          <a:p>
            <a:r>
              <a:rPr lang="fr-FR" sz="2800" dirty="0">
                <a:highlight>
                  <a:srgbClr val="FFFF00"/>
                </a:highlight>
              </a:rPr>
              <a:t>et protéger les “enfants transgenres ou qui s’interrogent sur leur identité de genre” ».</a:t>
            </a:r>
          </a:p>
        </p:txBody>
      </p:sp>
    </p:spTree>
    <p:extLst>
      <p:ext uri="{BB962C8B-B14F-4D97-AF65-F5344CB8AC3E}">
        <p14:creationId xmlns:p14="http://schemas.microsoft.com/office/powerpoint/2010/main" val="34182542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3F9A50-C0AA-AE55-117B-326C816FAF14}"/>
              </a:ext>
            </a:extLst>
          </p:cNvPr>
          <p:cNvSpPr>
            <a:spLocks noGrp="1"/>
          </p:cNvSpPr>
          <p:nvPr>
            <p:ph type="title"/>
          </p:nvPr>
        </p:nvSpPr>
        <p:spPr>
          <a:xfrm>
            <a:off x="480373" y="2031999"/>
            <a:ext cx="3097123" cy="4033521"/>
          </a:xfrm>
        </p:spPr>
        <p:txBody>
          <a:bodyPr>
            <a:normAutofit fontScale="90000"/>
          </a:bodyPr>
          <a:lstStyle/>
          <a:p>
            <a:r>
              <a:rPr lang="fr-FR" b="1" dirty="0">
                <a:solidFill>
                  <a:srgbClr val="FF0000"/>
                </a:solidFill>
              </a:rPr>
              <a:t>Des ABC</a:t>
            </a:r>
            <a:br>
              <a:rPr lang="fr-FR" b="1" dirty="0">
                <a:solidFill>
                  <a:srgbClr val="FF0000"/>
                </a:solidFill>
              </a:rPr>
            </a:br>
            <a:br>
              <a:rPr lang="fr-FR" b="1" dirty="0">
                <a:solidFill>
                  <a:srgbClr val="FF0000"/>
                </a:solidFill>
              </a:rPr>
            </a:br>
            <a:r>
              <a:rPr lang="fr-FR" b="1" dirty="0">
                <a:solidFill>
                  <a:srgbClr val="FF0000"/>
                </a:solidFill>
              </a:rPr>
              <a:t>DE L’EGALITE </a:t>
            </a:r>
            <a:br>
              <a:rPr lang="fr-FR" b="1" dirty="0">
                <a:solidFill>
                  <a:srgbClr val="FF0000"/>
                </a:solidFill>
              </a:rPr>
            </a:br>
            <a:br>
              <a:rPr lang="fr-FR" b="1" dirty="0">
                <a:solidFill>
                  <a:srgbClr val="FF0000"/>
                </a:solidFill>
              </a:rPr>
            </a:br>
            <a:br>
              <a:rPr lang="fr-FR" b="1" dirty="0">
                <a:solidFill>
                  <a:srgbClr val="FF0000"/>
                </a:solidFill>
              </a:rPr>
            </a:br>
            <a:br>
              <a:rPr lang="fr-FR" b="1" dirty="0">
                <a:solidFill>
                  <a:srgbClr val="FF0000"/>
                </a:solidFill>
              </a:rPr>
            </a:br>
            <a:r>
              <a:rPr lang="fr-FR" b="1" dirty="0">
                <a:solidFill>
                  <a:srgbClr val="FF0000"/>
                </a:solidFill>
              </a:rPr>
              <a:t>A LA CIRCULAIRE BLANQUER</a:t>
            </a:r>
          </a:p>
        </p:txBody>
      </p:sp>
      <p:sp>
        <p:nvSpPr>
          <p:cNvPr id="3" name="Espace réservé du contenu 2">
            <a:extLst>
              <a:ext uri="{FF2B5EF4-FFF2-40B4-BE49-F238E27FC236}">
                <a16:creationId xmlns:a16="http://schemas.microsoft.com/office/drawing/2014/main" id="{43BE39B3-C3AF-419F-5CB3-53A787CF4FF3}"/>
              </a:ext>
            </a:extLst>
          </p:cNvPr>
          <p:cNvSpPr>
            <a:spLocks noGrp="1"/>
          </p:cNvSpPr>
          <p:nvPr>
            <p:ph idx="1"/>
          </p:nvPr>
        </p:nvSpPr>
        <p:spPr>
          <a:xfrm>
            <a:off x="4426876" y="4500881"/>
            <a:ext cx="6034827" cy="2181390"/>
          </a:xfrm>
        </p:spPr>
        <p:txBody>
          <a:bodyPr anchor="t">
            <a:normAutofit fontScale="92500"/>
          </a:bodyPr>
          <a:lstStyle/>
          <a:p>
            <a:r>
              <a:rPr lang="fr-FR" sz="2400" b="1" dirty="0">
                <a:solidFill>
                  <a:srgbClr val="FF0000"/>
                </a:solidFill>
                <a:highlight>
                  <a:srgbClr val="FFFF00"/>
                </a:highlight>
              </a:rPr>
              <a:t>« De l’école maternelle jusqu’au lycée, l’école est priée de se mettre en ordre de marche pour écouter, accompagner et protéger les “enfants transgenres ou qui s’interrogent sur leur identité de genre” ».</a:t>
            </a:r>
          </a:p>
        </p:txBody>
      </p:sp>
      <p:pic>
        <p:nvPicPr>
          <p:cNvPr id="5" name="Image 4">
            <a:extLst>
              <a:ext uri="{FF2B5EF4-FFF2-40B4-BE49-F238E27FC236}">
                <a16:creationId xmlns:a16="http://schemas.microsoft.com/office/drawing/2014/main" id="{0CB40797-4646-9125-1A79-EEEF05EA210A}"/>
              </a:ext>
            </a:extLst>
          </p:cNvPr>
          <p:cNvPicPr>
            <a:picLocks noChangeAspect="1"/>
          </p:cNvPicPr>
          <p:nvPr/>
        </p:nvPicPr>
        <p:blipFill rotWithShape="1">
          <a:blip r:embed="rId2"/>
          <a:srcRect l="23584" t="15704" r="22750" b="28889"/>
          <a:stretch/>
        </p:blipFill>
        <p:spPr>
          <a:xfrm>
            <a:off x="4062127" y="-2"/>
            <a:ext cx="7158947" cy="4157525"/>
          </a:xfrm>
          <a:prstGeom prst="rect">
            <a:avLst/>
          </a:prstGeom>
        </p:spPr>
      </p:pic>
      <p:sp>
        <p:nvSpPr>
          <p:cNvPr id="9" name="Bulle narrative : rectangle 8">
            <a:extLst>
              <a:ext uri="{FF2B5EF4-FFF2-40B4-BE49-F238E27FC236}">
                <a16:creationId xmlns:a16="http://schemas.microsoft.com/office/drawing/2014/main" id="{011F36E6-CB0C-E3E9-C196-E2F5DE61301C}"/>
              </a:ext>
            </a:extLst>
          </p:cNvPr>
          <p:cNvSpPr/>
          <p:nvPr/>
        </p:nvSpPr>
        <p:spPr>
          <a:xfrm>
            <a:off x="4511041" y="4323093"/>
            <a:ext cx="6034827" cy="2359178"/>
          </a:xfrm>
          <a:prstGeom prst="wedgeRectCallout">
            <a:avLst>
              <a:gd name="adj1" fmla="val -93489"/>
              <a:gd name="adj2" fmla="val -66981"/>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Bulle narrative : rectangle 10">
            <a:extLst>
              <a:ext uri="{FF2B5EF4-FFF2-40B4-BE49-F238E27FC236}">
                <a16:creationId xmlns:a16="http://schemas.microsoft.com/office/drawing/2014/main" id="{7B956AA3-3209-B1DE-9786-76F0B123A943}"/>
              </a:ext>
            </a:extLst>
          </p:cNvPr>
          <p:cNvSpPr/>
          <p:nvPr/>
        </p:nvSpPr>
        <p:spPr>
          <a:xfrm>
            <a:off x="4062127" y="2499361"/>
            <a:ext cx="3577193" cy="1534160"/>
          </a:xfrm>
          <a:prstGeom prst="wedgeRectCallout">
            <a:avLst>
              <a:gd name="adj1" fmla="val -73974"/>
              <a:gd name="adj2" fmla="val -75661"/>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379491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2B615B-6BCB-C077-0913-62FC813BEC79}"/>
              </a:ext>
            </a:extLst>
          </p:cNvPr>
          <p:cNvSpPr>
            <a:spLocks noGrp="1"/>
          </p:cNvSpPr>
          <p:nvPr>
            <p:ph type="title"/>
          </p:nvPr>
        </p:nvSpPr>
        <p:spPr>
          <a:xfrm>
            <a:off x="670779" y="584094"/>
            <a:ext cx="2727813" cy="4584527"/>
          </a:xfrm>
        </p:spPr>
        <p:txBody>
          <a:bodyPr>
            <a:normAutofit fontScale="90000"/>
          </a:bodyPr>
          <a:lstStyle/>
          <a:p>
            <a:r>
              <a:rPr lang="fr-FR" sz="2700" b="1" dirty="0">
                <a:solidFill>
                  <a:schemeClr val="accent2"/>
                </a:solidFill>
              </a:rPr>
              <a:t>De l’intrusion discrète en 2014 </a:t>
            </a:r>
            <a:br>
              <a:rPr lang="fr-FR" sz="2700" b="1" dirty="0">
                <a:solidFill>
                  <a:schemeClr val="accent2"/>
                </a:solidFill>
              </a:rPr>
            </a:br>
            <a:br>
              <a:rPr lang="fr-FR" sz="2700" b="1" dirty="0">
                <a:solidFill>
                  <a:schemeClr val="accent2"/>
                </a:solidFill>
              </a:rPr>
            </a:br>
            <a:r>
              <a:rPr lang="fr-FR" sz="2700" b="1" dirty="0">
                <a:solidFill>
                  <a:schemeClr val="accent2"/>
                </a:solidFill>
              </a:rPr>
              <a:t>à l’affichage ouvert en 2023</a:t>
            </a:r>
            <a:br>
              <a:rPr lang="fr-FR" sz="2700" b="1" dirty="0">
                <a:solidFill>
                  <a:schemeClr val="accent2"/>
                </a:solidFill>
              </a:rPr>
            </a:br>
            <a:br>
              <a:rPr lang="fr-FR" sz="2700" b="1" dirty="0">
                <a:solidFill>
                  <a:schemeClr val="accent2"/>
                </a:solidFill>
              </a:rPr>
            </a:br>
            <a:r>
              <a:rPr lang="fr-FR" sz="2700" b="1" dirty="0">
                <a:solidFill>
                  <a:schemeClr val="accent2"/>
                </a:solidFill>
              </a:rPr>
              <a:t> oms ET SITE MINISTERE EDUCATION NATIONALE</a:t>
            </a:r>
          </a:p>
        </p:txBody>
      </p:sp>
      <p:sp>
        <p:nvSpPr>
          <p:cNvPr id="3" name="Espace réservé du contenu 2">
            <a:extLst>
              <a:ext uri="{FF2B5EF4-FFF2-40B4-BE49-F238E27FC236}">
                <a16:creationId xmlns:a16="http://schemas.microsoft.com/office/drawing/2014/main" id="{9C49A71E-88DB-871A-A784-DF16A7DE280C}"/>
              </a:ext>
            </a:extLst>
          </p:cNvPr>
          <p:cNvSpPr>
            <a:spLocks noGrp="1"/>
          </p:cNvSpPr>
          <p:nvPr>
            <p:ph idx="1"/>
          </p:nvPr>
        </p:nvSpPr>
        <p:spPr>
          <a:xfrm>
            <a:off x="3769360" y="0"/>
            <a:ext cx="7572957" cy="6685281"/>
          </a:xfrm>
        </p:spPr>
        <p:txBody>
          <a:bodyPr anchor="t">
            <a:noAutofit/>
          </a:bodyPr>
          <a:lstStyle/>
          <a:p>
            <a:r>
              <a:rPr lang="fr-FR" sz="2400" b="1" dirty="0"/>
              <a:t> principal changement de ces séances d’éducation à la sexualité :</a:t>
            </a:r>
          </a:p>
          <a:p>
            <a:r>
              <a:rPr lang="fr-FR" sz="2400" b="1" dirty="0">
                <a:solidFill>
                  <a:srgbClr val="FF0000"/>
                </a:solidFill>
                <a:highlight>
                  <a:srgbClr val="FFFF00"/>
                </a:highlight>
              </a:rPr>
              <a:t>elles introduisent la notion de plaisir </a:t>
            </a:r>
            <a:r>
              <a:rPr lang="fr-FR" sz="2400" b="1" dirty="0"/>
              <a:t>et </a:t>
            </a:r>
            <a:r>
              <a:rPr lang="fr-FR" sz="2400" b="1" dirty="0">
                <a:solidFill>
                  <a:srgbClr val="FF0000"/>
                </a:solidFill>
                <a:highlight>
                  <a:srgbClr val="FFFF00"/>
                </a:highlight>
              </a:rPr>
              <a:t>partent du principe que l’enfant “</a:t>
            </a:r>
            <a:r>
              <a:rPr lang="fr-FR" sz="2400" b="1" i="1" dirty="0">
                <a:solidFill>
                  <a:srgbClr val="FF0000"/>
                </a:solidFill>
                <a:highlight>
                  <a:srgbClr val="FFFF00"/>
                </a:highlight>
              </a:rPr>
              <a:t>doit prendre conscience que la sexualité fait partie intégrante de l’être humain en bonne santé”</a:t>
            </a:r>
            <a:endParaRPr lang="fr-FR" sz="2400" b="1" dirty="0">
              <a:solidFill>
                <a:srgbClr val="FF0000"/>
              </a:solidFill>
              <a:highlight>
                <a:srgbClr val="FFFF00"/>
              </a:highlight>
            </a:endParaRPr>
          </a:p>
          <a:p>
            <a:r>
              <a:rPr lang="fr-FR" sz="2400" b="1" dirty="0"/>
              <a:t> Ces séances s’appuient sur les Standards pour l’éducation sexuelle en Europe (publiés en 2014), document présenté comme: </a:t>
            </a:r>
          </a:p>
          <a:p>
            <a:r>
              <a:rPr lang="fr-FR" sz="2400" b="1" dirty="0"/>
              <a:t>“</a:t>
            </a:r>
            <a:r>
              <a:rPr lang="fr-FR" sz="2400" b="1" i="1" dirty="0">
                <a:solidFill>
                  <a:srgbClr val="FF0000"/>
                </a:solidFill>
                <a:highlight>
                  <a:srgbClr val="FFFF00"/>
                </a:highlight>
              </a:rPr>
              <a:t>cadre de référence de l’OMS pour les décideurs politiques, les autorités compétentes en matière d’éducation et de santé et les spécialistes</a:t>
            </a:r>
            <a:r>
              <a:rPr lang="fr-FR" sz="2400" b="1" i="1" dirty="0"/>
              <a:t>” </a:t>
            </a:r>
            <a:r>
              <a:rPr lang="fr-FR" sz="2400" b="1" dirty="0"/>
              <a:t>» </a:t>
            </a:r>
          </a:p>
        </p:txBody>
      </p:sp>
    </p:spTree>
    <p:extLst>
      <p:ext uri="{BB962C8B-B14F-4D97-AF65-F5344CB8AC3E}">
        <p14:creationId xmlns:p14="http://schemas.microsoft.com/office/powerpoint/2010/main" val="2012202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5B59C1-8039-4581-152E-44DE1A979ED9}"/>
              </a:ext>
            </a:extLst>
          </p:cNvPr>
          <p:cNvSpPr>
            <a:spLocks noGrp="1"/>
          </p:cNvSpPr>
          <p:nvPr>
            <p:ph type="title"/>
          </p:nvPr>
        </p:nvSpPr>
        <p:spPr>
          <a:xfrm>
            <a:off x="415814" y="326045"/>
            <a:ext cx="11353337" cy="1263830"/>
          </a:xfrm>
        </p:spPr>
        <p:txBody>
          <a:bodyPr>
            <a:normAutofit fontScale="90000"/>
          </a:bodyPr>
          <a:lstStyle/>
          <a:p>
            <a:r>
              <a:rPr lang="fr-FR"/>
              <a:t>Quand l’éducation à la sexualité, dérive</a:t>
            </a:r>
            <a:br>
              <a:rPr lang="fr-FR"/>
            </a:br>
            <a:r>
              <a:rPr lang="fr-FR"/>
              <a:t> ET</a:t>
            </a:r>
            <a:br>
              <a:rPr lang="fr-FR"/>
            </a:br>
            <a:r>
              <a:rPr lang="fr-FR"/>
              <a:t> devient un danger pour la santé psychique de l’enfant </a:t>
            </a:r>
            <a:endParaRPr lang="fr-FR" dirty="0"/>
          </a:p>
        </p:txBody>
      </p:sp>
      <p:graphicFrame>
        <p:nvGraphicFramePr>
          <p:cNvPr id="6" name="Espace réservé du contenu 2">
            <a:extLst>
              <a:ext uri="{FF2B5EF4-FFF2-40B4-BE49-F238E27FC236}">
                <a16:creationId xmlns:a16="http://schemas.microsoft.com/office/drawing/2014/main" id="{F01F46F6-40C5-36A3-2BE9-89458914EC3C}"/>
              </a:ext>
            </a:extLst>
          </p:cNvPr>
          <p:cNvGraphicFramePr>
            <a:graphicFrameLocks noGrp="1"/>
          </p:cNvGraphicFramePr>
          <p:nvPr>
            <p:ph sz="half" idx="1"/>
            <p:extLst>
              <p:ext uri="{D42A27DB-BD31-4B8C-83A1-F6EECF244321}">
                <p14:modId xmlns:p14="http://schemas.microsoft.com/office/powerpoint/2010/main" val="1203197454"/>
              </p:ext>
            </p:extLst>
          </p:nvPr>
        </p:nvGraphicFramePr>
        <p:xfrm>
          <a:off x="157019" y="2010878"/>
          <a:ext cx="5935464" cy="4958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contenu 3">
            <a:extLst>
              <a:ext uri="{FF2B5EF4-FFF2-40B4-BE49-F238E27FC236}">
                <a16:creationId xmlns:a16="http://schemas.microsoft.com/office/drawing/2014/main" id="{1B231272-6979-CD2F-C27F-24EA40C20E9D}"/>
              </a:ext>
            </a:extLst>
          </p:cNvPr>
          <p:cNvSpPr>
            <a:spLocks noGrp="1"/>
          </p:cNvSpPr>
          <p:nvPr>
            <p:ph sz="half" idx="2"/>
          </p:nvPr>
        </p:nvSpPr>
        <p:spPr>
          <a:xfrm>
            <a:off x="5963920" y="1889760"/>
            <a:ext cx="6071061" cy="4836160"/>
          </a:xfrm>
        </p:spPr>
        <p:txBody>
          <a:bodyPr>
            <a:normAutofit fontScale="77500" lnSpcReduction="20000"/>
          </a:bodyPr>
          <a:lstStyle/>
          <a:p>
            <a:r>
              <a:rPr lang="fr-FR" dirty="0"/>
              <a:t> </a:t>
            </a:r>
            <a:r>
              <a:rPr lang="fr-FR" sz="2900" dirty="0"/>
              <a:t>expliquer que: </a:t>
            </a:r>
          </a:p>
          <a:p>
            <a:r>
              <a:rPr lang="fr-FR" sz="2900" dirty="0">
                <a:solidFill>
                  <a:srgbClr val="FF0000"/>
                </a:solidFill>
                <a:highlight>
                  <a:srgbClr val="FFFF00"/>
                </a:highlight>
              </a:rPr>
              <a:t>« pour le plaisir une fille suce le pénis du garçon », « le garçon suce le vagin de la fille et peut avaler quelque chose »,</a:t>
            </a:r>
          </a:p>
          <a:p>
            <a:r>
              <a:rPr lang="fr-FR" sz="2900" dirty="0">
                <a:solidFill>
                  <a:srgbClr val="FF0000"/>
                </a:solidFill>
                <a:highlight>
                  <a:srgbClr val="FFFF00"/>
                </a:highlight>
              </a:rPr>
              <a:t> « pour le plaisir la fille peut caresser </a:t>
            </a:r>
            <a:r>
              <a:rPr lang="fr-FR" sz="2900" dirty="0" err="1">
                <a:solidFill>
                  <a:srgbClr val="FF0000"/>
                </a:solidFill>
                <a:highlight>
                  <a:srgbClr val="FFFF00"/>
                </a:highlight>
              </a:rPr>
              <a:t>déli</a:t>
            </a:r>
            <a:r>
              <a:rPr lang="fr-FR" sz="2900" dirty="0">
                <a:solidFill>
                  <a:srgbClr val="FF0000"/>
                </a:solidFill>
                <a:highlight>
                  <a:srgbClr val="FFFF00"/>
                </a:highlight>
              </a:rPr>
              <a:t> </a:t>
            </a:r>
            <a:r>
              <a:rPr lang="fr-FR" sz="2900" dirty="0" err="1">
                <a:solidFill>
                  <a:srgbClr val="FF0000"/>
                </a:solidFill>
                <a:highlight>
                  <a:srgbClr val="FFFF00"/>
                </a:highlight>
              </a:rPr>
              <a:t>catement</a:t>
            </a:r>
            <a:r>
              <a:rPr lang="fr-FR" sz="2900" dirty="0">
                <a:solidFill>
                  <a:srgbClr val="FF0000"/>
                </a:solidFill>
                <a:highlight>
                  <a:srgbClr val="FFFF00"/>
                </a:highlight>
              </a:rPr>
              <a:t> les testicules du garçon », </a:t>
            </a:r>
          </a:p>
          <a:p>
            <a:r>
              <a:rPr lang="fr-FR" sz="2900" dirty="0">
                <a:solidFill>
                  <a:srgbClr val="FF0000"/>
                </a:solidFill>
                <a:highlight>
                  <a:srgbClr val="FFFF00"/>
                </a:highlight>
              </a:rPr>
              <a:t>« on peut faire le sexe dans les fesses », </a:t>
            </a:r>
          </a:p>
          <a:p>
            <a:r>
              <a:rPr lang="fr-FR" sz="2900" dirty="0">
                <a:solidFill>
                  <a:srgbClr val="FF0000"/>
                </a:solidFill>
                <a:highlight>
                  <a:srgbClr val="FFFF00"/>
                </a:highlight>
              </a:rPr>
              <a:t>« on peut changer de sexe »…</a:t>
            </a:r>
          </a:p>
          <a:p>
            <a:r>
              <a:rPr lang="fr-FR" sz="2900" dirty="0">
                <a:solidFill>
                  <a:srgbClr val="FF0000"/>
                </a:solidFill>
                <a:highlight>
                  <a:srgbClr val="FFFF00"/>
                </a:highlight>
              </a:rPr>
              <a:t> « prendre des médicaments pour bloquer la barbe et les poils ». Ils n’ont que 10 ans! Entre-temps, d’autres plaintes de parents </a:t>
            </a:r>
          </a:p>
          <a:p>
            <a:endParaRPr lang="fr-FR" dirty="0"/>
          </a:p>
        </p:txBody>
      </p:sp>
    </p:spTree>
    <p:extLst>
      <p:ext uri="{BB962C8B-B14F-4D97-AF65-F5344CB8AC3E}">
        <p14:creationId xmlns:p14="http://schemas.microsoft.com/office/powerpoint/2010/main" val="577677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1363C9-81AD-F5D2-95A4-D39FBD106D42}"/>
              </a:ext>
            </a:extLst>
          </p:cNvPr>
          <p:cNvSpPr>
            <a:spLocks noGrp="1"/>
          </p:cNvSpPr>
          <p:nvPr>
            <p:ph type="title"/>
          </p:nvPr>
        </p:nvSpPr>
        <p:spPr>
          <a:xfrm>
            <a:off x="213360" y="101600"/>
            <a:ext cx="3848767" cy="3566159"/>
          </a:xfrm>
        </p:spPr>
        <p:txBody>
          <a:bodyPr>
            <a:normAutofit fontScale="90000"/>
          </a:bodyPr>
          <a:lstStyle/>
          <a:p>
            <a:r>
              <a:rPr lang="fr-FR" dirty="0">
                <a:solidFill>
                  <a:srgbClr val="C00000"/>
                </a:solidFill>
              </a:rPr>
              <a:t>Standard OMS  </a:t>
            </a:r>
            <a:br>
              <a:rPr lang="fr-FR" dirty="0">
                <a:solidFill>
                  <a:srgbClr val="FFFFFF"/>
                </a:solidFill>
              </a:rPr>
            </a:br>
            <a:br>
              <a:rPr lang="fr-FR" dirty="0">
                <a:solidFill>
                  <a:srgbClr val="FFFFFF"/>
                </a:solidFill>
              </a:rPr>
            </a:br>
            <a:br>
              <a:rPr lang="fr-FR" dirty="0">
                <a:solidFill>
                  <a:srgbClr val="FFFFFF"/>
                </a:solidFill>
              </a:rPr>
            </a:br>
            <a:br>
              <a:rPr lang="fr-FR" dirty="0">
                <a:solidFill>
                  <a:srgbClr val="FFFFFF"/>
                </a:solidFill>
              </a:rPr>
            </a:br>
            <a:br>
              <a:rPr lang="fr-FR" dirty="0">
                <a:solidFill>
                  <a:srgbClr val="FFFFFF"/>
                </a:solidFill>
              </a:rPr>
            </a:br>
            <a:br>
              <a:rPr lang="fr-FR" dirty="0">
                <a:solidFill>
                  <a:srgbClr val="FFFFFF"/>
                </a:solidFill>
              </a:rPr>
            </a:br>
            <a:br>
              <a:rPr lang="fr-FR" dirty="0">
                <a:solidFill>
                  <a:srgbClr val="FFFFFF"/>
                </a:solidFill>
              </a:rPr>
            </a:br>
            <a:r>
              <a:rPr lang="fr-FR" dirty="0">
                <a:solidFill>
                  <a:srgbClr val="FFFFFF"/>
                </a:solidFill>
              </a:rPr>
              <a:t> </a:t>
            </a:r>
            <a:r>
              <a:rPr lang="fr-FR" dirty="0">
                <a:solidFill>
                  <a:srgbClr val="C00000"/>
                </a:solidFill>
                <a:highlight>
                  <a:srgbClr val="FFFF00"/>
                </a:highlight>
              </a:rPr>
              <a:t>enfants</a:t>
            </a:r>
            <a:br>
              <a:rPr lang="fr-FR" dirty="0">
                <a:solidFill>
                  <a:srgbClr val="C00000"/>
                </a:solidFill>
                <a:highlight>
                  <a:srgbClr val="FFFF00"/>
                </a:highlight>
              </a:rPr>
            </a:br>
            <a:br>
              <a:rPr lang="fr-FR" dirty="0">
                <a:solidFill>
                  <a:srgbClr val="C00000"/>
                </a:solidFill>
                <a:highlight>
                  <a:srgbClr val="FFFF00"/>
                </a:highlight>
              </a:rPr>
            </a:br>
            <a:r>
              <a:rPr lang="fr-FR" dirty="0">
                <a:solidFill>
                  <a:srgbClr val="C00000"/>
                </a:solidFill>
                <a:highlight>
                  <a:srgbClr val="FFFF00"/>
                </a:highlight>
              </a:rPr>
              <a:t> 4 à 6 ans </a:t>
            </a:r>
            <a:br>
              <a:rPr lang="fr-FR" dirty="0">
                <a:solidFill>
                  <a:srgbClr val="C00000"/>
                </a:solidFill>
                <a:highlight>
                  <a:srgbClr val="FFFF00"/>
                </a:highlight>
              </a:rPr>
            </a:br>
            <a:br>
              <a:rPr lang="fr-FR" dirty="0">
                <a:solidFill>
                  <a:srgbClr val="C00000"/>
                </a:solidFill>
                <a:highlight>
                  <a:srgbClr val="FFFF00"/>
                </a:highlight>
              </a:rPr>
            </a:br>
            <a:br>
              <a:rPr lang="fr-FR" dirty="0">
                <a:solidFill>
                  <a:srgbClr val="C00000"/>
                </a:solidFill>
                <a:highlight>
                  <a:srgbClr val="FFFF00"/>
                </a:highlight>
              </a:rPr>
            </a:br>
            <a:r>
              <a:rPr lang="fr-FR" dirty="0">
                <a:solidFill>
                  <a:srgbClr val="C00000"/>
                </a:solidFill>
                <a:highlight>
                  <a:srgbClr val="FFFF00"/>
                </a:highlight>
              </a:rPr>
              <a:t>9 à 12 ANS </a:t>
            </a:r>
            <a:br>
              <a:rPr lang="fr-FR" dirty="0">
                <a:solidFill>
                  <a:srgbClr val="C00000"/>
                </a:solidFill>
                <a:highlight>
                  <a:srgbClr val="FFFF00"/>
                </a:highlight>
              </a:rPr>
            </a:br>
            <a:endParaRPr lang="fr-FR" dirty="0">
              <a:solidFill>
                <a:srgbClr val="C00000"/>
              </a:solidFill>
              <a:highlight>
                <a:srgbClr val="FFFF00"/>
              </a:highlight>
            </a:endParaRPr>
          </a:p>
        </p:txBody>
      </p:sp>
      <p:graphicFrame>
        <p:nvGraphicFramePr>
          <p:cNvPr id="7" name="Espace réservé du contenu 2">
            <a:extLst>
              <a:ext uri="{FF2B5EF4-FFF2-40B4-BE49-F238E27FC236}">
                <a16:creationId xmlns:a16="http://schemas.microsoft.com/office/drawing/2014/main" id="{4D5E83B9-F8A4-9A72-8319-BADF4CD1D239}"/>
              </a:ext>
            </a:extLst>
          </p:cNvPr>
          <p:cNvGraphicFramePr>
            <a:graphicFrameLocks noGrp="1"/>
          </p:cNvGraphicFramePr>
          <p:nvPr>
            <p:ph idx="1"/>
            <p:extLst>
              <p:ext uri="{D42A27DB-BD31-4B8C-83A1-F6EECF244321}">
                <p14:modId xmlns:p14="http://schemas.microsoft.com/office/powerpoint/2010/main" val="1094404383"/>
              </p:ext>
            </p:extLst>
          </p:nvPr>
        </p:nvGraphicFramePr>
        <p:xfrm>
          <a:off x="3119120" y="101600"/>
          <a:ext cx="9570720" cy="629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descr="Une image contenant texte, capture d’écran, logiciel, Page web&#10;&#10;Description générée automatiquement">
            <a:extLst>
              <a:ext uri="{FF2B5EF4-FFF2-40B4-BE49-F238E27FC236}">
                <a16:creationId xmlns:a16="http://schemas.microsoft.com/office/drawing/2014/main" id="{4758A442-5BCC-3667-2FAF-7F8CFA7450E1}"/>
              </a:ext>
            </a:extLst>
          </p:cNvPr>
          <p:cNvPicPr>
            <a:picLocks noChangeAspect="1"/>
          </p:cNvPicPr>
          <p:nvPr/>
        </p:nvPicPr>
        <p:blipFill rotWithShape="1">
          <a:blip r:embed="rId7"/>
          <a:srcRect l="19500" t="38964" r="24000" b="15111"/>
          <a:stretch/>
        </p:blipFill>
        <p:spPr>
          <a:xfrm>
            <a:off x="213359" y="780239"/>
            <a:ext cx="3848767" cy="1759761"/>
          </a:xfrm>
          <a:prstGeom prst="rect">
            <a:avLst/>
          </a:prstGeom>
        </p:spPr>
      </p:pic>
    </p:spTree>
    <p:extLst>
      <p:ext uri="{BB962C8B-B14F-4D97-AF65-F5344CB8AC3E}">
        <p14:creationId xmlns:p14="http://schemas.microsoft.com/office/powerpoint/2010/main" val="2441293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1363C9-81AD-F5D2-95A4-D39FBD106D42}"/>
              </a:ext>
            </a:extLst>
          </p:cNvPr>
          <p:cNvSpPr>
            <a:spLocks noGrp="1"/>
          </p:cNvSpPr>
          <p:nvPr>
            <p:ph type="title"/>
          </p:nvPr>
        </p:nvSpPr>
        <p:spPr>
          <a:xfrm>
            <a:off x="849683" y="1240076"/>
            <a:ext cx="2727813" cy="4584527"/>
          </a:xfrm>
        </p:spPr>
        <p:txBody>
          <a:bodyPr>
            <a:normAutofit/>
          </a:bodyPr>
          <a:lstStyle/>
          <a:p>
            <a:r>
              <a:rPr lang="fr-FR" dirty="0">
                <a:solidFill>
                  <a:srgbClr val="C00000"/>
                </a:solidFill>
                <a:highlight>
                  <a:srgbClr val="FFFF00"/>
                </a:highlight>
              </a:rPr>
              <a:t>Standard OMS  </a:t>
            </a:r>
            <a:br>
              <a:rPr lang="fr-FR" dirty="0">
                <a:solidFill>
                  <a:srgbClr val="C00000"/>
                </a:solidFill>
                <a:highlight>
                  <a:srgbClr val="FFFF00"/>
                </a:highlight>
              </a:rPr>
            </a:br>
            <a:br>
              <a:rPr lang="fr-FR" dirty="0">
                <a:solidFill>
                  <a:srgbClr val="C00000"/>
                </a:solidFill>
                <a:highlight>
                  <a:srgbClr val="FFFF00"/>
                </a:highlight>
              </a:rPr>
            </a:br>
            <a:r>
              <a:rPr lang="fr-FR" dirty="0">
                <a:solidFill>
                  <a:srgbClr val="C00000"/>
                </a:solidFill>
                <a:highlight>
                  <a:srgbClr val="FFFF00"/>
                </a:highlight>
              </a:rPr>
              <a:t> enfants</a:t>
            </a:r>
            <a:br>
              <a:rPr lang="fr-FR" dirty="0">
                <a:solidFill>
                  <a:srgbClr val="C00000"/>
                </a:solidFill>
                <a:highlight>
                  <a:srgbClr val="FFFF00"/>
                </a:highlight>
              </a:rPr>
            </a:br>
            <a:br>
              <a:rPr lang="fr-FR" dirty="0">
                <a:solidFill>
                  <a:srgbClr val="C00000"/>
                </a:solidFill>
                <a:highlight>
                  <a:srgbClr val="FFFF00"/>
                </a:highlight>
              </a:rPr>
            </a:br>
            <a:r>
              <a:rPr lang="fr-FR" dirty="0">
                <a:solidFill>
                  <a:srgbClr val="C00000"/>
                </a:solidFill>
                <a:highlight>
                  <a:srgbClr val="FFFF00"/>
                </a:highlight>
              </a:rPr>
              <a:t> 4 à 6 ans </a:t>
            </a:r>
            <a:br>
              <a:rPr lang="fr-FR" dirty="0">
                <a:solidFill>
                  <a:srgbClr val="C00000"/>
                </a:solidFill>
                <a:highlight>
                  <a:srgbClr val="FFFF00"/>
                </a:highlight>
              </a:rPr>
            </a:br>
            <a:br>
              <a:rPr lang="fr-FR" dirty="0">
                <a:solidFill>
                  <a:srgbClr val="C00000"/>
                </a:solidFill>
                <a:highlight>
                  <a:srgbClr val="FFFF00"/>
                </a:highlight>
              </a:rPr>
            </a:br>
            <a:r>
              <a:rPr lang="fr-FR" dirty="0">
                <a:solidFill>
                  <a:srgbClr val="C00000"/>
                </a:solidFill>
                <a:highlight>
                  <a:srgbClr val="FFFF00"/>
                </a:highlight>
              </a:rPr>
              <a:t>9 </a:t>
            </a:r>
            <a:r>
              <a:rPr lang="fr-FR" dirty="0" err="1">
                <a:solidFill>
                  <a:srgbClr val="C00000"/>
                </a:solidFill>
                <a:highlight>
                  <a:srgbClr val="FFFF00"/>
                </a:highlight>
              </a:rPr>
              <a:t>à12</a:t>
            </a:r>
            <a:r>
              <a:rPr lang="fr-FR" dirty="0">
                <a:solidFill>
                  <a:srgbClr val="C00000"/>
                </a:solidFill>
                <a:highlight>
                  <a:srgbClr val="FFFF00"/>
                </a:highlight>
              </a:rPr>
              <a:t> ANS </a:t>
            </a:r>
          </a:p>
        </p:txBody>
      </p:sp>
      <p:sp>
        <p:nvSpPr>
          <p:cNvPr id="3" name="Espace réservé du contenu 2">
            <a:extLst>
              <a:ext uri="{FF2B5EF4-FFF2-40B4-BE49-F238E27FC236}">
                <a16:creationId xmlns:a16="http://schemas.microsoft.com/office/drawing/2014/main" id="{3C43E80B-443B-C1A1-15B3-C70178C17904}"/>
              </a:ext>
            </a:extLst>
          </p:cNvPr>
          <p:cNvSpPr>
            <a:spLocks noGrp="1"/>
          </p:cNvSpPr>
          <p:nvPr>
            <p:ph idx="1"/>
          </p:nvPr>
        </p:nvSpPr>
        <p:spPr>
          <a:xfrm>
            <a:off x="4226560" y="-1"/>
            <a:ext cx="7965440" cy="6624322"/>
          </a:xfrm>
        </p:spPr>
        <p:txBody>
          <a:bodyPr anchor="t">
            <a:normAutofit/>
          </a:bodyPr>
          <a:lstStyle/>
          <a:p>
            <a:pPr marL="0" indent="0">
              <a:lnSpc>
                <a:spcPct val="110000"/>
              </a:lnSpc>
              <a:buNone/>
            </a:pPr>
            <a:endParaRPr lang="fr-FR" sz="1300" dirty="0"/>
          </a:p>
          <a:p>
            <a:pPr marL="0" indent="0">
              <a:lnSpc>
                <a:spcPct val="110000"/>
              </a:lnSpc>
              <a:buNone/>
            </a:pPr>
            <a:endParaRPr lang="fr-FR" sz="1300" dirty="0"/>
          </a:p>
          <a:p>
            <a:pPr marL="0" indent="0">
              <a:lnSpc>
                <a:spcPct val="110000"/>
              </a:lnSpc>
              <a:buNone/>
            </a:pPr>
            <a:r>
              <a:rPr lang="fr-FR" sz="1900" dirty="0">
                <a:highlight>
                  <a:srgbClr val="FFFF00"/>
                </a:highlight>
              </a:rPr>
              <a:t>4-6 ANS  il faut les informer sur: « les sensations liées à la sexualité (proximité, plaisir, excitation) comme faisant partie de la gamme des sensations humaines », </a:t>
            </a:r>
          </a:p>
          <a:p>
            <a:pPr marL="0" indent="0">
              <a:lnSpc>
                <a:spcPct val="110000"/>
              </a:lnSpc>
              <a:buNone/>
            </a:pPr>
            <a:endParaRPr lang="fr-FR" sz="1900" dirty="0">
              <a:highlight>
                <a:srgbClr val="FFFF00"/>
              </a:highlight>
            </a:endParaRPr>
          </a:p>
          <a:p>
            <a:pPr marL="0" indent="0">
              <a:lnSpc>
                <a:spcPct val="110000"/>
              </a:lnSpc>
              <a:buNone/>
            </a:pPr>
            <a:r>
              <a:rPr lang="fr-FR" sz="1900" b="1" dirty="0">
                <a:highlight>
                  <a:srgbClr val="FFFF00"/>
                </a:highlight>
              </a:rPr>
              <a:t>les « informer sur le droit de refuser si l’expérience ou le ressenti n’est pas plaisant. » </a:t>
            </a:r>
          </a:p>
          <a:p>
            <a:pPr marL="0" indent="0">
              <a:lnSpc>
                <a:spcPct val="110000"/>
              </a:lnSpc>
              <a:buNone/>
            </a:pPr>
            <a:endParaRPr lang="fr-FR" sz="1900" b="1" dirty="0">
              <a:highlight>
                <a:srgbClr val="FFFF00"/>
              </a:highlight>
            </a:endParaRPr>
          </a:p>
          <a:p>
            <a:pPr marL="0" indent="0">
              <a:lnSpc>
                <a:spcPct val="110000"/>
              </a:lnSpc>
              <a:buNone/>
            </a:pPr>
            <a:r>
              <a:rPr lang="fr-FR" sz="1900" b="1" dirty="0">
                <a:highlight>
                  <a:srgbClr val="FFFF00"/>
                </a:highlight>
              </a:rPr>
              <a:t>De 9 à 12 ans, « informer sur le plaisir, la masturbation, l’orgasme », </a:t>
            </a:r>
            <a:endParaRPr lang="fr-FR" sz="1900" b="1" i="1" dirty="0">
              <a:highlight>
                <a:srgbClr val="FFFF00"/>
              </a:highlight>
            </a:endParaRPr>
          </a:p>
          <a:p>
            <a:pPr marL="0" indent="0">
              <a:lnSpc>
                <a:spcPct val="110000"/>
              </a:lnSpc>
              <a:buNone/>
            </a:pPr>
            <a:r>
              <a:rPr lang="fr-FR" sz="1900" b="1" i="1" dirty="0">
                <a:highlight>
                  <a:srgbClr val="FFFF00"/>
                </a:highlight>
              </a:rPr>
              <a:t>« les différences entre identité sexuelle et sexe </a:t>
            </a:r>
            <a:r>
              <a:rPr lang="fr-FR" sz="1900" b="1" dirty="0">
                <a:highlight>
                  <a:srgbClr val="FFFF00"/>
                </a:highlight>
              </a:rPr>
              <a:t>biologique » </a:t>
            </a:r>
          </a:p>
          <a:p>
            <a:pPr marL="0" indent="0">
              <a:lnSpc>
                <a:spcPct val="110000"/>
              </a:lnSpc>
              <a:buNone/>
            </a:pPr>
            <a:r>
              <a:rPr lang="fr-FR" sz="1900" b="1" dirty="0">
                <a:highlight>
                  <a:srgbClr val="FFFF00"/>
                </a:highlight>
              </a:rPr>
              <a:t>[et leur permettre de] « décider consciemment d’avoir ou non des expériences sexuelles » </a:t>
            </a:r>
          </a:p>
          <a:p>
            <a:pPr marL="0" indent="0">
              <a:lnSpc>
                <a:spcPct val="110000"/>
              </a:lnSpc>
              <a:buNone/>
            </a:pPr>
            <a:r>
              <a:rPr lang="fr-FR" sz="1900" b="1" dirty="0">
                <a:highlight>
                  <a:srgbClr val="FFFF00"/>
                </a:highlight>
              </a:rPr>
              <a:t>[de développer] « la compréhension de la sexualité comme un processus d’apprentissage » </a:t>
            </a:r>
          </a:p>
          <a:p>
            <a:pPr marL="0" indent="0">
              <a:lnSpc>
                <a:spcPct val="110000"/>
              </a:lnSpc>
              <a:buNone/>
            </a:pPr>
            <a:r>
              <a:rPr lang="fr-FR" sz="1900" b="1" dirty="0">
                <a:highlight>
                  <a:srgbClr val="FFFF00"/>
                </a:highlight>
              </a:rPr>
              <a:t> [de leur permettre d’assumer leur] « responsabilité de développer </a:t>
            </a:r>
            <a:r>
              <a:rPr lang="fr-FR" sz="1900" b="1" dirty="0" err="1">
                <a:highlight>
                  <a:srgbClr val="FFFF00"/>
                </a:highlight>
              </a:rPr>
              <a:t>développer</a:t>
            </a:r>
            <a:r>
              <a:rPr lang="fr-FR" sz="1900" b="1" dirty="0">
                <a:highlight>
                  <a:srgbClr val="FFFF00"/>
                </a:highlight>
              </a:rPr>
              <a:t> des expériences sexuelles plaisantes et sans risque pour soi et les autres !</a:t>
            </a:r>
          </a:p>
        </p:txBody>
      </p:sp>
    </p:spTree>
    <p:extLst>
      <p:ext uri="{BB962C8B-B14F-4D97-AF65-F5344CB8AC3E}">
        <p14:creationId xmlns:p14="http://schemas.microsoft.com/office/powerpoint/2010/main" val="1805830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Cadenas avec un cœur">
            <a:extLst>
              <a:ext uri="{FF2B5EF4-FFF2-40B4-BE49-F238E27FC236}">
                <a16:creationId xmlns:a16="http://schemas.microsoft.com/office/drawing/2014/main" id="{6F2BF626-6F6D-9203-6A06-DD095F9F89E3}"/>
              </a:ext>
            </a:extLst>
          </p:cNvPr>
          <p:cNvPicPr>
            <a:picLocks noChangeAspect="1"/>
          </p:cNvPicPr>
          <p:nvPr/>
        </p:nvPicPr>
        <p:blipFill rotWithShape="1">
          <a:blip r:embed="rId2">
            <a:alphaModFix amt="50000"/>
          </a:blip>
          <a:srcRect l="2"/>
          <a:stretch/>
        </p:blipFill>
        <p:spPr>
          <a:xfrm>
            <a:off x="-328752" y="223530"/>
            <a:ext cx="12191695" cy="6857990"/>
          </a:xfrm>
          <a:prstGeom prst="rect">
            <a:avLst/>
          </a:prstGeom>
        </p:spPr>
      </p:pic>
      <p:sp>
        <p:nvSpPr>
          <p:cNvPr id="2" name="Titre 1">
            <a:extLst>
              <a:ext uri="{FF2B5EF4-FFF2-40B4-BE49-F238E27FC236}">
                <a16:creationId xmlns:a16="http://schemas.microsoft.com/office/drawing/2014/main" id="{432D1037-E126-6A65-7E2D-8BDEB247DE8E}"/>
              </a:ext>
            </a:extLst>
          </p:cNvPr>
          <p:cNvSpPr>
            <a:spLocks noGrp="1"/>
          </p:cNvSpPr>
          <p:nvPr>
            <p:ph type="title"/>
          </p:nvPr>
        </p:nvSpPr>
        <p:spPr>
          <a:xfrm>
            <a:off x="287407" y="418331"/>
            <a:ext cx="4360168" cy="2717897"/>
          </a:xfrm>
        </p:spPr>
        <p:txBody>
          <a:bodyPr anchor="ctr">
            <a:normAutofit/>
          </a:bodyPr>
          <a:lstStyle/>
          <a:p>
            <a:r>
              <a:rPr lang="fr-FR" dirty="0"/>
              <a:t>La circulaire Blanquer passée inaperçue</a:t>
            </a:r>
            <a:br>
              <a:rPr lang="fr-FR" dirty="0"/>
            </a:br>
            <a:br>
              <a:rPr lang="fr-FR" dirty="0"/>
            </a:br>
            <a:r>
              <a:rPr lang="fr-FR" dirty="0"/>
              <a:t>septembre 2021</a:t>
            </a:r>
          </a:p>
        </p:txBody>
      </p:sp>
      <p:sp>
        <p:nvSpPr>
          <p:cNvPr id="3" name="Espace réservé du contenu 2">
            <a:extLst>
              <a:ext uri="{FF2B5EF4-FFF2-40B4-BE49-F238E27FC236}">
                <a16:creationId xmlns:a16="http://schemas.microsoft.com/office/drawing/2014/main" id="{EF8B4FAC-9556-257B-12F1-162A20959C6D}"/>
              </a:ext>
            </a:extLst>
          </p:cNvPr>
          <p:cNvSpPr>
            <a:spLocks noGrp="1"/>
          </p:cNvSpPr>
          <p:nvPr>
            <p:ph idx="1"/>
          </p:nvPr>
        </p:nvSpPr>
        <p:spPr>
          <a:xfrm>
            <a:off x="4468773" y="223520"/>
            <a:ext cx="7435820" cy="6553200"/>
          </a:xfrm>
        </p:spPr>
        <p:txBody>
          <a:bodyPr anchor="ctr">
            <a:noAutofit/>
          </a:bodyPr>
          <a:lstStyle/>
          <a:p>
            <a:pPr>
              <a:lnSpc>
                <a:spcPct val="110000"/>
              </a:lnSpc>
            </a:pPr>
            <a:r>
              <a:rPr lang="fr-FR" i="1" dirty="0">
                <a:solidFill>
                  <a:srgbClr val="FFFF00"/>
                </a:solidFill>
                <a:highlight>
                  <a:srgbClr val="FF0000"/>
                </a:highlight>
              </a:rPr>
              <a:t>Exemples d’injonctions données aux enseignants, accompagnants, administratifs et parents qui entourent notre jeunesse –</a:t>
            </a:r>
          </a:p>
          <a:p>
            <a:pPr>
              <a:lnSpc>
                <a:spcPct val="110000"/>
              </a:lnSpc>
            </a:pPr>
            <a:r>
              <a:rPr lang="fr-FR" b="1" i="1" dirty="0">
                <a:highlight>
                  <a:srgbClr val="FF0000"/>
                </a:highlight>
              </a:rPr>
              <a:t> Reconnaître un « prénom d’usage » différent du prénom de naissance.</a:t>
            </a:r>
          </a:p>
          <a:p>
            <a:pPr>
              <a:lnSpc>
                <a:spcPct val="110000"/>
              </a:lnSpc>
            </a:pPr>
            <a:r>
              <a:rPr lang="fr-FR" b="1" i="1" dirty="0">
                <a:highlight>
                  <a:srgbClr val="FF0000"/>
                </a:highlight>
              </a:rPr>
              <a:t> </a:t>
            </a:r>
            <a:r>
              <a:rPr lang="fr-FR" b="1" i="1" dirty="0">
                <a:solidFill>
                  <a:srgbClr val="FFFF00"/>
                </a:solidFill>
                <a:highlight>
                  <a:srgbClr val="FF0000"/>
                </a:highlight>
              </a:rPr>
              <a:t>L’élève choisit librement un nouveau prénom et l’administration et le corps enseignant doivent en tenir compte</a:t>
            </a:r>
            <a:r>
              <a:rPr lang="fr-FR" b="1" i="1" dirty="0">
                <a:highlight>
                  <a:srgbClr val="FF0000"/>
                </a:highlight>
              </a:rPr>
              <a:t>, dès le désir du jeune exprimé (y compris en 48 h du vendredi au lundi)</a:t>
            </a:r>
          </a:p>
          <a:p>
            <a:pPr>
              <a:lnSpc>
                <a:spcPct val="110000"/>
              </a:lnSpc>
            </a:pPr>
            <a:r>
              <a:rPr lang="fr-FR" b="1" i="1" dirty="0">
                <a:highlight>
                  <a:srgbClr val="FF0000"/>
                </a:highlight>
              </a:rPr>
              <a:t> </a:t>
            </a:r>
            <a:r>
              <a:rPr lang="fr-FR" b="1" i="1" dirty="0">
                <a:solidFill>
                  <a:srgbClr val="FFFF00"/>
                </a:solidFill>
                <a:highlight>
                  <a:srgbClr val="FF0000"/>
                </a:highlight>
              </a:rPr>
              <a:t>Respecter le changement de pronoms</a:t>
            </a:r>
            <a:r>
              <a:rPr lang="fr-FR" b="1" i="1" dirty="0">
                <a:highlight>
                  <a:srgbClr val="FF0000"/>
                </a:highlight>
              </a:rPr>
              <a:t>. Par exemple, lorsqu’un(e) élève de sexe masculin souhaite se faire appeler « elle » (ou une fille se faire appeler «</a:t>
            </a:r>
          </a:p>
          <a:p>
            <a:pPr>
              <a:lnSpc>
                <a:spcPct val="110000"/>
              </a:lnSpc>
            </a:pPr>
            <a:r>
              <a:rPr lang="fr-FR" b="1" i="1" dirty="0">
                <a:highlight>
                  <a:srgbClr val="FF0000"/>
                </a:highlight>
              </a:rPr>
              <a:t> </a:t>
            </a:r>
            <a:r>
              <a:rPr lang="fr-FR" b="1" i="1" dirty="0">
                <a:solidFill>
                  <a:srgbClr val="FFFF00"/>
                </a:solidFill>
                <a:highlight>
                  <a:srgbClr val="FF0000"/>
                </a:highlight>
              </a:rPr>
              <a:t>Veiller au « respect des choix liés à l’habillement </a:t>
            </a:r>
            <a:r>
              <a:rPr lang="fr-FR" b="1" i="1" dirty="0">
                <a:highlight>
                  <a:srgbClr val="FF0000"/>
                </a:highlight>
              </a:rPr>
              <a:t>et à l’apparence », « sans consignes différenciées selon le genre ».</a:t>
            </a:r>
          </a:p>
          <a:p>
            <a:pPr>
              <a:lnSpc>
                <a:spcPct val="110000"/>
              </a:lnSpc>
            </a:pPr>
            <a:r>
              <a:rPr lang="fr-FR" b="1" i="1" dirty="0">
                <a:highlight>
                  <a:srgbClr val="FF0000"/>
                </a:highlight>
              </a:rPr>
              <a:t>– Mettre à disposition des </a:t>
            </a:r>
            <a:r>
              <a:rPr lang="fr-FR" b="1" i="1" dirty="0">
                <a:solidFill>
                  <a:srgbClr val="FFFF00"/>
                </a:solidFill>
                <a:highlight>
                  <a:srgbClr val="FF0000"/>
                </a:highlight>
              </a:rPr>
              <a:t>toilettes mixtes.</a:t>
            </a:r>
          </a:p>
        </p:txBody>
      </p:sp>
      <p:pic>
        <p:nvPicPr>
          <p:cNvPr id="9" name="Image 8">
            <a:extLst>
              <a:ext uri="{FF2B5EF4-FFF2-40B4-BE49-F238E27FC236}">
                <a16:creationId xmlns:a16="http://schemas.microsoft.com/office/drawing/2014/main" id="{85C595D4-EAE4-8439-41E9-34A9A1A5C8CE}"/>
              </a:ext>
            </a:extLst>
          </p:cNvPr>
          <p:cNvPicPr>
            <a:picLocks noChangeAspect="1"/>
          </p:cNvPicPr>
          <p:nvPr/>
        </p:nvPicPr>
        <p:blipFill rotWithShape="1">
          <a:blip r:embed="rId3"/>
          <a:srcRect l="13667" t="20625" r="40083" b="7634"/>
          <a:stretch/>
        </p:blipFill>
        <p:spPr>
          <a:xfrm>
            <a:off x="258135" y="3013400"/>
            <a:ext cx="4150026" cy="3621069"/>
          </a:xfrm>
          <a:prstGeom prst="rect">
            <a:avLst/>
          </a:prstGeom>
        </p:spPr>
      </p:pic>
    </p:spTree>
    <p:extLst>
      <p:ext uri="{BB962C8B-B14F-4D97-AF65-F5344CB8AC3E}">
        <p14:creationId xmlns:p14="http://schemas.microsoft.com/office/powerpoint/2010/main" val="1306716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B1666-C3FD-CB46-4E3E-E755F84AC588}"/>
              </a:ext>
            </a:extLst>
          </p:cNvPr>
          <p:cNvSpPr>
            <a:spLocks noGrp="1"/>
          </p:cNvSpPr>
          <p:nvPr>
            <p:ph type="title"/>
          </p:nvPr>
        </p:nvSpPr>
        <p:spPr>
          <a:xfrm>
            <a:off x="115754" y="294302"/>
            <a:ext cx="3627120" cy="2976324"/>
          </a:xfrm>
        </p:spPr>
        <p:txBody>
          <a:bodyPr>
            <a:normAutofit fontScale="90000"/>
          </a:bodyPr>
          <a:lstStyle/>
          <a:p>
            <a:r>
              <a:rPr lang="fr-FR" sz="2500" b="1" dirty="0">
                <a:solidFill>
                  <a:srgbClr val="C00000"/>
                </a:solidFill>
                <a:highlight>
                  <a:srgbClr val="FFFF00"/>
                </a:highlight>
              </a:rPr>
              <a:t>LA CIRCULAIRE BLANQUER :</a:t>
            </a:r>
            <a:br>
              <a:rPr lang="fr-FR" sz="2500" b="1" dirty="0">
                <a:solidFill>
                  <a:srgbClr val="C00000"/>
                </a:solidFill>
                <a:highlight>
                  <a:srgbClr val="FFFF00"/>
                </a:highlight>
              </a:rPr>
            </a:br>
            <a:br>
              <a:rPr lang="fr-FR" sz="2500" b="1" dirty="0">
                <a:solidFill>
                  <a:srgbClr val="C00000"/>
                </a:solidFill>
                <a:highlight>
                  <a:srgbClr val="FFFF00"/>
                </a:highlight>
              </a:rPr>
            </a:br>
            <a:r>
              <a:rPr lang="fr-FR" sz="2500" b="1" dirty="0">
                <a:solidFill>
                  <a:srgbClr val="C00000"/>
                </a:solidFill>
                <a:highlight>
                  <a:srgbClr val="FFFF00"/>
                </a:highlight>
              </a:rPr>
              <a:t>CONSEQUENCES sur les autres enfants de la classe ? </a:t>
            </a:r>
            <a:br>
              <a:rPr lang="fr-FR" sz="2500" b="1" dirty="0">
                <a:solidFill>
                  <a:srgbClr val="C00000"/>
                </a:solidFill>
                <a:highlight>
                  <a:srgbClr val="FFFF00"/>
                </a:highlight>
              </a:rPr>
            </a:br>
            <a:br>
              <a:rPr lang="fr-FR" sz="2500" b="1" dirty="0">
                <a:solidFill>
                  <a:srgbClr val="C00000"/>
                </a:solidFill>
                <a:highlight>
                  <a:srgbClr val="FFFF00"/>
                </a:highlight>
              </a:rPr>
            </a:br>
            <a:r>
              <a:rPr lang="fr-FR" sz="2500" b="1" dirty="0">
                <a:solidFill>
                  <a:srgbClr val="C00000"/>
                </a:solidFill>
                <a:highlight>
                  <a:srgbClr val="FFFF00"/>
                </a:highlight>
              </a:rPr>
              <a:t> Les grands oublies </a:t>
            </a:r>
            <a:r>
              <a:rPr lang="fr-FR" sz="2500" dirty="0">
                <a:solidFill>
                  <a:srgbClr val="FFFFFF"/>
                </a:solidFill>
              </a:rPr>
              <a:t>? </a:t>
            </a:r>
          </a:p>
        </p:txBody>
      </p:sp>
      <p:sp>
        <p:nvSpPr>
          <p:cNvPr id="3" name="Espace réservé du contenu 2">
            <a:extLst>
              <a:ext uri="{FF2B5EF4-FFF2-40B4-BE49-F238E27FC236}">
                <a16:creationId xmlns:a16="http://schemas.microsoft.com/office/drawing/2014/main" id="{61090E23-7503-AB7A-1246-C51E5E1B8F64}"/>
              </a:ext>
            </a:extLst>
          </p:cNvPr>
          <p:cNvSpPr>
            <a:spLocks noGrp="1"/>
          </p:cNvSpPr>
          <p:nvPr>
            <p:ph idx="1"/>
          </p:nvPr>
        </p:nvSpPr>
        <p:spPr>
          <a:xfrm>
            <a:off x="4090437" y="0"/>
            <a:ext cx="7985809" cy="6858000"/>
          </a:xfrm>
        </p:spPr>
        <p:txBody>
          <a:bodyPr anchor="t">
            <a:normAutofit fontScale="62500" lnSpcReduction="20000"/>
          </a:bodyPr>
          <a:lstStyle/>
          <a:p>
            <a:pPr>
              <a:lnSpc>
                <a:spcPct val="110000"/>
              </a:lnSpc>
            </a:pPr>
            <a:r>
              <a:rPr lang="fr-FR" sz="2600" b="1" i="1" dirty="0">
                <a:solidFill>
                  <a:srgbClr val="FF0000"/>
                </a:solidFill>
                <a:highlight>
                  <a:srgbClr val="FFFF00"/>
                </a:highlight>
              </a:rPr>
              <a:t>Face à l’élève en questionnement de genre « il s’agit d’être attentif à ses demandes et à son vécu spécifique et de le ou la rassurer sur sa légitimité à se poser des questions. </a:t>
            </a:r>
            <a:r>
              <a:rPr lang="fr-FR" sz="2600" b="1" i="1" dirty="0">
                <a:highlight>
                  <a:srgbClr val="FFFF00"/>
                </a:highlight>
              </a:rPr>
              <a:t>»</a:t>
            </a:r>
          </a:p>
          <a:p>
            <a:pPr>
              <a:lnSpc>
                <a:spcPct val="110000"/>
              </a:lnSpc>
            </a:pPr>
            <a:endParaRPr lang="fr-FR" sz="2600" b="1" i="1" dirty="0">
              <a:highlight>
                <a:srgbClr val="FFFF00"/>
              </a:highlight>
            </a:endParaRPr>
          </a:p>
          <a:p>
            <a:pPr>
              <a:lnSpc>
                <a:spcPct val="110000"/>
              </a:lnSpc>
            </a:pPr>
            <a:r>
              <a:rPr lang="fr-FR" sz="2900" b="1" i="1" dirty="0">
                <a:highlight>
                  <a:srgbClr val="FFFF00"/>
                </a:highlight>
              </a:rPr>
              <a:t> </a:t>
            </a:r>
            <a:r>
              <a:rPr lang="fr-FR" sz="3600" b="1" i="1" dirty="0">
                <a:solidFill>
                  <a:srgbClr val="FF0000"/>
                </a:solidFill>
                <a:highlight>
                  <a:srgbClr val="FFFF00"/>
                </a:highlight>
              </a:rPr>
              <a:t>Et quid des autres élèves ?  </a:t>
            </a:r>
            <a:r>
              <a:rPr lang="fr-FR" sz="2600" b="1" dirty="0"/>
              <a:t>qui ne comprennent pas ce qui arrive à leur camarade et sont en conséquence perturbés à leur tour? </a:t>
            </a:r>
          </a:p>
          <a:p>
            <a:pPr>
              <a:lnSpc>
                <a:spcPct val="110000"/>
              </a:lnSpc>
            </a:pPr>
            <a:endParaRPr lang="fr-FR" sz="2600" b="1" dirty="0"/>
          </a:p>
          <a:p>
            <a:pPr>
              <a:lnSpc>
                <a:spcPct val="110000"/>
              </a:lnSpc>
            </a:pPr>
            <a:r>
              <a:rPr lang="fr-FR" sz="2600" b="1" i="1" dirty="0">
                <a:solidFill>
                  <a:srgbClr val="FF0000"/>
                </a:solidFill>
                <a:highlight>
                  <a:srgbClr val="FFFF00"/>
                </a:highlight>
              </a:rPr>
              <a:t>Un enfant se déclarant transgenre dans une classe </a:t>
            </a:r>
            <a:r>
              <a:rPr lang="fr-FR" sz="2600" b="1" dirty="0">
                <a:solidFill>
                  <a:srgbClr val="FF0000"/>
                </a:solidFill>
                <a:highlight>
                  <a:srgbClr val="FFFF00"/>
                </a:highlight>
              </a:rPr>
              <a:t>et voici tous les enfants en questionnement devant un enseignant qui n’a aucune liberté de parler </a:t>
            </a:r>
            <a:r>
              <a:rPr lang="fr-FR" sz="2600" b="1" dirty="0"/>
              <a:t>pour les rassurer, les aider à comprendre cette nouvelle politique qui consiste à nier la biologie qui ne connait que deux sexes. </a:t>
            </a:r>
          </a:p>
          <a:p>
            <a:pPr>
              <a:lnSpc>
                <a:spcPct val="110000"/>
              </a:lnSpc>
            </a:pPr>
            <a:endParaRPr lang="fr-FR" sz="2600" b="1" dirty="0"/>
          </a:p>
          <a:p>
            <a:pPr>
              <a:lnSpc>
                <a:spcPct val="110000"/>
              </a:lnSpc>
            </a:pPr>
            <a:r>
              <a:rPr lang="fr-FR" sz="2600" b="1" dirty="0"/>
              <a:t>Que de pédagogie, tolérance, gentillesse, empathie, intelligence du cerveau, mais aussi du cœur ont dû développer les enseignants pour préserver l’équilibre des enfants qui leur étaient confiés! </a:t>
            </a:r>
          </a:p>
          <a:p>
            <a:pPr>
              <a:lnSpc>
                <a:spcPct val="110000"/>
              </a:lnSpc>
            </a:pPr>
            <a:r>
              <a:rPr lang="fr-FR" sz="3800" b="1" dirty="0"/>
              <a:t>Cette insistance sur le respect dû à l’élève transgenre exclut de « questionner le questionnement ». </a:t>
            </a:r>
          </a:p>
          <a:p>
            <a:pPr>
              <a:lnSpc>
                <a:spcPct val="110000"/>
              </a:lnSpc>
            </a:pPr>
            <a:endParaRPr lang="fr-FR" sz="1800" b="1" dirty="0"/>
          </a:p>
          <a:p>
            <a:pPr>
              <a:lnSpc>
                <a:spcPct val="110000"/>
              </a:lnSpc>
            </a:pPr>
            <a:r>
              <a:rPr lang="fr-FR" sz="1800" b="1" dirty="0">
                <a:solidFill>
                  <a:srgbClr val="FF0000"/>
                </a:solidFill>
                <a:highlight>
                  <a:srgbClr val="FFFF00"/>
                </a:highlight>
              </a:rPr>
              <a:t> </a:t>
            </a:r>
            <a:r>
              <a:rPr lang="fr-FR" sz="2600" b="1" dirty="0">
                <a:solidFill>
                  <a:srgbClr val="FF0000"/>
                </a:solidFill>
                <a:highlight>
                  <a:srgbClr val="FFFF00"/>
                </a:highlight>
              </a:rPr>
              <a:t>Comment brutalement a-t-on pu accepter l’interdiction de parler avec les enfants et tout jeunes ados de leur malaise naturel et éternel autour de la transformation de leur corps, de ce qu’est la puberté non seulement sur leur apparence physique, mais aussi sur leur ressenti intellectuel et émotionnel lié aux modifications hormonales </a:t>
            </a:r>
            <a:r>
              <a:rPr lang="fr-FR" sz="1800" b="1" dirty="0">
                <a:highlight>
                  <a:srgbClr val="FFFF00"/>
                </a:highlight>
              </a:rPr>
              <a:t>?</a:t>
            </a:r>
          </a:p>
        </p:txBody>
      </p:sp>
      <p:pic>
        <p:nvPicPr>
          <p:cNvPr id="4" name="Image 3">
            <a:extLst>
              <a:ext uri="{FF2B5EF4-FFF2-40B4-BE49-F238E27FC236}">
                <a16:creationId xmlns:a16="http://schemas.microsoft.com/office/drawing/2014/main" id="{956F423C-4664-CCA1-867C-26342D977A0A}"/>
              </a:ext>
            </a:extLst>
          </p:cNvPr>
          <p:cNvPicPr>
            <a:picLocks noChangeAspect="1"/>
          </p:cNvPicPr>
          <p:nvPr/>
        </p:nvPicPr>
        <p:blipFill>
          <a:blip r:embed="rId2"/>
          <a:stretch>
            <a:fillRect/>
          </a:stretch>
        </p:blipFill>
        <p:spPr>
          <a:xfrm>
            <a:off x="14457" y="3158866"/>
            <a:ext cx="4061826" cy="2285484"/>
          </a:xfrm>
          <a:prstGeom prst="rect">
            <a:avLst/>
          </a:prstGeom>
        </p:spPr>
      </p:pic>
      <p:sp>
        <p:nvSpPr>
          <p:cNvPr id="5" name="ZoneTexte 4">
            <a:extLst>
              <a:ext uri="{FF2B5EF4-FFF2-40B4-BE49-F238E27FC236}">
                <a16:creationId xmlns:a16="http://schemas.microsoft.com/office/drawing/2014/main" id="{9AB4E650-EC64-8BEA-F6A9-1DD8FA5BAA5A}"/>
              </a:ext>
            </a:extLst>
          </p:cNvPr>
          <p:cNvSpPr txBox="1"/>
          <p:nvPr/>
        </p:nvSpPr>
        <p:spPr>
          <a:xfrm>
            <a:off x="14457" y="5535622"/>
            <a:ext cx="4163423" cy="1231106"/>
          </a:xfrm>
          <a:prstGeom prst="rect">
            <a:avLst/>
          </a:prstGeom>
          <a:noFill/>
        </p:spPr>
        <p:txBody>
          <a:bodyPr wrap="square">
            <a:spAutoFit/>
          </a:bodyPr>
          <a:lstStyle/>
          <a:p>
            <a:r>
              <a:rPr lang="fr-FR" sz="2000" dirty="0">
                <a:solidFill>
                  <a:srgbClr val="FFFF00"/>
                </a:solidFill>
              </a:rPr>
              <a:t>Ce qui frappe à la lecture de cette directive est la succession des contradictions proférées</a:t>
            </a:r>
            <a:r>
              <a:rPr lang="fr-FR" dirty="0">
                <a:solidFill>
                  <a:srgbClr val="FFFF00"/>
                </a:solidFill>
              </a:rPr>
              <a:t>». </a:t>
            </a:r>
            <a:r>
              <a:rPr lang="fr-FR" sz="1400" dirty="0">
                <a:solidFill>
                  <a:srgbClr val="FFFF00"/>
                </a:solidFill>
              </a:rPr>
              <a:t>P</a:t>
            </a:r>
          </a:p>
          <a:p>
            <a:r>
              <a:rPr lang="fr-FR" sz="1400" dirty="0">
                <a:solidFill>
                  <a:srgbClr val="FFFF00"/>
                </a:solidFill>
              </a:rPr>
              <a:t>HILIPPE DESMAZES / AFP</a:t>
            </a:r>
            <a:endParaRPr lang="fr-FR" dirty="0">
              <a:solidFill>
                <a:srgbClr val="FFFF00"/>
              </a:solidFill>
            </a:endParaRPr>
          </a:p>
        </p:txBody>
      </p:sp>
    </p:spTree>
    <p:extLst>
      <p:ext uri="{BB962C8B-B14F-4D97-AF65-F5344CB8AC3E}">
        <p14:creationId xmlns:p14="http://schemas.microsoft.com/office/powerpoint/2010/main" val="428596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A441CC-B34F-CD7C-76B8-06586FA1F7C3}"/>
              </a:ext>
            </a:extLst>
          </p:cNvPr>
          <p:cNvSpPr>
            <a:spLocks noGrp="1"/>
          </p:cNvSpPr>
          <p:nvPr>
            <p:ph type="title"/>
          </p:nvPr>
        </p:nvSpPr>
        <p:spPr>
          <a:xfrm>
            <a:off x="228600" y="301960"/>
            <a:ext cx="11723913" cy="1366737"/>
          </a:xfrm>
        </p:spPr>
        <p:txBody>
          <a:bodyPr>
            <a:normAutofit fontScale="90000"/>
          </a:bodyPr>
          <a:lstStyle/>
          <a:p>
            <a:r>
              <a:rPr lang="fr-FR" b="1" i="1" dirty="0"/>
              <a:t>La théorie du genre  via la sexualisation a l’</a:t>
            </a:r>
            <a:r>
              <a:rPr lang="fr-FR" b="1" i="1" dirty="0" err="1"/>
              <a:t>ecole</a:t>
            </a:r>
            <a:r>
              <a:rPr lang="fr-FR" b="1" i="1" dirty="0"/>
              <a:t> </a:t>
            </a:r>
            <a:br>
              <a:rPr lang="fr-FR" b="1" i="1" dirty="0"/>
            </a:br>
            <a:br>
              <a:rPr lang="fr-FR" b="1" i="1" dirty="0"/>
            </a:br>
            <a:r>
              <a:rPr lang="fr-FR" b="1" i="1" dirty="0"/>
              <a:t>s’inscrit dans la marche </a:t>
            </a:r>
            <a:r>
              <a:rPr lang="fr-FR" b="1" i="1" dirty="0" err="1"/>
              <a:t>forcee</a:t>
            </a:r>
            <a:r>
              <a:rPr lang="fr-FR" b="1" i="1" dirty="0"/>
              <a:t> des transhumanistes </a:t>
            </a:r>
          </a:p>
        </p:txBody>
      </p:sp>
      <p:graphicFrame>
        <p:nvGraphicFramePr>
          <p:cNvPr id="5" name="Espace réservé du contenu 2">
            <a:extLst>
              <a:ext uri="{FF2B5EF4-FFF2-40B4-BE49-F238E27FC236}">
                <a16:creationId xmlns:a16="http://schemas.microsoft.com/office/drawing/2014/main" id="{C0B6A07A-151A-1522-7686-3009BE4E7B55}"/>
              </a:ext>
            </a:extLst>
          </p:cNvPr>
          <p:cNvGraphicFramePr>
            <a:graphicFrameLocks noGrp="1"/>
          </p:cNvGraphicFramePr>
          <p:nvPr>
            <p:ph idx="1"/>
            <p:extLst>
              <p:ext uri="{D42A27DB-BD31-4B8C-83A1-F6EECF244321}">
                <p14:modId xmlns:p14="http://schemas.microsoft.com/office/powerpoint/2010/main" val="1432956375"/>
              </p:ext>
            </p:extLst>
          </p:nvPr>
        </p:nvGraphicFramePr>
        <p:xfrm>
          <a:off x="304800" y="1853754"/>
          <a:ext cx="11887200" cy="4517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8606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E41AD9-2212-5C3B-13BE-2B079610BA84}"/>
              </a:ext>
            </a:extLst>
          </p:cNvPr>
          <p:cNvSpPr>
            <a:spLocks noGrp="1"/>
          </p:cNvSpPr>
          <p:nvPr>
            <p:ph type="title"/>
          </p:nvPr>
        </p:nvSpPr>
        <p:spPr>
          <a:xfrm>
            <a:off x="863601" y="428599"/>
            <a:ext cx="10272534" cy="1227481"/>
          </a:xfrm>
        </p:spPr>
        <p:txBody>
          <a:bodyPr>
            <a:normAutofit fontScale="90000"/>
          </a:bodyPr>
          <a:lstStyle/>
          <a:p>
            <a:pPr algn="ctr"/>
            <a:r>
              <a:rPr lang="fr-FR" dirty="0"/>
              <a:t>SPECTACLES  scolaires vantant la théorie du genre</a:t>
            </a:r>
            <a:br>
              <a:rPr lang="fr-FR" dirty="0"/>
            </a:br>
            <a:r>
              <a:rPr lang="fr-FR" dirty="0"/>
              <a:t>ou faisant la promotion des DRAG QUEEN</a:t>
            </a:r>
          </a:p>
        </p:txBody>
      </p:sp>
      <p:sp>
        <p:nvSpPr>
          <p:cNvPr id="3" name="Espace réservé du contenu 2">
            <a:extLst>
              <a:ext uri="{FF2B5EF4-FFF2-40B4-BE49-F238E27FC236}">
                <a16:creationId xmlns:a16="http://schemas.microsoft.com/office/drawing/2014/main" id="{47369F9D-DE7A-914A-ABF1-994DD8220904}"/>
              </a:ext>
            </a:extLst>
          </p:cNvPr>
          <p:cNvSpPr>
            <a:spLocks noGrp="1"/>
          </p:cNvSpPr>
          <p:nvPr>
            <p:ph idx="1"/>
          </p:nvPr>
        </p:nvSpPr>
        <p:spPr>
          <a:xfrm>
            <a:off x="-162560" y="1854442"/>
            <a:ext cx="12070079" cy="1733308"/>
          </a:xfrm>
        </p:spPr>
        <p:txBody>
          <a:bodyPr>
            <a:normAutofit fontScale="70000" lnSpcReduction="20000"/>
          </a:bodyPr>
          <a:lstStyle/>
          <a:p>
            <a:r>
              <a:rPr lang="fr-FR" sz="3400" dirty="0"/>
              <a:t>Le département d’Ille-et-Vilaine et la Région Bretagne ont ainsi subventionné une sortie scolaire pour faire assister des enfants de l’école Jean-Rostand de Rennes à un spectacle vantant la théorie du genre et les transformations sexuelles le 20 mars 2023"fille ou garçon" </a:t>
            </a:r>
            <a:r>
              <a:rPr lang="fr-FR" dirty="0"/>
              <a:t>  </a:t>
            </a:r>
            <a:r>
              <a:rPr lang="fr-FR" sz="3400" dirty="0"/>
              <a:t>"Camille une fille dans un corps de garçon, une fille qui attend la mutation </a:t>
            </a:r>
            <a:endParaRPr lang="fr-FR" dirty="0"/>
          </a:p>
        </p:txBody>
      </p:sp>
      <p:pic>
        <p:nvPicPr>
          <p:cNvPr id="4" name="Image 3">
            <a:extLst>
              <a:ext uri="{FF2B5EF4-FFF2-40B4-BE49-F238E27FC236}">
                <a16:creationId xmlns:a16="http://schemas.microsoft.com/office/drawing/2014/main" id="{DF6B7B40-6F65-A0F9-48CC-848E4E6ECE05}"/>
              </a:ext>
            </a:extLst>
          </p:cNvPr>
          <p:cNvPicPr>
            <a:picLocks noChangeAspect="1"/>
          </p:cNvPicPr>
          <p:nvPr/>
        </p:nvPicPr>
        <p:blipFill>
          <a:blip r:embed="rId2"/>
          <a:stretch>
            <a:fillRect/>
          </a:stretch>
        </p:blipFill>
        <p:spPr>
          <a:xfrm>
            <a:off x="102901" y="3587750"/>
            <a:ext cx="5789900" cy="3268248"/>
          </a:xfrm>
          <a:prstGeom prst="rect">
            <a:avLst/>
          </a:prstGeom>
        </p:spPr>
      </p:pic>
      <p:pic>
        <p:nvPicPr>
          <p:cNvPr id="5" name="Image 4">
            <a:extLst>
              <a:ext uri="{FF2B5EF4-FFF2-40B4-BE49-F238E27FC236}">
                <a16:creationId xmlns:a16="http://schemas.microsoft.com/office/drawing/2014/main" id="{F420FAB6-9D97-82F1-9824-7E605DE49B52}"/>
              </a:ext>
            </a:extLst>
          </p:cNvPr>
          <p:cNvPicPr>
            <a:picLocks noChangeAspect="1"/>
          </p:cNvPicPr>
          <p:nvPr/>
        </p:nvPicPr>
        <p:blipFill>
          <a:blip r:embed="rId3"/>
          <a:stretch>
            <a:fillRect/>
          </a:stretch>
        </p:blipFill>
        <p:spPr>
          <a:xfrm>
            <a:off x="5892801" y="3587750"/>
            <a:ext cx="6196298" cy="3271520"/>
          </a:xfrm>
          <a:prstGeom prst="rect">
            <a:avLst/>
          </a:prstGeom>
        </p:spPr>
      </p:pic>
    </p:spTree>
    <p:extLst>
      <p:ext uri="{BB962C8B-B14F-4D97-AF65-F5344CB8AC3E}">
        <p14:creationId xmlns:p14="http://schemas.microsoft.com/office/powerpoint/2010/main" val="40505656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BB9BB0-1C47-3BC3-972A-84A17E74D817}"/>
              </a:ext>
            </a:extLst>
          </p:cNvPr>
          <p:cNvSpPr>
            <a:spLocks noGrp="1"/>
          </p:cNvSpPr>
          <p:nvPr>
            <p:ph type="title"/>
          </p:nvPr>
        </p:nvSpPr>
        <p:spPr>
          <a:xfrm>
            <a:off x="741681" y="152401"/>
            <a:ext cx="10313174" cy="1701354"/>
          </a:xfrm>
        </p:spPr>
        <p:txBody>
          <a:bodyPr/>
          <a:lstStyle/>
          <a:p>
            <a:r>
              <a:rPr lang="fr-FR" dirty="0"/>
              <a:t>Ce qu’on impose aux enfants sans l’avis des familles</a:t>
            </a:r>
          </a:p>
        </p:txBody>
      </p:sp>
      <p:pic>
        <p:nvPicPr>
          <p:cNvPr id="5" name="Espace réservé du contenu 4" descr="Une image contenant texte, capture d’écran, Visage humain, Site web&#10;&#10;Description générée automatiquement">
            <a:extLst>
              <a:ext uri="{FF2B5EF4-FFF2-40B4-BE49-F238E27FC236}">
                <a16:creationId xmlns:a16="http://schemas.microsoft.com/office/drawing/2014/main" id="{950D6253-9A87-108D-3B8B-2D29DB2228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2960" y="1113284"/>
            <a:ext cx="11369040" cy="5744716"/>
          </a:xfrm>
        </p:spPr>
      </p:pic>
    </p:spTree>
    <p:extLst>
      <p:ext uri="{BB962C8B-B14F-4D97-AF65-F5344CB8AC3E}">
        <p14:creationId xmlns:p14="http://schemas.microsoft.com/office/powerpoint/2010/main" val="3075269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43EA69-DF78-9845-F78F-7CFB7F4B41A0}"/>
              </a:ext>
            </a:extLst>
          </p:cNvPr>
          <p:cNvSpPr>
            <a:spLocks noGrp="1"/>
          </p:cNvSpPr>
          <p:nvPr>
            <p:ph type="title"/>
          </p:nvPr>
        </p:nvSpPr>
        <p:spPr>
          <a:xfrm>
            <a:off x="300205" y="2397761"/>
            <a:ext cx="3238525" cy="2357120"/>
          </a:xfrm>
        </p:spPr>
        <p:txBody>
          <a:bodyPr vert="horz" lIns="91440" tIns="45720" rIns="91440" bIns="45720" rtlCol="0" anchor="t">
            <a:normAutofit/>
          </a:bodyPr>
          <a:lstStyle/>
          <a:p>
            <a:br>
              <a:rPr lang="en-US" sz="4000" dirty="0">
                <a:solidFill>
                  <a:srgbClr val="FFFFFF"/>
                </a:solidFill>
              </a:rPr>
            </a:br>
            <a:endParaRPr lang="en-US" sz="4000" dirty="0">
              <a:solidFill>
                <a:srgbClr val="FFFFFF"/>
              </a:solidFill>
            </a:endParaRPr>
          </a:p>
        </p:txBody>
      </p:sp>
      <p:pic>
        <p:nvPicPr>
          <p:cNvPr id="3" name="Content Placeholder 2" descr="Image">
            <a:extLst>
              <a:ext uri="{FF2B5EF4-FFF2-40B4-BE49-F238E27FC236}">
                <a16:creationId xmlns:a16="http://schemas.microsoft.com/office/drawing/2014/main" id="{55762FD7-7333-7419-AA9A-11D2D16B038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364" b="5668"/>
          <a:stretch/>
        </p:blipFill>
        <p:spPr bwMode="auto">
          <a:xfrm>
            <a:off x="4195601" y="96284"/>
            <a:ext cx="3607280" cy="6731134"/>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du contenu 4">
            <a:extLst>
              <a:ext uri="{FF2B5EF4-FFF2-40B4-BE49-F238E27FC236}">
                <a16:creationId xmlns:a16="http://schemas.microsoft.com/office/drawing/2014/main" id="{ABE3F884-A8E8-798B-B38E-26ED10D65292}"/>
              </a:ext>
            </a:extLst>
          </p:cNvPr>
          <p:cNvPicPr>
            <a:picLocks noChangeAspect="1"/>
          </p:cNvPicPr>
          <p:nvPr/>
        </p:nvPicPr>
        <p:blipFill rotWithShape="1">
          <a:blip r:embed="rId3">
            <a:extLst>
              <a:ext uri="{28A0092B-C50C-407E-A947-70E740481C1C}">
                <a14:useLocalDpi xmlns:a14="http://schemas.microsoft.com/office/drawing/2010/main" val="0"/>
              </a:ext>
            </a:extLst>
          </a:blip>
          <a:srcRect l="360" t="3992" r="-360" b="4220"/>
          <a:stretch/>
        </p:blipFill>
        <p:spPr>
          <a:xfrm>
            <a:off x="7957738" y="914400"/>
            <a:ext cx="4109285" cy="5029200"/>
          </a:xfrm>
          <a:prstGeom prst="rect">
            <a:avLst/>
          </a:prstGeom>
        </p:spPr>
      </p:pic>
      <p:sp>
        <p:nvSpPr>
          <p:cNvPr id="4" name="ZoneTexte 3">
            <a:extLst>
              <a:ext uri="{FF2B5EF4-FFF2-40B4-BE49-F238E27FC236}">
                <a16:creationId xmlns:a16="http://schemas.microsoft.com/office/drawing/2014/main" id="{6FEA89C9-E1C5-9EC3-96BA-C39EEE7EC04F}"/>
              </a:ext>
            </a:extLst>
          </p:cNvPr>
          <p:cNvSpPr txBox="1"/>
          <p:nvPr/>
        </p:nvSpPr>
        <p:spPr>
          <a:xfrm>
            <a:off x="145348" y="145284"/>
            <a:ext cx="3393382" cy="1754326"/>
          </a:xfrm>
          <a:prstGeom prst="rect">
            <a:avLst/>
          </a:prstGeom>
          <a:noFill/>
        </p:spPr>
        <p:txBody>
          <a:bodyPr wrap="square" rtlCol="0">
            <a:spAutoFit/>
          </a:bodyPr>
          <a:lstStyle/>
          <a:p>
            <a:r>
              <a:rPr kumimoji="0" lang="en-US" sz="3600" i="0" u="none" strike="noStrike" kern="1200" cap="none" spc="0" normalizeH="0" baseline="0" noProof="0" dirty="0">
                <a:ln>
                  <a:noFill/>
                </a:ln>
                <a:solidFill>
                  <a:srgbClr val="FF0000"/>
                </a:solidFill>
                <a:effectLst/>
                <a:uLnTx/>
                <a:uFillTx/>
                <a:latin typeface="Calibri Light" panose="020F0302020204030204"/>
                <a:ea typeface="+mj-ea"/>
                <a:cs typeface="+mj-cs"/>
              </a:rPr>
              <a:t>Le danger </a:t>
            </a:r>
            <a:r>
              <a:rPr kumimoji="0" lang="en-US" sz="3600" i="0" u="none" strike="noStrike" kern="1200" cap="none" spc="0" normalizeH="0" baseline="0" noProof="0" dirty="0" err="1">
                <a:ln>
                  <a:noFill/>
                </a:ln>
                <a:solidFill>
                  <a:srgbClr val="FF0000"/>
                </a:solidFill>
                <a:effectLst/>
                <a:uLnTx/>
                <a:uFillTx/>
                <a:latin typeface="Calibri Light" panose="020F0302020204030204"/>
                <a:ea typeface="+mj-ea"/>
                <a:cs typeface="+mj-cs"/>
              </a:rPr>
              <a:t>avance</a:t>
            </a:r>
            <a:r>
              <a:rPr kumimoji="0" lang="en-US" sz="3600" i="0" u="none" strike="noStrike" kern="1200" cap="none" spc="0" normalizeH="0" baseline="0" noProof="0" dirty="0">
                <a:ln>
                  <a:noFill/>
                </a:ln>
                <a:solidFill>
                  <a:srgbClr val="FF0000"/>
                </a:solidFill>
                <a:effectLst/>
                <a:uLnTx/>
                <a:uFillTx/>
                <a:latin typeface="Calibri Light" panose="020F0302020204030204"/>
                <a:ea typeface="+mj-ea"/>
                <a:cs typeface="+mj-cs"/>
              </a:rPr>
              <a:t> : </a:t>
            </a:r>
            <a:r>
              <a:rPr kumimoji="0" lang="en-US" sz="3600" i="0" u="none" strike="noStrike" kern="1200" cap="none" spc="0" normalizeH="0" baseline="0" noProof="0" dirty="0" err="1">
                <a:ln>
                  <a:noFill/>
                </a:ln>
                <a:solidFill>
                  <a:srgbClr val="FF0000"/>
                </a:solidFill>
                <a:effectLst/>
                <a:uLnTx/>
                <a:uFillTx/>
                <a:latin typeface="Calibri Light" panose="020F0302020204030204"/>
                <a:ea typeface="+mj-ea"/>
                <a:cs typeface="+mj-cs"/>
              </a:rPr>
              <a:t>sauvons</a:t>
            </a:r>
            <a:r>
              <a:rPr kumimoji="0" lang="en-US" sz="3600"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n-US" sz="3600" i="0" u="none" strike="noStrike" kern="1200" cap="none" spc="0" normalizeH="0" baseline="0" noProof="0" dirty="0" err="1">
                <a:ln>
                  <a:noFill/>
                </a:ln>
                <a:solidFill>
                  <a:srgbClr val="FF0000"/>
                </a:solidFill>
                <a:effectLst/>
                <a:uLnTx/>
                <a:uFillTx/>
                <a:latin typeface="Calibri Light" panose="020F0302020204030204"/>
                <a:ea typeface="+mj-ea"/>
                <a:cs typeface="+mj-cs"/>
              </a:rPr>
              <a:t>nos</a:t>
            </a:r>
            <a:r>
              <a:rPr kumimoji="0" lang="en-US" sz="3600" i="0" u="none" strike="noStrike" kern="1200" cap="none" spc="0" normalizeH="0" baseline="0" noProof="0" dirty="0">
                <a:ln>
                  <a:noFill/>
                </a:ln>
                <a:solidFill>
                  <a:srgbClr val="FF0000"/>
                </a:solidFill>
                <a:effectLst/>
                <a:uLnTx/>
                <a:uFillTx/>
                <a:latin typeface="Calibri Light" panose="020F0302020204030204"/>
                <a:ea typeface="+mj-ea"/>
                <a:cs typeface="+mj-cs"/>
              </a:rPr>
              <a:t> enfants</a:t>
            </a:r>
          </a:p>
        </p:txBody>
      </p:sp>
      <p:sp>
        <p:nvSpPr>
          <p:cNvPr id="7" name="ZoneTexte 6">
            <a:extLst>
              <a:ext uri="{FF2B5EF4-FFF2-40B4-BE49-F238E27FC236}">
                <a16:creationId xmlns:a16="http://schemas.microsoft.com/office/drawing/2014/main" id="{F39686B6-3FC5-273D-1ED6-105288040654}"/>
              </a:ext>
            </a:extLst>
          </p:cNvPr>
          <p:cNvSpPr txBox="1"/>
          <p:nvPr/>
        </p:nvSpPr>
        <p:spPr>
          <a:xfrm>
            <a:off x="457203" y="3459401"/>
            <a:ext cx="3752086" cy="1569660"/>
          </a:xfrm>
          <a:prstGeom prst="rect">
            <a:avLst/>
          </a:prstGeom>
          <a:noFill/>
        </p:spPr>
        <p:txBody>
          <a:bodyPr wrap="square">
            <a:spAutoFit/>
          </a:bodyPr>
          <a:lstStyle/>
          <a:p>
            <a:r>
              <a:rPr lang="fr-FR" sz="3200" dirty="0"/>
              <a:t> Les « valeurs « du président sont-elles les nôtres?</a:t>
            </a:r>
          </a:p>
        </p:txBody>
      </p:sp>
    </p:spTree>
    <p:extLst>
      <p:ext uri="{BB962C8B-B14F-4D97-AF65-F5344CB8AC3E}">
        <p14:creationId xmlns:p14="http://schemas.microsoft.com/office/powerpoint/2010/main" val="296154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7B7BCC-7C51-21F5-AD32-EBA921CB4B6F}"/>
              </a:ext>
            </a:extLst>
          </p:cNvPr>
          <p:cNvSpPr>
            <a:spLocks noGrp="1"/>
          </p:cNvSpPr>
          <p:nvPr>
            <p:ph type="title"/>
          </p:nvPr>
        </p:nvSpPr>
        <p:spPr>
          <a:xfrm>
            <a:off x="762000" y="3180080"/>
            <a:ext cx="3444240" cy="2489199"/>
          </a:xfrm>
        </p:spPr>
        <p:txBody>
          <a:bodyPr>
            <a:normAutofit fontScale="90000"/>
          </a:bodyPr>
          <a:lstStyle/>
          <a:p>
            <a:br>
              <a:rPr lang="fr-FR" dirty="0">
                <a:solidFill>
                  <a:srgbClr val="FFFFFF"/>
                </a:solidFill>
              </a:rPr>
            </a:br>
            <a:br>
              <a:rPr lang="fr-FR" dirty="0">
                <a:solidFill>
                  <a:srgbClr val="FFFFFF"/>
                </a:solidFill>
              </a:rPr>
            </a:br>
            <a:r>
              <a:rPr lang="fr-FR" b="1" dirty="0">
                <a:solidFill>
                  <a:srgbClr val="FF0000"/>
                </a:solidFill>
              </a:rPr>
              <a:t>Standard </a:t>
            </a:r>
            <a:br>
              <a:rPr lang="fr-FR" b="1" dirty="0">
                <a:solidFill>
                  <a:srgbClr val="FF0000"/>
                </a:solidFill>
              </a:rPr>
            </a:br>
            <a:br>
              <a:rPr lang="fr-FR" b="1" dirty="0">
                <a:solidFill>
                  <a:srgbClr val="FF0000"/>
                </a:solidFill>
              </a:rPr>
            </a:br>
            <a:r>
              <a:rPr lang="fr-FR" b="1" dirty="0">
                <a:solidFill>
                  <a:srgbClr val="FF0000"/>
                </a:solidFill>
              </a:rPr>
              <a:t>OMS </a:t>
            </a:r>
            <a:br>
              <a:rPr lang="fr-FR" dirty="0">
                <a:solidFill>
                  <a:srgbClr val="FFFFFF"/>
                </a:solidFill>
              </a:rPr>
            </a:br>
            <a:br>
              <a:rPr lang="fr-FR" dirty="0">
                <a:solidFill>
                  <a:srgbClr val="FFFFFF"/>
                </a:solidFill>
              </a:rPr>
            </a:br>
            <a:endParaRPr lang="fr-FR" b="1" dirty="0">
              <a:solidFill>
                <a:srgbClr val="FF0000"/>
              </a:solidFill>
            </a:endParaRPr>
          </a:p>
        </p:txBody>
      </p:sp>
      <p:sp>
        <p:nvSpPr>
          <p:cNvPr id="3" name="Espace réservé du contenu 2">
            <a:extLst>
              <a:ext uri="{FF2B5EF4-FFF2-40B4-BE49-F238E27FC236}">
                <a16:creationId xmlns:a16="http://schemas.microsoft.com/office/drawing/2014/main" id="{5AA93683-4F2B-2E2E-D8DF-4B8AC191C057}"/>
              </a:ext>
            </a:extLst>
          </p:cNvPr>
          <p:cNvSpPr>
            <a:spLocks noGrp="1"/>
          </p:cNvSpPr>
          <p:nvPr>
            <p:ph idx="1"/>
          </p:nvPr>
        </p:nvSpPr>
        <p:spPr>
          <a:xfrm>
            <a:off x="4406034" y="314960"/>
            <a:ext cx="7241079" cy="5434455"/>
          </a:xfrm>
        </p:spPr>
        <p:txBody>
          <a:bodyPr anchor="t">
            <a:normAutofit lnSpcReduction="10000"/>
          </a:bodyPr>
          <a:lstStyle/>
          <a:p>
            <a:r>
              <a:rPr lang="fr-FR" sz="2400" b="1" dirty="0"/>
              <a:t>Toute personne saine s’étonnera du :  « 0 an » !</a:t>
            </a:r>
          </a:p>
          <a:p>
            <a:endParaRPr lang="fr-FR" sz="2400" b="1" dirty="0"/>
          </a:p>
          <a:p>
            <a:r>
              <a:rPr lang="fr-FR" sz="2400" b="1" dirty="0"/>
              <a:t>mais </a:t>
            </a:r>
            <a:r>
              <a:rPr lang="fr-FR" sz="2400" b="1" dirty="0">
                <a:highlight>
                  <a:srgbClr val="FFFF00"/>
                </a:highlight>
              </a:rPr>
              <a:t>l</a:t>
            </a:r>
            <a:r>
              <a:rPr lang="fr-FR" sz="2400" b="1" dirty="0">
                <a:solidFill>
                  <a:srgbClr val="C00000"/>
                </a:solidFill>
                <a:highlight>
                  <a:srgbClr val="FFFF00"/>
                </a:highlight>
              </a:rPr>
              <a:t>’OMS explique que l’éducation sexuelle commence à la naissance </a:t>
            </a:r>
            <a:r>
              <a:rPr lang="fr-FR" sz="2400" b="1" dirty="0"/>
              <a:t>et que « les bébés se touchent eux-mêmes, touchent parfois aussi leurs parties génitales » </a:t>
            </a:r>
          </a:p>
          <a:p>
            <a:pPr marL="0" indent="0">
              <a:buNone/>
            </a:pPr>
            <a:endParaRPr lang="fr-FR" sz="2400" b="1" dirty="0"/>
          </a:p>
          <a:p>
            <a:r>
              <a:rPr lang="fr-FR" sz="2400" b="1" dirty="0"/>
              <a:t> oui mais pourtant en aucun cas il ne s’agit de sexualité </a:t>
            </a:r>
          </a:p>
          <a:p>
            <a:r>
              <a:rPr lang="fr-FR" sz="2400" b="1" dirty="0"/>
              <a:t>Mais de sensorialité  </a:t>
            </a:r>
          </a:p>
          <a:p>
            <a:r>
              <a:rPr lang="fr-FR" sz="2400" b="1" dirty="0"/>
              <a:t> le bébé découvre son corps </a:t>
            </a:r>
          </a:p>
        </p:txBody>
      </p:sp>
      <p:pic>
        <p:nvPicPr>
          <p:cNvPr id="4" name="Image 3">
            <a:extLst>
              <a:ext uri="{FF2B5EF4-FFF2-40B4-BE49-F238E27FC236}">
                <a16:creationId xmlns:a16="http://schemas.microsoft.com/office/drawing/2014/main" id="{F204CA11-5F01-3AF5-0785-797C60380F42}"/>
              </a:ext>
            </a:extLst>
          </p:cNvPr>
          <p:cNvPicPr>
            <a:picLocks noChangeAspect="1"/>
          </p:cNvPicPr>
          <p:nvPr/>
        </p:nvPicPr>
        <p:blipFill rotWithShape="1">
          <a:blip r:embed="rId2"/>
          <a:srcRect l="2871" t="-3235" r="14366" b="3235"/>
          <a:stretch/>
        </p:blipFill>
        <p:spPr>
          <a:xfrm>
            <a:off x="837155" y="220101"/>
            <a:ext cx="3115853" cy="2812086"/>
          </a:xfrm>
          <a:prstGeom prst="rect">
            <a:avLst/>
          </a:prstGeom>
        </p:spPr>
      </p:pic>
    </p:spTree>
    <p:extLst>
      <p:ext uri="{BB962C8B-B14F-4D97-AF65-F5344CB8AC3E}">
        <p14:creationId xmlns:p14="http://schemas.microsoft.com/office/powerpoint/2010/main" val="2386142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5EE6C1-C71F-9BD5-F90B-6C72E0687ED5}"/>
              </a:ext>
            </a:extLst>
          </p:cNvPr>
          <p:cNvSpPr>
            <a:spLocks noGrp="1"/>
          </p:cNvSpPr>
          <p:nvPr>
            <p:ph type="title"/>
          </p:nvPr>
        </p:nvSpPr>
        <p:spPr>
          <a:xfrm>
            <a:off x="1077238" y="507303"/>
            <a:ext cx="9857984" cy="801667"/>
          </a:xfrm>
        </p:spPr>
        <p:txBody>
          <a:bodyPr>
            <a:normAutofit fontScale="90000"/>
          </a:bodyPr>
          <a:lstStyle/>
          <a:p>
            <a:r>
              <a:rPr lang="fr-FR" dirty="0"/>
              <a:t>La mode aide le transgenrisme a se répandre  </a:t>
            </a:r>
            <a:br>
              <a:rPr lang="fr-FR" dirty="0"/>
            </a:br>
            <a:br>
              <a:rPr lang="fr-FR" dirty="0"/>
            </a:br>
            <a:r>
              <a:rPr lang="fr-FR" dirty="0"/>
              <a:t> on devient «  intéressant »</a:t>
            </a:r>
          </a:p>
        </p:txBody>
      </p:sp>
      <p:graphicFrame>
        <p:nvGraphicFramePr>
          <p:cNvPr id="5" name="Espace réservé du contenu 2">
            <a:extLst>
              <a:ext uri="{FF2B5EF4-FFF2-40B4-BE49-F238E27FC236}">
                <a16:creationId xmlns:a16="http://schemas.microsoft.com/office/drawing/2014/main" id="{E76E78ED-63C0-B839-694C-6EE84BCC77D1}"/>
              </a:ext>
            </a:extLst>
          </p:cNvPr>
          <p:cNvGraphicFramePr>
            <a:graphicFrameLocks noGrp="1"/>
          </p:cNvGraphicFramePr>
          <p:nvPr>
            <p:ph idx="1"/>
            <p:extLst>
              <p:ext uri="{D42A27DB-BD31-4B8C-83A1-F6EECF244321}">
                <p14:modId xmlns:p14="http://schemas.microsoft.com/office/powerpoint/2010/main" val="1914247634"/>
              </p:ext>
            </p:extLst>
          </p:nvPr>
        </p:nvGraphicFramePr>
        <p:xfrm>
          <a:off x="1449206" y="1853754"/>
          <a:ext cx="10225051" cy="4096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2662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51" name="Picture 5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3" name="Straight Connector 5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7" name="Rectangle 5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2E642885-5574-42D4-3E1C-4C35ED41D4C5}"/>
              </a:ext>
            </a:extLst>
          </p:cNvPr>
          <p:cNvSpPr>
            <a:spLocks noGrp="1"/>
          </p:cNvSpPr>
          <p:nvPr>
            <p:ph type="title"/>
          </p:nvPr>
        </p:nvSpPr>
        <p:spPr>
          <a:xfrm>
            <a:off x="503339" y="318785"/>
            <a:ext cx="5125661" cy="3024945"/>
          </a:xfrm>
        </p:spPr>
        <p:txBody>
          <a:bodyPr vert="horz" lIns="91440" tIns="45720" rIns="91440" bIns="0" rtlCol="0" anchor="b">
            <a:normAutofit/>
          </a:bodyPr>
          <a:lstStyle/>
          <a:p>
            <a:r>
              <a:rPr lang="en-US" sz="1900" dirty="0"/>
              <a:t>D </a:t>
            </a:r>
            <a:r>
              <a:rPr lang="en-US" sz="1900" dirty="0" err="1"/>
              <a:t>autres</a:t>
            </a:r>
            <a:r>
              <a:rPr lang="en-US" sz="1900" dirty="0"/>
              <a:t> </a:t>
            </a:r>
            <a:r>
              <a:rPr lang="en-US" sz="1900" dirty="0" err="1"/>
              <a:t>résistent</a:t>
            </a:r>
            <a:r>
              <a:rPr lang="en-US" sz="1900" dirty="0"/>
              <a:t> </a:t>
            </a:r>
            <a:br>
              <a:rPr lang="en-US" sz="1900" dirty="0"/>
            </a:br>
            <a:br>
              <a:rPr lang="en-US" sz="1900" dirty="0"/>
            </a:br>
            <a:r>
              <a:rPr lang="en-US" sz="1900" dirty="0"/>
              <a:t>  </a:t>
            </a:r>
            <a:r>
              <a:rPr lang="en-US" sz="1900" dirty="0" err="1"/>
              <a:t>elle</a:t>
            </a:r>
            <a:r>
              <a:rPr lang="en-US" sz="1900" dirty="0"/>
              <a:t> </a:t>
            </a:r>
            <a:r>
              <a:rPr lang="en-US" sz="1900" dirty="0" err="1"/>
              <a:t>defie</a:t>
            </a:r>
            <a:r>
              <a:rPr lang="en-US" sz="1900" dirty="0"/>
              <a:t> le </a:t>
            </a:r>
            <a:r>
              <a:rPr lang="en-US" sz="1900" dirty="0" err="1"/>
              <a:t>journaliste</a:t>
            </a:r>
            <a:r>
              <a:rPr lang="en-US" sz="1900" dirty="0"/>
              <a:t> pour </a:t>
            </a:r>
            <a:r>
              <a:rPr lang="en-US" sz="1900" dirty="0" err="1"/>
              <a:t>voir</a:t>
            </a:r>
            <a:r>
              <a:rPr lang="en-US" sz="1900" dirty="0"/>
              <a:t> s il n y a pas deux genres</a:t>
            </a:r>
            <a:br>
              <a:rPr lang="en-US" sz="1900" dirty="0"/>
            </a:br>
            <a:br>
              <a:rPr lang="en-US" sz="1900" dirty="0"/>
            </a:br>
            <a:r>
              <a:rPr lang="en-US" sz="1900" u="sng" dirty="0">
                <a:hlinkClick r:id="rId3"/>
              </a:rPr>
              <a:t>https://</a:t>
            </a:r>
            <a:r>
              <a:rPr lang="en-US" sz="1900" u="sng" dirty="0" err="1">
                <a:hlinkClick r:id="rId3"/>
              </a:rPr>
              <a:t>x.com</a:t>
            </a:r>
            <a:r>
              <a:rPr lang="en-US" sz="1900" u="sng" dirty="0">
                <a:hlinkClick r:id="rId3"/>
              </a:rPr>
              <a:t>/</a:t>
            </a:r>
            <a:r>
              <a:rPr lang="en-US" sz="1900" u="sng" dirty="0" err="1">
                <a:hlinkClick r:id="rId3"/>
              </a:rPr>
              <a:t>BlackBondPtv</a:t>
            </a:r>
            <a:r>
              <a:rPr lang="en-US" sz="1900" u="sng" dirty="0">
                <a:hlinkClick r:id="rId3"/>
              </a:rPr>
              <a:t>/status/</a:t>
            </a:r>
            <a:r>
              <a:rPr lang="en-US" sz="1900" u="sng" dirty="0" err="1">
                <a:hlinkClick r:id="rId3"/>
              </a:rPr>
              <a:t>1720034569821257858?s</a:t>
            </a:r>
            <a:r>
              <a:rPr lang="en-US" sz="1900" u="sng" dirty="0">
                <a:hlinkClick r:id="rId3"/>
              </a:rPr>
              <a:t>=20</a:t>
            </a:r>
            <a:r>
              <a:rPr lang="en-US" sz="1900" dirty="0"/>
              <a:t>  </a:t>
            </a:r>
            <a:br>
              <a:rPr lang="en-US" sz="1900" dirty="0"/>
            </a:br>
            <a:r>
              <a:rPr lang="en-US" sz="1900" dirty="0"/>
              <a:t> </a:t>
            </a:r>
          </a:p>
        </p:txBody>
      </p:sp>
      <p:cxnSp>
        <p:nvCxnSpPr>
          <p:cNvPr id="61" name="Straight Connector 6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Espace réservé du contenu 3" descr="Une image contenant texte, capture d’écran, logiciel, Logiciel multimédia&#10;&#10;Description générée automatiquement">
            <a:extLst>
              <a:ext uri="{FF2B5EF4-FFF2-40B4-BE49-F238E27FC236}">
                <a16:creationId xmlns:a16="http://schemas.microsoft.com/office/drawing/2014/main" id="{67DA3179-332E-20D7-CDEF-400AD1179077}"/>
              </a:ext>
            </a:extLst>
          </p:cNvPr>
          <p:cNvPicPr>
            <a:picLocks noGrp="1" noChangeAspect="1"/>
          </p:cNvPicPr>
          <p:nvPr>
            <p:ph idx="1"/>
          </p:nvPr>
        </p:nvPicPr>
        <p:blipFill rotWithShape="1">
          <a:blip r:embed="rId4"/>
          <a:srcRect l="15658" t="13656" r="40415" b="6832"/>
          <a:stretch/>
        </p:blipFill>
        <p:spPr bwMode="auto">
          <a:xfrm>
            <a:off x="6285857" y="53589"/>
            <a:ext cx="5316117" cy="5412756"/>
          </a:xfrm>
          <a:prstGeom prst="rect">
            <a:avLst/>
          </a:prstGeom>
          <a:extLst>
            <a:ext uri="{53640926-AAD7-44D8-BBD7-CCE9431645EC}">
              <a14:shadowObscured xmlns:a14="http://schemas.microsoft.com/office/drawing/2010/main"/>
            </a:ext>
          </a:extLst>
        </p:spPr>
      </p:pic>
      <p:pic>
        <p:nvPicPr>
          <p:cNvPr id="63" name="Picture 6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6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0090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2DB755-AA26-13DF-DBA3-FCB2F28A2C12}"/>
              </a:ext>
            </a:extLst>
          </p:cNvPr>
          <p:cNvSpPr>
            <a:spLocks noGrp="1"/>
          </p:cNvSpPr>
          <p:nvPr>
            <p:ph type="title"/>
          </p:nvPr>
        </p:nvSpPr>
        <p:spPr>
          <a:xfrm>
            <a:off x="893523" y="804519"/>
            <a:ext cx="3160501" cy="4431360"/>
          </a:xfrm>
        </p:spPr>
        <p:txBody>
          <a:bodyPr anchor="ctr">
            <a:normAutofit/>
          </a:bodyPr>
          <a:lstStyle/>
          <a:p>
            <a:r>
              <a:rPr lang="fr-FR" dirty="0"/>
              <a:t>Bref historique de la théorie du genre </a:t>
            </a:r>
          </a:p>
        </p:txBody>
      </p:sp>
      <p:sp>
        <p:nvSpPr>
          <p:cNvPr id="3" name="Espace réservé du contenu 2">
            <a:extLst>
              <a:ext uri="{FF2B5EF4-FFF2-40B4-BE49-F238E27FC236}">
                <a16:creationId xmlns:a16="http://schemas.microsoft.com/office/drawing/2014/main" id="{47A62205-A30A-0A0D-A8A1-35D60195524E}"/>
              </a:ext>
            </a:extLst>
          </p:cNvPr>
          <p:cNvSpPr>
            <a:spLocks noGrp="1"/>
          </p:cNvSpPr>
          <p:nvPr>
            <p:ph idx="1"/>
          </p:nvPr>
        </p:nvSpPr>
        <p:spPr>
          <a:xfrm>
            <a:off x="4165600" y="152400"/>
            <a:ext cx="7569199" cy="5760720"/>
          </a:xfrm>
        </p:spPr>
        <p:txBody>
          <a:bodyPr anchor="ctr">
            <a:normAutofit/>
          </a:bodyPr>
          <a:lstStyle/>
          <a:p>
            <a:pPr>
              <a:lnSpc>
                <a:spcPct val="110000"/>
              </a:lnSpc>
            </a:pPr>
            <a:r>
              <a:rPr lang="fr-FR" dirty="0"/>
              <a:t>Quelques personnes de tout temps se sentaient de l’autre sexe </a:t>
            </a:r>
          </a:p>
          <a:p>
            <a:pPr>
              <a:lnSpc>
                <a:spcPct val="110000"/>
              </a:lnSpc>
            </a:pPr>
            <a:r>
              <a:rPr lang="fr-FR" dirty="0"/>
              <a:t> mais c’est sous l’influence de Kinsey dans les années 1949 que la publicité pour la théorie du genre s’est développée et imposée via les universités </a:t>
            </a:r>
          </a:p>
          <a:p>
            <a:pPr>
              <a:lnSpc>
                <a:spcPct val="110000"/>
              </a:lnSpc>
            </a:pPr>
            <a:r>
              <a:rPr lang="fr-FR" dirty="0"/>
              <a:t>Marion </a:t>
            </a:r>
            <a:r>
              <a:rPr lang="fr-FR" dirty="0" err="1"/>
              <a:t>Sigaut</a:t>
            </a:r>
            <a:r>
              <a:rPr lang="fr-FR" dirty="0"/>
              <a:t>, dans son documentaire Alfred Kinsey: « pédophilie et révolution sexuelle », montre que les rapports de Kinsey étaient truqués et qu’ils ont été rédigés par des pédophiles dont Kinsey</a:t>
            </a:r>
          </a:p>
          <a:p>
            <a:pPr>
              <a:lnSpc>
                <a:spcPct val="110000"/>
              </a:lnSpc>
            </a:pPr>
            <a:r>
              <a:rPr lang="fr-FR" dirty="0"/>
              <a:t>Le plus ahurissant est qu’en 2019, Kinsey fut mis à l’honneur par l’Université de l’Indiana qui lui a fait une </a:t>
            </a:r>
            <a:r>
              <a:rPr lang="fr-FR" dirty="0">
                <a:solidFill>
                  <a:srgbClr val="FFC000"/>
                </a:solidFill>
              </a:rPr>
              <a:t>statue pour les 75 ans de l’institut qui porte son nom. </a:t>
            </a:r>
          </a:p>
        </p:txBody>
      </p:sp>
    </p:spTree>
    <p:extLst>
      <p:ext uri="{BB962C8B-B14F-4D97-AF65-F5344CB8AC3E}">
        <p14:creationId xmlns:p14="http://schemas.microsoft.com/office/powerpoint/2010/main" val="3500213575"/>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FCC7985-537B-7D24-F4B9-0C6F2D68E875}"/>
              </a:ext>
            </a:extLst>
          </p:cNvPr>
          <p:cNvSpPr>
            <a:spLocks noGrp="1"/>
          </p:cNvSpPr>
          <p:nvPr>
            <p:ph type="title"/>
          </p:nvPr>
        </p:nvSpPr>
        <p:spPr>
          <a:xfrm>
            <a:off x="849683" y="1240076"/>
            <a:ext cx="2727813" cy="4584527"/>
          </a:xfrm>
        </p:spPr>
        <p:txBody>
          <a:bodyPr>
            <a:normAutofit/>
          </a:bodyPr>
          <a:lstStyle/>
          <a:p>
            <a:r>
              <a:rPr lang="fr-FR" sz="2700" b="1" dirty="0">
                <a:solidFill>
                  <a:srgbClr val="FFFFFF"/>
                </a:solidFill>
              </a:rPr>
              <a:t>Inventeur de la </a:t>
            </a:r>
            <a:r>
              <a:rPr lang="fr-FR" sz="2700" b="1" dirty="0" err="1">
                <a:solidFill>
                  <a:srgbClr val="FFFFFF"/>
                </a:solidFill>
              </a:rPr>
              <a:t>theorie</a:t>
            </a:r>
            <a:r>
              <a:rPr lang="fr-FR" sz="2700" b="1" dirty="0">
                <a:solidFill>
                  <a:srgbClr val="FFFFFF"/>
                </a:solidFill>
              </a:rPr>
              <a:t> du genre</a:t>
            </a:r>
            <a:br>
              <a:rPr lang="fr-FR" sz="2700" b="1" dirty="0">
                <a:solidFill>
                  <a:srgbClr val="FFFFFF"/>
                </a:solidFill>
              </a:rPr>
            </a:br>
            <a:br>
              <a:rPr lang="fr-FR" sz="2700" b="1" dirty="0">
                <a:solidFill>
                  <a:srgbClr val="FFFFFF"/>
                </a:solidFill>
              </a:rPr>
            </a:br>
            <a:r>
              <a:rPr lang="fr-FR" sz="2700" dirty="0">
                <a:solidFill>
                  <a:srgbClr val="FFFFFF"/>
                </a:solidFill>
              </a:rPr>
              <a:t> (genre # sexe) </a:t>
            </a:r>
            <a:br>
              <a:rPr lang="fr-FR" sz="2700" dirty="0">
                <a:solidFill>
                  <a:srgbClr val="FFFFFF"/>
                </a:solidFill>
              </a:rPr>
            </a:br>
            <a:br>
              <a:rPr lang="fr-FR" sz="2700" dirty="0">
                <a:solidFill>
                  <a:srgbClr val="FFFFFF"/>
                </a:solidFill>
              </a:rPr>
            </a:br>
            <a:r>
              <a:rPr lang="fr-FR" sz="2700" dirty="0">
                <a:solidFill>
                  <a:srgbClr val="FFFFFF"/>
                </a:solidFill>
              </a:rPr>
              <a:t> par un </a:t>
            </a:r>
            <a:r>
              <a:rPr lang="fr-FR" sz="2700" dirty="0" err="1">
                <a:solidFill>
                  <a:srgbClr val="FFFFFF"/>
                </a:solidFill>
              </a:rPr>
              <a:t>pedophile</a:t>
            </a:r>
            <a:r>
              <a:rPr lang="fr-FR" sz="2700" dirty="0">
                <a:solidFill>
                  <a:srgbClr val="FFFFFF"/>
                </a:solidFill>
              </a:rPr>
              <a:t> notoire </a:t>
            </a:r>
          </a:p>
        </p:txBody>
      </p:sp>
      <p:sp>
        <p:nvSpPr>
          <p:cNvPr id="3" name="Espace réservé du contenu 2">
            <a:extLst>
              <a:ext uri="{FF2B5EF4-FFF2-40B4-BE49-F238E27FC236}">
                <a16:creationId xmlns:a16="http://schemas.microsoft.com/office/drawing/2014/main" id="{C1E20788-6BE5-F37E-E9A8-1AFF35C1866A}"/>
              </a:ext>
            </a:extLst>
          </p:cNvPr>
          <p:cNvSpPr>
            <a:spLocks noGrp="1"/>
          </p:cNvSpPr>
          <p:nvPr>
            <p:ph idx="1"/>
          </p:nvPr>
        </p:nvSpPr>
        <p:spPr>
          <a:xfrm>
            <a:off x="4155440" y="152401"/>
            <a:ext cx="7680960" cy="6004142"/>
          </a:xfrm>
        </p:spPr>
        <p:txBody>
          <a:bodyPr anchor="t">
            <a:noAutofit/>
          </a:bodyPr>
          <a:lstStyle/>
          <a:p>
            <a:pPr>
              <a:lnSpc>
                <a:spcPct val="110000"/>
              </a:lnSpc>
            </a:pPr>
            <a:r>
              <a:rPr lang="fr-FR" sz="2400" dirty="0"/>
              <a:t>1955 </a:t>
            </a:r>
            <a:r>
              <a:rPr lang="fr-FR" sz="2400" dirty="0">
                <a:highlight>
                  <a:srgbClr val="FFFF00"/>
                </a:highlight>
              </a:rPr>
              <a:t>– John Money </a:t>
            </a:r>
            <a:r>
              <a:rPr lang="fr-FR" sz="2400" dirty="0"/>
              <a:t>définit le genre </a:t>
            </a:r>
          </a:p>
          <a:p>
            <a:pPr>
              <a:lnSpc>
                <a:spcPct val="110000"/>
              </a:lnSpc>
            </a:pPr>
            <a:r>
              <a:rPr lang="fr-FR" sz="2400" dirty="0"/>
              <a:t>Sexologue et psychologue néo-zélandais, spécialiste de l’hermaphrodisme à l’Université américaine Johns Hopkins,</a:t>
            </a:r>
          </a:p>
          <a:p>
            <a:pPr>
              <a:lnSpc>
                <a:spcPct val="110000"/>
              </a:lnSpc>
            </a:pPr>
            <a:r>
              <a:rPr lang="fr-FR" sz="2400" dirty="0"/>
              <a:t>John Money, après avoir étudié des cas d’enfants nés intersexués a défini en 1955 le genre comme la conduite sexuelle qu’on choisit d’adopter, en dehors de notre sexe de naissance. </a:t>
            </a:r>
          </a:p>
          <a:p>
            <a:pPr>
              <a:lnSpc>
                <a:spcPct val="110000"/>
              </a:lnSpc>
            </a:pPr>
            <a:r>
              <a:rPr lang="fr-FR" sz="2400" dirty="0"/>
              <a:t>Expérience médicale catastrophique sur des jumeaux qui se suicident tous les deux </a:t>
            </a:r>
          </a:p>
          <a:p>
            <a:pPr>
              <a:lnSpc>
                <a:spcPct val="110000"/>
              </a:lnSpc>
            </a:pPr>
            <a:r>
              <a:rPr lang="fr-FR" sz="2400" dirty="0">
                <a:highlight>
                  <a:srgbClr val="FFFF00"/>
                </a:highlight>
              </a:rPr>
              <a:t>Liens entre transgenrisme et pédophilie </a:t>
            </a:r>
          </a:p>
          <a:p>
            <a:pPr>
              <a:lnSpc>
                <a:spcPct val="110000"/>
              </a:lnSpc>
            </a:pPr>
            <a:r>
              <a:rPr lang="fr-FR" sz="2400" dirty="0"/>
              <a:t>L’idéologie du genre de Money l’a conduit à considérer la « pédophilie comme une conduite sexuelle normale »: il pensait que la « pédophilie affective » se fondait sur l’amour et non sur le sexe et que la pédophilie affective était causée par un surplus d’amour parental qui devenait érotique, et n’était donc pas un trouble du comportement.</a:t>
            </a:r>
          </a:p>
        </p:txBody>
      </p:sp>
    </p:spTree>
    <p:extLst>
      <p:ext uri="{BB962C8B-B14F-4D97-AF65-F5344CB8AC3E}">
        <p14:creationId xmlns:p14="http://schemas.microsoft.com/office/powerpoint/2010/main" val="2865545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854D21-FDDD-14F4-9451-F3C38190D471}"/>
              </a:ext>
            </a:extLst>
          </p:cNvPr>
          <p:cNvSpPr>
            <a:spLocks noGrp="1"/>
          </p:cNvSpPr>
          <p:nvPr>
            <p:ph type="title"/>
          </p:nvPr>
        </p:nvSpPr>
        <p:spPr>
          <a:xfrm>
            <a:off x="599443" y="436880"/>
            <a:ext cx="3784299" cy="5460999"/>
          </a:xfrm>
        </p:spPr>
        <p:txBody>
          <a:bodyPr anchor="ctr">
            <a:normAutofit/>
          </a:bodyPr>
          <a:lstStyle/>
          <a:p>
            <a:r>
              <a:rPr lang="fr-FR" sz="3000" b="1" dirty="0"/>
              <a:t>LE SEXE DEVIENT A LA MODE</a:t>
            </a:r>
            <a:br>
              <a:rPr lang="fr-FR" sz="3000" b="1" dirty="0"/>
            </a:br>
            <a:br>
              <a:rPr lang="fr-FR" sz="3000" b="1" dirty="0"/>
            </a:br>
            <a:r>
              <a:rPr lang="fr-FR" sz="3000" b="1" dirty="0"/>
              <a:t> SUIVI PAR LA PEDOPHILIE</a:t>
            </a:r>
            <a:br>
              <a:rPr lang="fr-FR" sz="3000" b="1" dirty="0"/>
            </a:br>
            <a:br>
              <a:rPr lang="fr-FR" sz="3000" b="1" dirty="0"/>
            </a:br>
            <a:r>
              <a:rPr lang="fr-FR" sz="3000" b="1" dirty="0"/>
              <a:t> A LA FAVEUR DE LA « REVOLUTION » de 68</a:t>
            </a:r>
          </a:p>
        </p:txBody>
      </p:sp>
      <p:cxnSp>
        <p:nvCxnSpPr>
          <p:cNvPr id="20" name="Straight Connector 16">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EAE09648-D437-8A0E-716E-6DB17100288C}"/>
              </a:ext>
            </a:extLst>
          </p:cNvPr>
          <p:cNvSpPr>
            <a:spLocks noGrp="1"/>
          </p:cNvSpPr>
          <p:nvPr>
            <p:ph idx="1"/>
          </p:nvPr>
        </p:nvSpPr>
        <p:spPr>
          <a:xfrm>
            <a:off x="4775218" y="0"/>
            <a:ext cx="7111975" cy="7000240"/>
          </a:xfrm>
        </p:spPr>
        <p:txBody>
          <a:bodyPr anchor="ctr">
            <a:normAutofit/>
          </a:bodyPr>
          <a:lstStyle/>
          <a:p>
            <a:pPr marL="0" indent="0">
              <a:lnSpc>
                <a:spcPct val="110000"/>
              </a:lnSpc>
              <a:buNone/>
            </a:pPr>
            <a:r>
              <a:rPr lang="fr-FR" sz="1600" dirty="0">
                <a:latin typeface="ADLaM Display" panose="02010000000000000000" pitchFamily="2" charset="0"/>
                <a:ea typeface="ADLaM Display" panose="02010000000000000000" pitchFamily="2" charset="0"/>
                <a:cs typeface="ADLaM Display" panose="02010000000000000000" pitchFamily="2" charset="0"/>
              </a:rPr>
              <a:t>1968 – Révolution sexuelle et promotion de la pédophilie au nom de la liberté Sur le plateau d’Apostrophes en avril  1982, Daniel Cohn-Bendit a déclaré: « La sexualité d’un gosse, c’est absolument fantastique, faut être honnête » </a:t>
            </a:r>
          </a:p>
          <a:p>
            <a:pPr>
              <a:lnSpc>
                <a:spcPct val="110000"/>
              </a:lnSpc>
            </a:pPr>
            <a:r>
              <a:rPr lang="fr-FR" sz="1600"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des appels de nb personnalités soixante-huitards artistes, écrivains et hommes politiques militants ont fusé pour que la loi autorise la pédophilie</a:t>
            </a:r>
            <a:r>
              <a:rPr lang="fr-FR" sz="1600" dirty="0">
                <a:latin typeface="ADLaM Display" panose="02010000000000000000" pitchFamily="2" charset="0"/>
                <a:ea typeface="ADLaM Display" panose="02010000000000000000" pitchFamily="2" charset="0"/>
                <a:cs typeface="ADLaM Display" panose="02010000000000000000" pitchFamily="2" charset="0"/>
              </a:rPr>
              <a:t>. Le 26  janvier 1977, </a:t>
            </a:r>
            <a:r>
              <a:rPr lang="fr-FR" sz="1600"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Sartre, Roland Barthes, Simone de Beauvoir, Gilles et Fanny Deleuze, Francis Ponge, Philippe Sollers, Jack Lang, B Kouchner, Louis Aragon, Gabriel Matzneff, André </a:t>
            </a:r>
            <a:r>
              <a:rPr lang="fr-FR" sz="1600" dirty="0" err="1">
                <a:highlight>
                  <a:srgbClr val="FFFF00"/>
                </a:highlight>
                <a:latin typeface="ADLaM Display" panose="02010000000000000000" pitchFamily="2" charset="0"/>
                <a:ea typeface="ADLaM Display" panose="02010000000000000000" pitchFamily="2" charset="0"/>
                <a:cs typeface="ADLaM Display" panose="02010000000000000000" pitchFamily="2" charset="0"/>
              </a:rPr>
              <a:t>Glucksmann</a:t>
            </a:r>
            <a:r>
              <a:rPr lang="fr-FR" sz="1600"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 François Châtelet, Guy </a:t>
            </a:r>
            <a:r>
              <a:rPr lang="fr-FR" sz="1600" dirty="0" err="1">
                <a:highlight>
                  <a:srgbClr val="FFFF00"/>
                </a:highlight>
                <a:latin typeface="ADLaM Display" panose="02010000000000000000" pitchFamily="2" charset="0"/>
                <a:ea typeface="ADLaM Display" panose="02010000000000000000" pitchFamily="2" charset="0"/>
                <a:cs typeface="ADLaM Display" panose="02010000000000000000" pitchFamily="2" charset="0"/>
              </a:rPr>
              <a:t>Hocquenghem</a:t>
            </a:r>
            <a:r>
              <a:rPr lang="fr-FR" sz="1600" dirty="0">
                <a:latin typeface="ADLaM Display" panose="02010000000000000000" pitchFamily="2" charset="0"/>
                <a:ea typeface="ADLaM Display" panose="02010000000000000000" pitchFamily="2" charset="0"/>
                <a:cs typeface="ADLaM Display" panose="02010000000000000000" pitchFamily="2" charset="0"/>
              </a:rPr>
              <a:t> et au total 69 intellectuels français, de Félix Guattari à Patrice Chéreau ou Daniel Guérin membre du Front homosexuel d’action révolutionnaire ont signé une tribune publiée Le Monde et Libération pour défendre trois hommes emprisonnés pour avoir abusé de mineurs&lt; 15 ans</a:t>
            </a:r>
          </a:p>
          <a:p>
            <a:pPr marL="0" indent="0">
              <a:lnSpc>
                <a:spcPct val="110000"/>
              </a:lnSpc>
              <a:buNone/>
            </a:pPr>
            <a:r>
              <a:rPr lang="fr-FR" sz="1600" dirty="0">
                <a:latin typeface="ADLaM Display" panose="02010000000000000000" pitchFamily="2" charset="0"/>
                <a:ea typeface="ADLaM Display" panose="02010000000000000000" pitchFamily="2" charset="0"/>
                <a:cs typeface="ADLaM Display" panose="02010000000000000000" pitchFamily="2" charset="0"/>
              </a:rPr>
              <a:t>  Le 23 mai 1977, 80 intellectuels français parmi lesquels </a:t>
            </a:r>
            <a:r>
              <a:rPr lang="fr-FR" sz="1600"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Michel Foucault, Roland Barthes, Alain Robbe-Grillet, Jacques Derrida, Philippe Sollers et Françoise Dolto, s</a:t>
            </a:r>
            <a:r>
              <a:rPr lang="fr-FR" sz="1600" dirty="0">
                <a:latin typeface="ADLaM Display" panose="02010000000000000000" pitchFamily="2" charset="0"/>
                <a:ea typeface="ADLaM Display" panose="02010000000000000000" pitchFamily="2" charset="0"/>
                <a:cs typeface="ADLaM Display" panose="02010000000000000000" pitchFamily="2" charset="0"/>
              </a:rPr>
              <a:t>ignèrent une lettre ouverte à la Commission de révision du Code pénal pour lui demander </a:t>
            </a:r>
            <a:r>
              <a:rPr lang="fr-FR" sz="1600"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de décriminaliser les rapports sexuels entre les adultes et les enfants de moins de 15 ans.</a:t>
            </a:r>
          </a:p>
        </p:txBody>
      </p:sp>
    </p:spTree>
    <p:extLst>
      <p:ext uri="{BB962C8B-B14F-4D97-AF65-F5344CB8AC3E}">
        <p14:creationId xmlns:p14="http://schemas.microsoft.com/office/powerpoint/2010/main" val="38101947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8D04BD6-00ED-22C8-749F-3A5C2BF463CE}"/>
              </a:ext>
            </a:extLst>
          </p:cNvPr>
          <p:cNvSpPr>
            <a:spLocks noGrp="1"/>
          </p:cNvSpPr>
          <p:nvPr>
            <p:ph type="title"/>
          </p:nvPr>
        </p:nvSpPr>
        <p:spPr>
          <a:xfrm>
            <a:off x="849683" y="1240076"/>
            <a:ext cx="2727813" cy="4584527"/>
          </a:xfrm>
        </p:spPr>
        <p:txBody>
          <a:bodyPr>
            <a:normAutofit/>
          </a:bodyPr>
          <a:lstStyle/>
          <a:p>
            <a:r>
              <a:rPr lang="fr-FR" sz="2700">
                <a:solidFill>
                  <a:srgbClr val="FFFFFF"/>
                </a:solidFill>
              </a:rPr>
              <a:t>Les dérives universitaires nord -américaines </a:t>
            </a:r>
            <a:br>
              <a:rPr lang="fr-FR" sz="2700">
                <a:solidFill>
                  <a:srgbClr val="FFFFFF"/>
                </a:solidFill>
              </a:rPr>
            </a:br>
            <a:br>
              <a:rPr lang="fr-FR" sz="2700">
                <a:solidFill>
                  <a:srgbClr val="FFFFFF"/>
                </a:solidFill>
              </a:rPr>
            </a:br>
            <a:r>
              <a:rPr lang="fr-FR" sz="2700">
                <a:solidFill>
                  <a:srgbClr val="FFFFFF"/>
                </a:solidFill>
              </a:rPr>
              <a:t>avouées et copiées, sur la théorie du genre</a:t>
            </a:r>
          </a:p>
        </p:txBody>
      </p:sp>
      <p:sp>
        <p:nvSpPr>
          <p:cNvPr id="3" name="Espace réservé du contenu 2">
            <a:extLst>
              <a:ext uri="{FF2B5EF4-FFF2-40B4-BE49-F238E27FC236}">
                <a16:creationId xmlns:a16="http://schemas.microsoft.com/office/drawing/2014/main" id="{B267A9E9-FFB3-332F-9BFB-B86194B04A4B}"/>
              </a:ext>
            </a:extLst>
          </p:cNvPr>
          <p:cNvSpPr>
            <a:spLocks noGrp="1"/>
          </p:cNvSpPr>
          <p:nvPr>
            <p:ph idx="1"/>
          </p:nvPr>
        </p:nvSpPr>
        <p:spPr>
          <a:xfrm>
            <a:off x="4705594" y="1240077"/>
            <a:ext cx="6034827" cy="4916465"/>
          </a:xfrm>
        </p:spPr>
        <p:txBody>
          <a:bodyPr anchor="t">
            <a:normAutofit/>
          </a:bodyPr>
          <a:lstStyle/>
          <a:p>
            <a:pPr>
              <a:lnSpc>
                <a:spcPct val="110000"/>
              </a:lnSpc>
            </a:pPr>
            <a:r>
              <a:rPr lang="fr-FR" sz="1900"/>
              <a:t>Déclarations de Christopher </a:t>
            </a:r>
            <a:r>
              <a:rPr lang="fr-FR" sz="1900" err="1"/>
              <a:t>Dummitt</a:t>
            </a:r>
            <a:r>
              <a:rPr lang="fr-FR" sz="1900"/>
              <a:t>  prof de fac aux USA : fort instructives. </a:t>
            </a:r>
          </a:p>
          <a:p>
            <a:pPr marL="0" indent="0">
              <a:lnSpc>
                <a:spcPct val="110000"/>
              </a:lnSpc>
              <a:buNone/>
            </a:pPr>
            <a:r>
              <a:rPr lang="fr-FR" sz="1900"/>
              <a:t> Si on m’avait dit, voici vingt ans, que la victoire de mon camp allait être aussi décisive dans la bataille idéologique sur le sexe et le genre, j’aurais sauté de joie. […] Je ne cessais de le répéter: “Le sexe n’existe pas.” Je le savais, un point c’est tout. Parce que j’étais historien du genre. »</a:t>
            </a:r>
          </a:p>
          <a:p>
            <a:pPr marL="0" indent="0">
              <a:lnSpc>
                <a:spcPct val="110000"/>
              </a:lnSpc>
              <a:buNone/>
            </a:pPr>
            <a:r>
              <a:rPr lang="fr-FR" sz="1900"/>
              <a:t>Il avoue la falsification de ses publications au bénéfice de son idéologie</a:t>
            </a:r>
          </a:p>
          <a:p>
            <a:pPr marL="0" indent="0">
              <a:lnSpc>
                <a:spcPct val="110000"/>
              </a:lnSpc>
              <a:buNone/>
            </a:pPr>
            <a:r>
              <a:rPr lang="fr-FR" sz="1900">
                <a:highlight>
                  <a:srgbClr val="FFFF00"/>
                </a:highlight>
                <a:latin typeface="ADLaM Display" panose="02010000000000000000" pitchFamily="2" charset="0"/>
                <a:ea typeface="ADLaM Display" panose="02010000000000000000" pitchFamily="2" charset="0"/>
                <a:cs typeface="ADLaM Display" panose="02010000000000000000" pitchFamily="2" charset="0"/>
              </a:rPr>
              <a:t>« Mon raisonnement bancal et d’autres travaux universitaires exploitant une même pensée défectueuse sont aujourd’hui repris par des militants et des gouvernements pour imposer un nouveau code de conduite moral</a:t>
            </a:r>
            <a:r>
              <a:rPr lang="fr-FR" sz="1900">
                <a:latin typeface="ADLaM Display" panose="02010000000000000000" pitchFamily="2" charset="0"/>
                <a:ea typeface="ADLaM Display" panose="02010000000000000000" pitchFamily="2" charset="0"/>
                <a:cs typeface="ADLaM Display" panose="02010000000000000000" pitchFamily="2" charset="0"/>
              </a:rPr>
              <a:t>. </a:t>
            </a:r>
            <a:r>
              <a:rPr lang="fr-FR" sz="1900"/>
              <a:t>[…]. »</a:t>
            </a:r>
          </a:p>
        </p:txBody>
      </p:sp>
    </p:spTree>
    <p:extLst>
      <p:ext uri="{BB962C8B-B14F-4D97-AF65-F5344CB8AC3E}">
        <p14:creationId xmlns:p14="http://schemas.microsoft.com/office/powerpoint/2010/main" val="119202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2C2F4A-67AF-5220-A53B-CA2F288916EA}"/>
              </a:ext>
            </a:extLst>
          </p:cNvPr>
          <p:cNvSpPr>
            <a:spLocks noGrp="1"/>
          </p:cNvSpPr>
          <p:nvPr>
            <p:ph type="title"/>
          </p:nvPr>
        </p:nvSpPr>
        <p:spPr>
          <a:xfrm>
            <a:off x="144296" y="1747520"/>
            <a:ext cx="3571104" cy="2791473"/>
          </a:xfrm>
        </p:spPr>
        <p:txBody>
          <a:bodyPr vert="horz" lIns="91440" tIns="45720" rIns="91440" bIns="45720" rtlCol="0" anchor="b">
            <a:normAutofit fontScale="90000"/>
          </a:bodyPr>
          <a:lstStyle/>
          <a:p>
            <a:pPr algn="r"/>
            <a:r>
              <a:rPr lang="en-US" sz="3100" kern="1200" dirty="0">
                <a:solidFill>
                  <a:srgbClr val="FFFFFF"/>
                </a:solidFill>
                <a:latin typeface="+mj-lt"/>
                <a:ea typeface="+mj-ea"/>
                <a:cs typeface="+mj-cs"/>
              </a:rPr>
              <a:t>Si Vincent Peillon en 2014 </a:t>
            </a:r>
            <a:r>
              <a:rPr lang="en-US" sz="3100" kern="1200" dirty="0" err="1">
                <a:solidFill>
                  <a:srgbClr val="FFFFFF"/>
                </a:solidFill>
                <a:latin typeface="+mj-lt"/>
                <a:ea typeface="+mj-ea"/>
                <a:cs typeface="+mj-cs"/>
              </a:rPr>
              <a:t>niait</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vouloir</a:t>
            </a:r>
            <a:r>
              <a:rPr lang="en-US" sz="3100" kern="1200" dirty="0">
                <a:solidFill>
                  <a:srgbClr val="FFFFFF"/>
                </a:solidFill>
                <a:latin typeface="+mj-lt"/>
                <a:ea typeface="+mj-ea"/>
                <a:cs typeface="+mj-cs"/>
              </a:rPr>
              <a:t> imposer </a:t>
            </a:r>
            <a:r>
              <a:rPr lang="en-US" sz="3100" kern="1200" dirty="0" err="1">
                <a:solidFill>
                  <a:srgbClr val="FFFFFF"/>
                </a:solidFill>
                <a:latin typeface="+mj-lt"/>
                <a:ea typeface="+mj-ea"/>
                <a:cs typeface="+mj-cs"/>
              </a:rPr>
              <a:t>l’éducation</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sexuelle</a:t>
            </a:r>
            <a:r>
              <a:rPr lang="en-US" sz="3100" kern="1200" dirty="0">
                <a:solidFill>
                  <a:srgbClr val="FFFFFF"/>
                </a:solidFill>
                <a:latin typeface="+mj-lt"/>
                <a:ea typeface="+mj-ea"/>
                <a:cs typeface="+mj-cs"/>
              </a:rPr>
              <a:t> à </a:t>
            </a:r>
            <a:r>
              <a:rPr lang="en-US" sz="3100" kern="1200" dirty="0" err="1">
                <a:solidFill>
                  <a:srgbClr val="FFFFFF"/>
                </a:solidFill>
                <a:latin typeface="+mj-lt"/>
                <a:ea typeface="+mj-ea"/>
                <a:cs typeface="+mj-cs"/>
              </a:rPr>
              <a:t>l’école</a:t>
            </a:r>
            <a:r>
              <a:rPr lang="en-US" sz="3100" kern="1200" dirty="0">
                <a:solidFill>
                  <a:srgbClr val="FFFFFF"/>
                </a:solidFill>
                <a:latin typeface="+mj-lt"/>
                <a:ea typeface="+mj-ea"/>
                <a:cs typeface="+mj-cs"/>
              </a:rPr>
              <a:t>, le </a:t>
            </a:r>
            <a:r>
              <a:rPr lang="en-US" sz="3100" kern="1200" dirty="0" err="1">
                <a:solidFill>
                  <a:srgbClr val="FFFFFF"/>
                </a:solidFill>
                <a:latin typeface="+mj-lt"/>
                <a:ea typeface="+mj-ea"/>
                <a:cs typeface="+mj-cs"/>
              </a:rPr>
              <a:t>ministre</a:t>
            </a:r>
            <a:r>
              <a:rPr lang="en-US" sz="3100" kern="1200" dirty="0">
                <a:solidFill>
                  <a:srgbClr val="FFFFFF"/>
                </a:solidFill>
                <a:latin typeface="+mj-lt"/>
                <a:ea typeface="+mj-ea"/>
                <a:cs typeface="+mj-cs"/>
              </a:rPr>
              <a:t> </a:t>
            </a:r>
            <a:r>
              <a:rPr lang="en-US" sz="3100" kern="1200" dirty="0" err="1">
                <a:solidFill>
                  <a:srgbClr val="FFFFFF"/>
                </a:solidFill>
                <a:latin typeface="+mj-lt"/>
                <a:ea typeface="+mj-ea"/>
                <a:cs typeface="+mj-cs"/>
              </a:rPr>
              <a:t>actuel</a:t>
            </a:r>
            <a:r>
              <a:rPr lang="en-US" sz="3100" kern="1200" dirty="0">
                <a:solidFill>
                  <a:srgbClr val="FFFFFF"/>
                </a:solidFill>
                <a:latin typeface="+mj-lt"/>
                <a:ea typeface="+mj-ea"/>
                <a:cs typeface="+mj-cs"/>
              </a:rPr>
              <a:t> le </a:t>
            </a:r>
            <a:r>
              <a:rPr lang="en-US" sz="3100" kern="1200" dirty="0" err="1">
                <a:solidFill>
                  <a:srgbClr val="FFFFFF"/>
                </a:solidFill>
                <a:latin typeface="+mj-lt"/>
                <a:ea typeface="+mj-ea"/>
                <a:cs typeface="+mj-cs"/>
              </a:rPr>
              <a:t>revendique</a:t>
            </a:r>
            <a:endParaRPr lang="en-US" sz="3100" kern="1200" dirty="0">
              <a:solidFill>
                <a:srgbClr val="FFFFFF"/>
              </a:solidFill>
              <a:latin typeface="+mj-lt"/>
              <a:ea typeface="+mj-ea"/>
              <a:cs typeface="+mj-cs"/>
            </a:endParaRPr>
          </a:p>
        </p:txBody>
      </p:sp>
      <p:pic>
        <p:nvPicPr>
          <p:cNvPr id="6148" name="Picture 4">
            <a:extLst>
              <a:ext uri="{FF2B5EF4-FFF2-40B4-BE49-F238E27FC236}">
                <a16:creationId xmlns:a16="http://schemas.microsoft.com/office/drawing/2014/main" id="{E37363C8-ED6E-FB2B-8762-05C8175F1C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25777" y="511388"/>
            <a:ext cx="6832786" cy="585057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texte, Visage humain, affiche, Prospectus&#10;&#10;Description générée automatiquement">
            <a:extLst>
              <a:ext uri="{FF2B5EF4-FFF2-40B4-BE49-F238E27FC236}">
                <a16:creationId xmlns:a16="http://schemas.microsoft.com/office/drawing/2014/main" id="{CD5E6791-1E57-A975-0920-479FC76E1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1" y="676275"/>
            <a:ext cx="3571104" cy="5505450"/>
          </a:xfrm>
          <a:prstGeom prst="rect">
            <a:avLst/>
          </a:prstGeom>
        </p:spPr>
      </p:pic>
    </p:spTree>
    <p:extLst>
      <p:ext uri="{BB962C8B-B14F-4D97-AF65-F5344CB8AC3E}">
        <p14:creationId xmlns:p14="http://schemas.microsoft.com/office/powerpoint/2010/main" val="2418596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90B4B-17DB-84AA-6BA3-FE5650239A55}"/>
              </a:ext>
            </a:extLst>
          </p:cNvPr>
          <p:cNvSpPr>
            <a:spLocks noGrp="1"/>
          </p:cNvSpPr>
          <p:nvPr>
            <p:ph type="title"/>
          </p:nvPr>
        </p:nvSpPr>
        <p:spPr>
          <a:xfrm>
            <a:off x="0" y="121922"/>
            <a:ext cx="3972560" cy="5702682"/>
          </a:xfrm>
        </p:spPr>
        <p:txBody>
          <a:bodyPr>
            <a:normAutofit/>
          </a:bodyPr>
          <a:lstStyle/>
          <a:p>
            <a:r>
              <a:rPr lang="fr-FR" sz="2700" b="1" dirty="0">
                <a:solidFill>
                  <a:srgbClr val="FF0000"/>
                </a:solidFill>
              </a:rPr>
              <a:t>Quand l’ingénierie sociale transforme le monde occidental</a:t>
            </a:r>
            <a:br>
              <a:rPr lang="fr-FR" sz="2700" b="1" dirty="0">
                <a:solidFill>
                  <a:srgbClr val="FF0000"/>
                </a:solidFill>
              </a:rPr>
            </a:br>
            <a:br>
              <a:rPr lang="fr-FR" sz="2700" b="1" dirty="0">
                <a:solidFill>
                  <a:srgbClr val="FF0000"/>
                </a:solidFill>
              </a:rPr>
            </a:br>
            <a:br>
              <a:rPr lang="fr-FR" sz="2700" dirty="0">
                <a:solidFill>
                  <a:srgbClr val="FFFFFF"/>
                </a:solidFill>
              </a:rPr>
            </a:br>
            <a:br>
              <a:rPr lang="fr-FR" sz="2700" dirty="0">
                <a:solidFill>
                  <a:srgbClr val="FFFFFF"/>
                </a:solidFill>
              </a:rPr>
            </a:br>
            <a:r>
              <a:rPr lang="fr-FR" sz="2700" dirty="0">
                <a:highlight>
                  <a:srgbClr val="FFFF00"/>
                </a:highlight>
              </a:rPr>
              <a:t> en asile psychiatrique à ciel ouvert</a:t>
            </a:r>
          </a:p>
        </p:txBody>
      </p:sp>
      <p:sp>
        <p:nvSpPr>
          <p:cNvPr id="3" name="Espace réservé du contenu 2">
            <a:extLst>
              <a:ext uri="{FF2B5EF4-FFF2-40B4-BE49-F238E27FC236}">
                <a16:creationId xmlns:a16="http://schemas.microsoft.com/office/drawing/2014/main" id="{9AADC3B3-A00F-409A-927D-4C2EDAC2C10E}"/>
              </a:ext>
            </a:extLst>
          </p:cNvPr>
          <p:cNvSpPr>
            <a:spLocks noGrp="1"/>
          </p:cNvSpPr>
          <p:nvPr>
            <p:ph idx="1"/>
          </p:nvPr>
        </p:nvSpPr>
        <p:spPr>
          <a:xfrm>
            <a:off x="3708400" y="121921"/>
            <a:ext cx="7965440" cy="6034622"/>
          </a:xfrm>
        </p:spPr>
        <p:txBody>
          <a:bodyPr anchor="t">
            <a:normAutofit fontScale="92500" lnSpcReduction="10000"/>
          </a:bodyPr>
          <a:lstStyle/>
          <a:p>
            <a:r>
              <a:rPr lang="fr-FR" dirty="0"/>
              <a:t>Ils s’ennuyaient en 68 , alors on propose aux « nouveaux professeurs » nommés sur leurs adhésions à la nouvelle politique, au progrès y compris la pédophilie (chassant au besoin les ex futurs nommés … poubelle ) </a:t>
            </a:r>
          </a:p>
          <a:p>
            <a:r>
              <a:rPr lang="fr-FR" b="1" dirty="0">
                <a:solidFill>
                  <a:srgbClr val="7030A0"/>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Les professions médicales acquises à ces concepts novateurs leur permettant de rêver innovation, de leur changer leurs idées moroses du quotidien… et aussi pour certains d’ouvrir des marchés très lucratifs, d’obtenir comme les sociologues des chaires et des services créés à cet usage particulier</a:t>
            </a:r>
          </a:p>
          <a:p>
            <a:r>
              <a:rPr lang="fr-FR" dirty="0"/>
              <a:t>Mais que deviennent ces nouveaux « Humains » transformés, ébauche d’homme augmenté, rêve de certains transhumanistes? Ils se réfugient dans les groupes LGBTQ+ (et autres terminaisons) qui exercent sur les plans philosophique, sociologique, et donc politique une  influence de plus en plus marquante </a:t>
            </a:r>
          </a:p>
          <a:p>
            <a:r>
              <a:rPr lang="fr-FR" dirty="0"/>
              <a:t>dans la plupart des pays occidentaux, transformant la démocratie majoritaire en une véritable tyrannie des minorités. </a:t>
            </a:r>
          </a:p>
          <a:p>
            <a:r>
              <a:rPr lang="fr-FR" dirty="0"/>
              <a:t>Mais l’individu reste seul, isolé, malheureux, dépressif et bientôt suicidaire.</a:t>
            </a:r>
            <a:endParaRPr lang="fr-FR" dirty="0">
              <a:highlight>
                <a:srgbClr val="FFFF00"/>
              </a:highlight>
            </a:endParaRPr>
          </a:p>
        </p:txBody>
      </p:sp>
    </p:spTree>
    <p:extLst>
      <p:ext uri="{BB962C8B-B14F-4D97-AF65-F5344CB8AC3E}">
        <p14:creationId xmlns:p14="http://schemas.microsoft.com/office/powerpoint/2010/main" val="3110351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5BE7D7-D636-8C30-264C-68B26B9DC017}"/>
              </a:ext>
            </a:extLst>
          </p:cNvPr>
          <p:cNvSpPr>
            <a:spLocks noGrp="1"/>
          </p:cNvSpPr>
          <p:nvPr>
            <p:ph type="title"/>
          </p:nvPr>
        </p:nvSpPr>
        <p:spPr>
          <a:xfrm>
            <a:off x="1" y="46022"/>
            <a:ext cx="12192000" cy="658484"/>
          </a:xfrm>
        </p:spPr>
        <p:txBody>
          <a:bodyPr>
            <a:normAutofit/>
          </a:bodyPr>
          <a:lstStyle/>
          <a:p>
            <a:r>
              <a:rPr lang="fr-FR" sz="2400" b="1" dirty="0">
                <a:solidFill>
                  <a:srgbClr val="C00000"/>
                </a:solidFill>
              </a:rPr>
              <a:t>Femme Trans dans en prison : un risque pour les femmes</a:t>
            </a:r>
          </a:p>
        </p:txBody>
      </p:sp>
      <p:sp>
        <p:nvSpPr>
          <p:cNvPr id="4" name="ZoneTexte 3">
            <a:extLst>
              <a:ext uri="{FF2B5EF4-FFF2-40B4-BE49-F238E27FC236}">
                <a16:creationId xmlns:a16="http://schemas.microsoft.com/office/drawing/2014/main" id="{46C77909-7B82-D8A5-39E7-0149A075E0A7}"/>
              </a:ext>
            </a:extLst>
          </p:cNvPr>
          <p:cNvSpPr txBox="1"/>
          <p:nvPr/>
        </p:nvSpPr>
        <p:spPr>
          <a:xfrm>
            <a:off x="239486" y="704507"/>
            <a:ext cx="11952514" cy="11954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La loi française prescrit l’inclusivité des trans en prison</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Mais  conditions d’incarcérations de l’infime minorité trans (0,01%) </a:t>
            </a:r>
            <a:r>
              <a:rPr lang="fr-FR" sz="2400" dirty="0">
                <a:solidFill>
                  <a:prstClr val="black"/>
                </a:solidFill>
                <a:latin typeface="Calibri" panose="020F0502020204030204"/>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mise en danger des femmes en prison </a:t>
            </a:r>
            <a:r>
              <a:rPr lang="fr-FR" sz="2400" dirty="0">
                <a:solidFill>
                  <a:prstClr val="black"/>
                </a:solidFill>
                <a:latin typeface="Calibri" panose="020F0502020204030204"/>
              </a:rPr>
              <a:t>(</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exemples des pays étrangers qui ont pratiqué l’inclusion des prisonniers trans avant nous</a:t>
            </a:r>
            <a:r>
              <a:rPr lang="fr-FR" sz="2400" dirty="0">
                <a:solidFill>
                  <a:prstClr val="black"/>
                </a:solidFill>
                <a:latin typeface="Calibri" panose="020F0502020204030204"/>
              </a:rPr>
              <a:t>)</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ZoneTexte 5">
            <a:extLst>
              <a:ext uri="{FF2B5EF4-FFF2-40B4-BE49-F238E27FC236}">
                <a16:creationId xmlns:a16="http://schemas.microsoft.com/office/drawing/2014/main" id="{2544D326-F4F5-3CB5-397A-B90D3C18BDAA}"/>
              </a:ext>
            </a:extLst>
          </p:cNvPr>
          <p:cNvSpPr txBox="1"/>
          <p:nvPr/>
        </p:nvSpPr>
        <p:spPr>
          <a:xfrm>
            <a:off x="129975" y="2469298"/>
            <a:ext cx="7892899"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En Angleterre Karen White transgenre de 52 ans</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800" dirty="0">
                <a:solidFill>
                  <a:prstClr val="black"/>
                </a:solidFill>
                <a:latin typeface="Calibri" panose="020F0502020204030204"/>
              </a:rPr>
              <a:t>non</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opéré pour son changement de sexe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800" b="1" i="1" u="none" strike="noStrike" kern="1200" cap="none" spc="0" normalizeH="0" baseline="0" noProof="0" dirty="0">
                <a:ln>
                  <a:noFill/>
                </a:ln>
                <a:solidFill>
                  <a:srgbClr val="FF0000"/>
                </a:solidFill>
                <a:effectLst/>
                <a:uLnTx/>
                <a:uFillTx/>
                <a:latin typeface="Calibri" panose="020F0502020204030204"/>
                <a:ea typeface="+mn-ea"/>
                <a:cs typeface="+mn-cs"/>
              </a:rPr>
              <a:t>a violé quatre de ses codétenues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prison pour femmes de New Hall </a:t>
            </a:r>
            <a:r>
              <a:rPr kumimoji="0" lang="fr-FR" sz="2800" b="0" i="0" u="none" strike="noStrike" kern="1200" cap="none" spc="0" normalizeH="0" baseline="0" noProof="0" dirty="0" err="1">
                <a:ln>
                  <a:noFill/>
                </a:ln>
                <a:solidFill>
                  <a:prstClr val="black"/>
                </a:solidFill>
                <a:effectLst/>
                <a:uLnTx/>
                <a:uFillTx/>
                <a:latin typeface="Calibri" panose="020F0502020204030204"/>
                <a:ea typeface="+mn-ea"/>
                <a:cs typeface="+mn-cs"/>
              </a:rPr>
              <a:t>Wakefield,West</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 Yorkshire</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8AE3C026-B49E-0E4D-51F9-264780B4B65B}"/>
              </a:ext>
            </a:extLst>
          </p:cNvPr>
          <p:cNvSpPr txBox="1"/>
          <p:nvPr/>
        </p:nvSpPr>
        <p:spPr>
          <a:xfrm>
            <a:off x="3690256" y="4549676"/>
            <a:ext cx="3189515"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Aux USA, le New York Post a rapporté  en avril 2022 «</a:t>
            </a:r>
            <a:r>
              <a:rPr kumimoji="0" lang="fr-FR" sz="2400" b="1" i="1" u="none" strike="noStrike" kern="1200" cap="none" spc="0" normalizeH="0" baseline="0" noProof="0" dirty="0">
                <a:ln>
                  <a:noFill/>
                </a:ln>
                <a:solidFill>
                  <a:srgbClr val="FF0000"/>
                </a:solidFill>
                <a:effectLst/>
                <a:uLnTx/>
                <a:uFillTx/>
                <a:latin typeface="Calibri" panose="020F0502020204030204"/>
                <a:ea typeface="+mn-ea"/>
                <a:cs typeface="+mn-cs"/>
              </a:rPr>
              <a:t>Ramel Blount un détenu transgenre de la prison de  </a:t>
            </a:r>
            <a:r>
              <a:rPr kumimoji="0" lang="fr-FR" sz="2400" b="1" i="1" u="none" strike="noStrike" kern="1200" cap="none" spc="0" normalizeH="0" baseline="0" noProof="0" dirty="0" err="1">
                <a:ln>
                  <a:noFill/>
                </a:ln>
                <a:solidFill>
                  <a:srgbClr val="FF0000"/>
                </a:solidFill>
                <a:effectLst/>
                <a:uLnTx/>
                <a:uFillTx/>
                <a:latin typeface="Calibri" panose="020F0502020204030204"/>
                <a:ea typeface="+mn-ea"/>
                <a:cs typeface="+mn-cs"/>
              </a:rPr>
              <a:t>Rikers</a:t>
            </a:r>
            <a:r>
              <a:rPr kumimoji="0" lang="fr-FR" sz="2400" b="1" i="1" u="none" strike="noStrike" kern="1200" cap="none" spc="0" normalizeH="0" baseline="0" noProof="0" dirty="0">
                <a:ln>
                  <a:noFill/>
                </a:ln>
                <a:solidFill>
                  <a:srgbClr val="FF0000"/>
                </a:solidFill>
                <a:effectLst/>
                <a:uLnTx/>
                <a:uFillTx/>
                <a:latin typeface="Calibri" panose="020F0502020204030204"/>
                <a:ea typeface="+mn-ea"/>
                <a:cs typeface="+mn-cs"/>
              </a:rPr>
              <a:t> a violé une détenue </a:t>
            </a:r>
          </a:p>
        </p:txBody>
      </p:sp>
      <p:sp>
        <p:nvSpPr>
          <p:cNvPr id="10" name="ZoneTexte 9">
            <a:extLst>
              <a:ext uri="{FF2B5EF4-FFF2-40B4-BE49-F238E27FC236}">
                <a16:creationId xmlns:a16="http://schemas.microsoft.com/office/drawing/2014/main" id="{2965790C-B95C-9D12-E9D5-89A7879BD513}"/>
              </a:ext>
            </a:extLst>
          </p:cNvPr>
          <p:cNvSpPr txBox="1"/>
          <p:nvPr/>
        </p:nvSpPr>
        <p:spPr>
          <a:xfrm>
            <a:off x="6879771" y="4503654"/>
            <a:ext cx="4631509"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Au Canada, une douzaine de détenus “au passé souvent très violent”,  transférés dans des prisons pour femmes canadiennes après s’être déclarés transgenres,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rPr>
              <a:t>“certains y ont semé la terreur”. </a:t>
            </a:r>
          </a:p>
        </p:txBody>
      </p:sp>
      <p:pic>
        <p:nvPicPr>
          <p:cNvPr id="3" name="Image 2">
            <a:extLst>
              <a:ext uri="{FF2B5EF4-FFF2-40B4-BE49-F238E27FC236}">
                <a16:creationId xmlns:a16="http://schemas.microsoft.com/office/drawing/2014/main" id="{D7AAA727-2F07-1E87-D1E5-E87C5AEEA217}"/>
              </a:ext>
            </a:extLst>
          </p:cNvPr>
          <p:cNvPicPr>
            <a:picLocks noChangeAspect="1"/>
          </p:cNvPicPr>
          <p:nvPr/>
        </p:nvPicPr>
        <p:blipFill rotWithShape="1">
          <a:blip r:embed="rId3"/>
          <a:srcRect t="13736" b="13219"/>
          <a:stretch/>
        </p:blipFill>
        <p:spPr>
          <a:xfrm>
            <a:off x="7619332" y="1899921"/>
            <a:ext cx="4442693" cy="2603733"/>
          </a:xfrm>
          <a:prstGeom prst="rect">
            <a:avLst/>
          </a:prstGeom>
        </p:spPr>
      </p:pic>
      <p:pic>
        <p:nvPicPr>
          <p:cNvPr id="5" name="Image 4">
            <a:extLst>
              <a:ext uri="{FF2B5EF4-FFF2-40B4-BE49-F238E27FC236}">
                <a16:creationId xmlns:a16="http://schemas.microsoft.com/office/drawing/2014/main" id="{0EBD4663-7BA4-0113-0B8E-2A262DB35DEC}"/>
              </a:ext>
            </a:extLst>
          </p:cNvPr>
          <p:cNvPicPr>
            <a:picLocks noChangeAspect="1"/>
          </p:cNvPicPr>
          <p:nvPr/>
        </p:nvPicPr>
        <p:blipFill rotWithShape="1">
          <a:blip r:embed="rId4"/>
          <a:srcRect t="60635"/>
          <a:stretch/>
        </p:blipFill>
        <p:spPr>
          <a:xfrm>
            <a:off x="129974" y="4388702"/>
            <a:ext cx="3431451" cy="2699657"/>
          </a:xfrm>
          <a:prstGeom prst="rect">
            <a:avLst/>
          </a:prstGeom>
        </p:spPr>
      </p:pic>
    </p:spTree>
    <p:extLst>
      <p:ext uri="{BB962C8B-B14F-4D97-AF65-F5344CB8AC3E}">
        <p14:creationId xmlns:p14="http://schemas.microsoft.com/office/powerpoint/2010/main" val="2346404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FA81037-77EB-BDE1-B8A2-9C29AC109718}"/>
              </a:ext>
            </a:extLst>
          </p:cNvPr>
          <p:cNvSpPr>
            <a:spLocks noGrp="1"/>
          </p:cNvSpPr>
          <p:nvPr>
            <p:ph type="title"/>
          </p:nvPr>
        </p:nvSpPr>
        <p:spPr>
          <a:xfrm>
            <a:off x="5235879" y="264917"/>
            <a:ext cx="6218291" cy="1807305"/>
          </a:xfrm>
        </p:spPr>
        <p:txBody>
          <a:bodyPr vert="horz" lIns="91440" tIns="45720" rIns="91440" bIns="45720" rtlCol="0" anchor="ctr">
            <a:normAutofit/>
          </a:bodyPr>
          <a:lstStyle/>
          <a:p>
            <a:r>
              <a:rPr lang="en-US" sz="4100" dirty="0">
                <a:solidFill>
                  <a:srgbClr val="FF0000"/>
                </a:solidFill>
                <a:highlight>
                  <a:srgbClr val="FFFF00"/>
                </a:highlight>
              </a:rPr>
              <a:t>Femmes trans dans les </a:t>
            </a:r>
            <a:r>
              <a:rPr lang="en-US" sz="4100" dirty="0" err="1">
                <a:solidFill>
                  <a:srgbClr val="FF0000"/>
                </a:solidFill>
                <a:highlight>
                  <a:srgbClr val="FFFF00"/>
                </a:highlight>
              </a:rPr>
              <a:t>compétitions</a:t>
            </a:r>
            <a:r>
              <a:rPr lang="en-US" sz="4100" dirty="0">
                <a:solidFill>
                  <a:srgbClr val="FF0000"/>
                </a:solidFill>
                <a:highlight>
                  <a:srgbClr val="FFFF00"/>
                </a:highlight>
              </a:rPr>
              <a:t> </a:t>
            </a:r>
            <a:r>
              <a:rPr lang="en-US" sz="4100" dirty="0" err="1">
                <a:solidFill>
                  <a:srgbClr val="FF0000"/>
                </a:solidFill>
                <a:highlight>
                  <a:srgbClr val="FFFF00"/>
                </a:highlight>
              </a:rPr>
              <a:t>sportives</a:t>
            </a:r>
            <a:endParaRPr lang="en-US" sz="4100" dirty="0">
              <a:solidFill>
                <a:srgbClr val="FF0000"/>
              </a:solidFill>
              <a:highlight>
                <a:srgbClr val="FFFF00"/>
              </a:highlight>
            </a:endParaRPr>
          </a:p>
        </p:txBody>
      </p:sp>
      <p:pic>
        <p:nvPicPr>
          <p:cNvPr id="8" name="Picture 7">
            <a:extLst>
              <a:ext uri="{FF2B5EF4-FFF2-40B4-BE49-F238E27FC236}">
                <a16:creationId xmlns:a16="http://schemas.microsoft.com/office/drawing/2014/main" id="{EAFAA386-CD0B-2DE2-029A-1ED650FC065E}"/>
              </a:ext>
            </a:extLst>
          </p:cNvPr>
          <p:cNvPicPr>
            <a:picLocks noChangeAspect="1"/>
          </p:cNvPicPr>
          <p:nvPr/>
        </p:nvPicPr>
        <p:blipFill rotWithShape="1">
          <a:blip r:embed="rId2"/>
          <a:srcRect l="33914" r="1502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ZoneTexte 3">
            <a:extLst>
              <a:ext uri="{FF2B5EF4-FFF2-40B4-BE49-F238E27FC236}">
                <a16:creationId xmlns:a16="http://schemas.microsoft.com/office/drawing/2014/main" id="{44AC0AE9-DDA9-E906-EA62-33569663ABF9}"/>
              </a:ext>
            </a:extLst>
          </p:cNvPr>
          <p:cNvSpPr txBox="1"/>
          <p:nvPr/>
        </p:nvSpPr>
        <p:spPr>
          <a:xfrm>
            <a:off x="5912285" y="2172431"/>
            <a:ext cx="5441513" cy="3009170"/>
          </a:xfrm>
          <a:prstGeom prst="rect">
            <a:avLst/>
          </a:prstGeom>
        </p:spPr>
        <p:txBody>
          <a:bodyPr vert="horz" lIns="91440" tIns="45720" rIns="91440" bIns="45720" rtlCol="0">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dirty="0">
                <a:ln>
                  <a:noFill/>
                </a:ln>
                <a:effectLst/>
                <a:uLnTx/>
                <a:uFillTx/>
              </a:rPr>
              <a:t>La </a:t>
            </a:r>
            <a:r>
              <a:rPr kumimoji="0" lang="en-US" sz="2000" b="0" i="0" u="none" strike="noStrike" cap="none" spc="0" normalizeH="0" baseline="0" noProof="0" dirty="0" err="1">
                <a:ln>
                  <a:noFill/>
                </a:ln>
                <a:effectLst/>
                <a:uLnTx/>
                <a:uFillTx/>
              </a:rPr>
              <a:t>comparaison</a:t>
            </a:r>
            <a:r>
              <a:rPr kumimoji="0" lang="en-US" sz="2000" b="0" i="0" u="none" strike="noStrike" cap="none" spc="0" normalizeH="0" baseline="0" noProof="0" dirty="0">
                <a:ln>
                  <a:noFill/>
                </a:ln>
                <a:effectLst/>
                <a:uLnTx/>
                <a:uFillTx/>
              </a:rPr>
              <a:t> des records </a:t>
            </a:r>
            <a:r>
              <a:rPr kumimoji="0" lang="en-US" sz="2000" b="0" i="0" u="none" strike="noStrike" cap="none" spc="0" normalizeH="0" baseline="0" noProof="0" dirty="0" err="1">
                <a:ln>
                  <a:noFill/>
                </a:ln>
                <a:effectLst/>
                <a:uLnTx/>
                <a:uFillTx/>
              </a:rPr>
              <a:t>mondiaux</a:t>
            </a:r>
            <a:r>
              <a:rPr kumimoji="0" lang="en-US" sz="2000" b="0" i="0" u="none" strike="noStrike" cap="none" spc="0" normalizeH="0" baseline="0" noProof="0" dirty="0">
                <a:ln>
                  <a:noFill/>
                </a:ln>
                <a:effectLst/>
                <a:uLnTx/>
                <a:uFillTx/>
              </a:rPr>
              <a:t> des hommes et des femmes </a:t>
            </a:r>
            <a:r>
              <a:rPr kumimoji="0" lang="en-US" sz="2000" b="0" i="0" u="none" strike="noStrike" cap="none" spc="0" normalizeH="0" baseline="0" noProof="0" dirty="0" err="1">
                <a:ln>
                  <a:noFill/>
                </a:ln>
                <a:effectLst/>
                <a:uLnTx/>
                <a:uFillTx/>
              </a:rPr>
              <a:t>l’illustre</a:t>
            </a:r>
            <a:r>
              <a:rPr kumimoji="0" lang="en-US" sz="2000" b="0" i="0" u="none" strike="noStrike" cap="none" spc="0" normalizeH="0" baseline="0" noProof="0" dirty="0">
                <a:ln>
                  <a:noFill/>
                </a:ln>
                <a:effectLst/>
                <a:uLnTx/>
                <a:uFillTx/>
              </a:rPr>
              <a:t> avec une </a:t>
            </a:r>
            <a:r>
              <a:rPr kumimoji="0" lang="en-US" sz="2000" b="0" i="0" u="none" strike="noStrike" cap="none" spc="0" normalizeH="0" baseline="0" noProof="0" dirty="0" err="1">
                <a:ln>
                  <a:noFill/>
                </a:ln>
                <a:effectLst/>
                <a:uLnTx/>
                <a:uFillTx/>
              </a:rPr>
              <a:t>supériorité</a:t>
            </a:r>
            <a:r>
              <a:rPr kumimoji="0" lang="en-US" sz="2000" b="0" i="0" u="none" strike="noStrike" cap="none" spc="0" normalizeH="0" baseline="0" noProof="0" dirty="0">
                <a:ln>
                  <a:noFill/>
                </a:ln>
                <a:effectLst/>
                <a:uLnTx/>
                <a:uFillTx/>
              </a:rPr>
              <a:t> de 10% à 20% des hommes dans </a:t>
            </a:r>
            <a:r>
              <a:rPr kumimoji="0" lang="en-US" sz="2000" b="0" i="0" u="none" strike="noStrike" cap="none" spc="0" normalizeH="0" baseline="0" noProof="0" dirty="0" err="1">
                <a:ln>
                  <a:noFill/>
                </a:ln>
                <a:effectLst/>
                <a:uLnTx/>
                <a:uFillTx/>
              </a:rPr>
              <a:t>toutes</a:t>
            </a:r>
            <a:r>
              <a:rPr kumimoji="0" lang="en-US" sz="2000" b="0" i="0" u="none" strike="noStrike" cap="none" spc="0" normalizeH="0" baseline="0" noProof="0" dirty="0">
                <a:ln>
                  <a:noFill/>
                </a:ln>
                <a:effectLst/>
                <a:uLnTx/>
                <a:uFillTx/>
              </a:rPr>
              <a:t> les disciplines (</a:t>
            </a:r>
            <a:r>
              <a:rPr kumimoji="0" lang="en-US" sz="2000" b="0" i="0" u="none" strike="noStrike" cap="none" spc="0" normalizeH="0" baseline="0" noProof="0" dirty="0" err="1">
                <a:ln>
                  <a:noFill/>
                </a:ln>
                <a:effectLst/>
                <a:uLnTx/>
                <a:uFillTx/>
              </a:rPr>
              <a:t>sauf</a:t>
            </a:r>
            <a:r>
              <a:rPr kumimoji="0" lang="en-US" sz="2000" b="0" i="0" u="none" strike="noStrike" cap="none" spc="0" normalizeH="0" baseline="0" noProof="0" dirty="0">
                <a:ln>
                  <a:noFill/>
                </a:ln>
                <a:effectLst/>
                <a:uLnTx/>
                <a:uFillTx/>
              </a:rPr>
              <a:t> en </a:t>
            </a:r>
            <a:r>
              <a:rPr kumimoji="0" lang="en-US" sz="2000" b="0" i="0" u="none" strike="noStrike" cap="none" spc="0" normalizeH="0" baseline="0" noProof="0" dirty="0" err="1">
                <a:ln>
                  <a:noFill/>
                </a:ln>
                <a:effectLst/>
                <a:uLnTx/>
                <a:uFillTx/>
              </a:rPr>
              <a:t>gymnastique</a:t>
            </a:r>
            <a:r>
              <a:rPr kumimoji="0" lang="en-US" sz="2000" b="0" i="0" u="none" strike="noStrike" cap="none" spc="0" normalizeH="0" baseline="0" noProof="0" dirty="0">
                <a:ln>
                  <a:noFill/>
                </a:ln>
                <a:effectLst/>
                <a:uLnTx/>
                <a:uFillTx/>
              </a:rPr>
              <a:t> et en natation </a:t>
            </a:r>
            <a:r>
              <a:rPr kumimoji="0" lang="en-US" sz="2000" b="0" i="0" u="none" strike="noStrike" cap="none" spc="0" normalizeH="0" baseline="0" noProof="0" dirty="0" err="1">
                <a:ln>
                  <a:noFill/>
                </a:ln>
                <a:effectLst/>
                <a:uLnTx/>
                <a:uFillTx/>
              </a:rPr>
              <a:t>synchronisée</a:t>
            </a:r>
            <a:r>
              <a:rPr kumimoji="0" lang="en-US" sz="2000" b="0" i="0" u="none" strike="noStrike" cap="none" spc="0" normalizeH="0" baseline="0" noProof="0" dirty="0">
                <a:ln>
                  <a:noFill/>
                </a:ln>
                <a:effectLst/>
                <a:uLnTx/>
                <a:uFillTx/>
              </a:rPr>
              <a:t>) : lancer de </a:t>
            </a:r>
            <a:r>
              <a:rPr kumimoji="0" lang="en-US" sz="2000" b="0" i="0" u="none" strike="noStrike" cap="none" spc="0" normalizeH="0" baseline="0" noProof="0" dirty="0" err="1">
                <a:ln>
                  <a:noFill/>
                </a:ln>
                <a:effectLst/>
                <a:uLnTx/>
                <a:uFillTx/>
              </a:rPr>
              <a:t>javelot</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94m</a:t>
            </a:r>
            <a:r>
              <a:rPr kumimoji="0" lang="en-US" sz="2000" b="0" i="0" u="none" strike="noStrike" cap="none" spc="0" normalizeH="0" baseline="0" noProof="0" dirty="0">
                <a:ln>
                  <a:noFill/>
                </a:ln>
                <a:effectLst/>
                <a:uLnTx/>
                <a:uFillTx/>
              </a:rPr>
              <a:t>/</a:t>
            </a:r>
            <a:r>
              <a:rPr kumimoji="0" lang="en-US" sz="2000" b="0" i="0" u="none" strike="noStrike" cap="none" spc="0" normalizeH="0" baseline="0" noProof="0" dirty="0" err="1">
                <a:ln>
                  <a:noFill/>
                </a:ln>
                <a:effectLst/>
                <a:uLnTx/>
                <a:uFillTx/>
              </a:rPr>
              <a:t>72m</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50m</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nage</a:t>
            </a:r>
            <a:r>
              <a:rPr kumimoji="0" lang="en-US" sz="2000" b="0" i="0" u="none" strike="noStrike" cap="none" spc="0" normalizeH="0" baseline="0" noProof="0" dirty="0">
                <a:ln>
                  <a:noFill/>
                </a:ln>
                <a:effectLst/>
                <a:uLnTx/>
                <a:uFillTx/>
              </a:rPr>
              <a:t> libre (</a:t>
            </a:r>
            <a:r>
              <a:rPr kumimoji="0" lang="en-US" sz="2000" b="0" i="0" u="none" strike="noStrike" cap="none" spc="0" normalizeH="0" baseline="0" noProof="0" dirty="0" err="1">
                <a:ln>
                  <a:noFill/>
                </a:ln>
                <a:effectLst/>
                <a:uLnTx/>
                <a:uFillTx/>
              </a:rPr>
              <a:t>46s</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51s</a:t>
            </a:r>
            <a:r>
              <a:rPr kumimoji="0" lang="en-US" sz="2000" b="0" i="0" u="none" strike="noStrike" cap="none" spc="0" normalizeH="0" baseline="0" noProof="0" dirty="0">
                <a:ln>
                  <a:noFill/>
                </a:ln>
                <a:effectLst/>
                <a:uLnTx/>
                <a:uFillTx/>
              </a:rPr>
              <a:t>), sprint de 100 m (9”58 / 10”49), lancer de </a:t>
            </a:r>
            <a:r>
              <a:rPr kumimoji="0" lang="en-US" sz="2000" b="0" i="0" u="none" strike="noStrike" cap="none" spc="0" normalizeH="0" baseline="0" noProof="0" dirty="0" err="1">
                <a:ln>
                  <a:noFill/>
                </a:ln>
                <a:effectLst/>
                <a:uLnTx/>
                <a:uFillTx/>
              </a:rPr>
              <a:t>poids</a:t>
            </a:r>
            <a:r>
              <a:rPr kumimoji="0" lang="en-US" sz="2000" b="0" i="0" u="none" strike="noStrike" cap="none" spc="0" normalizeH="0" baseline="0" noProof="0" dirty="0">
                <a:ln>
                  <a:noFill/>
                </a:ln>
                <a:effectLst/>
                <a:uLnTx/>
                <a:uFillTx/>
              </a:rPr>
              <a:t> (23,37/22,63), course de 200 </a:t>
            </a:r>
            <a:r>
              <a:rPr kumimoji="0" lang="en-US" sz="2000" b="0" i="0" u="none" strike="noStrike" cap="none" spc="0" normalizeH="0" baseline="0" noProof="0" dirty="0" err="1">
                <a:ln>
                  <a:noFill/>
                </a:ln>
                <a:effectLst/>
                <a:uLnTx/>
                <a:uFillTx/>
              </a:rPr>
              <a:t>mètres</a:t>
            </a:r>
            <a:r>
              <a:rPr kumimoji="0" lang="en-US" sz="2000" b="0" i="0" u="none" strike="noStrike" cap="none" spc="0" normalizeH="0" baseline="0" noProof="0" dirty="0">
                <a:ln>
                  <a:noFill/>
                </a:ln>
                <a:effectLst/>
                <a:uLnTx/>
                <a:uFillTx/>
              </a:rPr>
              <a:t> (19,19 sec / 21,34 sec), lever de </a:t>
            </a:r>
            <a:r>
              <a:rPr kumimoji="0" lang="en-US" sz="2000" b="0" i="0" u="none" strike="noStrike" cap="none" spc="0" normalizeH="0" baseline="0" noProof="0" dirty="0" err="1">
                <a:ln>
                  <a:noFill/>
                </a:ln>
                <a:effectLst/>
                <a:uLnTx/>
                <a:uFillTx/>
              </a:rPr>
              <a:t>poids</a:t>
            </a:r>
            <a:r>
              <a:rPr kumimoji="0" lang="en-US" sz="2000" b="0" i="0" u="none" strike="noStrike" cap="none" spc="0" normalizeH="0" baseline="0" noProof="0" dirty="0">
                <a:ln>
                  <a:noFill/>
                </a:ln>
                <a:effectLst/>
                <a:uLnTx/>
                <a:uFillTx/>
              </a:rPr>
              <a:t> (488 kg /</a:t>
            </a:r>
            <a:r>
              <a:rPr kumimoji="0" lang="en-US" sz="2000" b="0" i="0" u="none" strike="noStrike" cap="none" spc="0" normalizeH="0" baseline="0" noProof="0" dirty="0" err="1">
                <a:ln>
                  <a:noFill/>
                </a:ln>
                <a:effectLst/>
                <a:uLnTx/>
                <a:uFillTx/>
              </a:rPr>
              <a:t>332KG</a:t>
            </a:r>
            <a:r>
              <a:rPr kumimoji="0" lang="en-US" sz="2000" b="0" i="0" u="none" strike="noStrike" cap="none" spc="0" normalizeH="0" baseline="0" noProof="0" dirty="0">
                <a:ln>
                  <a:noFill/>
                </a:ln>
                <a:effectLst/>
                <a:uLnTx/>
                <a:uFillTx/>
              </a:rPr>
              <a:t>), marathon (</a:t>
            </a:r>
            <a:r>
              <a:rPr kumimoji="0" lang="en-US" sz="2000" b="0" i="0" u="none" strike="noStrike" cap="none" spc="0" normalizeH="0" baseline="0" noProof="0" dirty="0" err="1">
                <a:ln>
                  <a:noFill/>
                </a:ln>
                <a:effectLst/>
                <a:uLnTx/>
                <a:uFillTx/>
              </a:rPr>
              <a:t>2h</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1mn</a:t>
            </a:r>
            <a:r>
              <a:rPr kumimoji="0" lang="en-US" sz="2000" b="0" i="0" u="none" strike="noStrike" cap="none" spc="0" normalizeH="0" baseline="0" noProof="0" dirty="0">
                <a:ln>
                  <a:noFill/>
                </a:ln>
                <a:effectLst/>
                <a:uLnTx/>
                <a:uFillTx/>
              </a:rPr>
              <a:t> </a:t>
            </a:r>
            <a:r>
              <a:rPr kumimoji="0" lang="en-US" sz="2000" b="0" i="0" u="none" strike="noStrike" cap="none" spc="0" normalizeH="0" baseline="0" noProof="0" dirty="0" err="1">
                <a:ln>
                  <a:noFill/>
                </a:ln>
                <a:effectLst/>
                <a:uLnTx/>
                <a:uFillTx/>
              </a:rPr>
              <a:t>9sec</a:t>
            </a:r>
            <a:r>
              <a:rPr kumimoji="0" lang="en-US" sz="2000" b="0" i="0" u="none" strike="noStrike" cap="none" spc="0" normalizeH="0" baseline="0" noProof="0" dirty="0">
                <a:ln>
                  <a:noFill/>
                </a:ln>
                <a:effectLst/>
                <a:uLnTx/>
                <a:uFillTx/>
              </a:rPr>
              <a:t>/2 h 14 min 4 s)…</a:t>
            </a:r>
          </a:p>
        </p:txBody>
      </p:sp>
      <p:sp>
        <p:nvSpPr>
          <p:cNvPr id="6" name="ZoneTexte 5">
            <a:extLst>
              <a:ext uri="{FF2B5EF4-FFF2-40B4-BE49-F238E27FC236}">
                <a16:creationId xmlns:a16="http://schemas.microsoft.com/office/drawing/2014/main" id="{FD65CB43-E96B-88D8-3CBE-525B7EAFBBCB}"/>
              </a:ext>
            </a:extLst>
          </p:cNvPr>
          <p:cNvSpPr txBox="1"/>
          <p:nvPr/>
        </p:nvSpPr>
        <p:spPr>
          <a:xfrm>
            <a:off x="1427967" y="5088576"/>
            <a:ext cx="9925831" cy="1815882"/>
          </a:xfrm>
          <a:prstGeom prst="rect">
            <a:avLst/>
          </a:prstGeom>
          <a:noFill/>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fr-FR" sz="2800" b="1"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Un homme qui s’affirme femme trans, </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même s’il se bourre d’œstrogènes et a un faible taux de testostérone, conserve une </a:t>
            </a:r>
            <a:r>
              <a:rPr kumimoji="0" lang="fr-FR" sz="28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masse musculaire supérieure et un cœur plus résistant qui rendent inéquitable la compétition avec les femmes</a:t>
            </a: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43943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re 1">
            <a:extLst>
              <a:ext uri="{FF2B5EF4-FFF2-40B4-BE49-F238E27FC236}">
                <a16:creationId xmlns:a16="http://schemas.microsoft.com/office/drawing/2014/main" id="{4D6D5D3D-0682-6D62-A378-2FDB4E2379EC}"/>
              </a:ext>
            </a:extLst>
          </p:cNvPr>
          <p:cNvSpPr>
            <a:spLocks noGrp="1"/>
          </p:cNvSpPr>
          <p:nvPr>
            <p:ph type="title"/>
          </p:nvPr>
        </p:nvSpPr>
        <p:spPr>
          <a:xfrm>
            <a:off x="2232252" y="292656"/>
            <a:ext cx="5306468" cy="1655386"/>
          </a:xfrm>
        </p:spPr>
        <p:txBody>
          <a:bodyPr vert="horz" lIns="91440" tIns="45720" rIns="91440" bIns="45720" rtlCol="0" anchor="b">
            <a:normAutofit/>
          </a:bodyPr>
          <a:lstStyle/>
          <a:p>
            <a:r>
              <a:rPr lang="en-US" sz="2400" dirty="0">
                <a:solidFill>
                  <a:srgbClr val="FF0000"/>
                </a:solidFill>
                <a:highlight>
                  <a:srgbClr val="FFFF00"/>
                </a:highlight>
              </a:rPr>
              <a:t>Comment </a:t>
            </a:r>
            <a:r>
              <a:rPr lang="en-US" sz="2400" dirty="0" err="1">
                <a:solidFill>
                  <a:srgbClr val="FF0000"/>
                </a:solidFill>
                <a:highlight>
                  <a:srgbClr val="FFFF00"/>
                </a:highlight>
              </a:rPr>
              <a:t>l’activisme</a:t>
            </a:r>
            <a:r>
              <a:rPr lang="en-US" sz="2400" dirty="0">
                <a:solidFill>
                  <a:srgbClr val="FF0000"/>
                </a:solidFill>
                <a:highlight>
                  <a:srgbClr val="FFFF00"/>
                </a:highlight>
              </a:rPr>
              <a:t> trans et le </a:t>
            </a:r>
            <a:r>
              <a:rPr lang="en-US" sz="2400" dirty="0" err="1">
                <a:solidFill>
                  <a:srgbClr val="FF0000"/>
                </a:solidFill>
                <a:highlight>
                  <a:srgbClr val="FFFF00"/>
                </a:highlight>
              </a:rPr>
              <a:t>déni</a:t>
            </a:r>
            <a:r>
              <a:rPr lang="en-US" sz="2400" dirty="0">
                <a:solidFill>
                  <a:srgbClr val="FF0000"/>
                </a:solidFill>
                <a:highlight>
                  <a:srgbClr val="FFFF00"/>
                </a:highlight>
              </a:rPr>
              <a:t> de la science </a:t>
            </a:r>
            <a:r>
              <a:rPr lang="en-US" sz="2400" dirty="0" err="1">
                <a:solidFill>
                  <a:srgbClr val="FF0000"/>
                </a:solidFill>
                <a:highlight>
                  <a:srgbClr val="FFFF00"/>
                </a:highlight>
              </a:rPr>
              <a:t>détruisent</a:t>
            </a:r>
            <a:r>
              <a:rPr lang="en-US" sz="2400" dirty="0">
                <a:solidFill>
                  <a:srgbClr val="FF0000"/>
                </a:solidFill>
                <a:highlight>
                  <a:srgbClr val="FFFF00"/>
                </a:highlight>
              </a:rPr>
              <a:t> les </a:t>
            </a:r>
            <a:r>
              <a:rPr lang="en-US" sz="2400" dirty="0" err="1">
                <a:solidFill>
                  <a:srgbClr val="FF0000"/>
                </a:solidFill>
                <a:highlight>
                  <a:srgbClr val="FFFF00"/>
                </a:highlight>
              </a:rPr>
              <a:t>compétions</a:t>
            </a:r>
            <a:r>
              <a:rPr lang="en-US" sz="2400" dirty="0">
                <a:solidFill>
                  <a:srgbClr val="FF0000"/>
                </a:solidFill>
                <a:highlight>
                  <a:srgbClr val="FFFF00"/>
                </a:highlight>
              </a:rPr>
              <a:t> </a:t>
            </a:r>
            <a:r>
              <a:rPr lang="en-US" sz="2400" dirty="0" err="1">
                <a:solidFill>
                  <a:srgbClr val="FF0000"/>
                </a:solidFill>
                <a:highlight>
                  <a:srgbClr val="FFFF00"/>
                </a:highlight>
              </a:rPr>
              <a:t>féminines</a:t>
            </a:r>
            <a:r>
              <a:rPr lang="en-US" sz="2400" dirty="0">
                <a:solidFill>
                  <a:srgbClr val="FF0000"/>
                </a:solidFill>
                <a:highlight>
                  <a:srgbClr val="FFFF00"/>
                </a:highlight>
              </a:rPr>
              <a:t> de natation</a:t>
            </a:r>
          </a:p>
        </p:txBody>
      </p:sp>
      <p:sp>
        <p:nvSpPr>
          <p:cNvPr id="15" name="Freeform: Shape 14">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17" name="Freeform: Shape 16">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a:p>
        </p:txBody>
      </p:sp>
      <p:sp>
        <p:nvSpPr>
          <p:cNvPr id="4" name="ZoneTexte 3">
            <a:extLst>
              <a:ext uri="{FF2B5EF4-FFF2-40B4-BE49-F238E27FC236}">
                <a16:creationId xmlns:a16="http://schemas.microsoft.com/office/drawing/2014/main" id="{14D1CDE3-613E-94EC-3AA9-FE74D33CCCD6}"/>
              </a:ext>
            </a:extLst>
          </p:cNvPr>
          <p:cNvSpPr txBox="1"/>
          <p:nvPr/>
        </p:nvSpPr>
        <p:spPr>
          <a:xfrm>
            <a:off x="447040" y="2523848"/>
            <a:ext cx="6990080" cy="3634450"/>
          </a:xfrm>
          <a:prstGeom prst="rect">
            <a:avLst/>
          </a:prstGeom>
        </p:spPr>
        <p:txBody>
          <a:bodyPr vert="horz" lIns="91440" tIns="45720" rIns="91440" bIns="45720" rtlCol="0">
            <a:no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solidFill>
                  <a:schemeClr val="bg1"/>
                </a:solidFill>
                <a:effectLst/>
                <a:uLnTx/>
                <a:uFillTx/>
              </a:rPr>
              <a:t>William Thomas </a:t>
            </a:r>
            <a:r>
              <a:rPr kumimoji="0" lang="en-US" sz="2400" b="0" i="0" u="none" strike="noStrike" cap="none" spc="0" normalizeH="0" baseline="0" noProof="0" dirty="0" err="1">
                <a:ln>
                  <a:noFill/>
                </a:ln>
                <a:solidFill>
                  <a:schemeClr val="bg1"/>
                </a:solidFill>
                <a:effectLst/>
                <a:uLnTx/>
                <a:uFillTx/>
              </a:rPr>
              <a:t>était</a:t>
            </a:r>
            <a:r>
              <a:rPr kumimoji="0" lang="en-US" sz="2400" b="0" i="0" u="none" strike="noStrike" cap="none" spc="0" normalizeH="0" baseline="0" noProof="0" dirty="0">
                <a:ln>
                  <a:noFill/>
                </a:ln>
                <a:solidFill>
                  <a:schemeClr val="bg1"/>
                </a:solidFill>
                <a:effectLst/>
                <a:uLnTx/>
                <a:uFillTx/>
              </a:rPr>
              <a:t> un </a:t>
            </a:r>
            <a:r>
              <a:rPr kumimoji="0" lang="en-US" sz="2400" b="0" i="0" u="none" strike="noStrike" cap="none" spc="0" normalizeH="0" baseline="0" noProof="0" dirty="0" err="1">
                <a:ln>
                  <a:noFill/>
                </a:ln>
                <a:solidFill>
                  <a:schemeClr val="bg1"/>
                </a:solidFill>
                <a:effectLst/>
                <a:uLnTx/>
                <a:uFillTx/>
              </a:rPr>
              <a:t>nageur</a:t>
            </a:r>
            <a:r>
              <a:rPr kumimoji="0" lang="en-US" sz="2400" b="0" i="0" u="none" strike="noStrike" cap="none" spc="0" normalizeH="0" baseline="0" noProof="0" dirty="0">
                <a:ln>
                  <a:noFill/>
                </a:ln>
                <a:solidFill>
                  <a:schemeClr val="bg1"/>
                </a:solidFill>
                <a:effectLst/>
                <a:uLnTx/>
                <a:uFillTx/>
              </a:rPr>
              <a:t> de </a:t>
            </a:r>
            <a:r>
              <a:rPr kumimoji="0" lang="en-US" sz="2400" b="0" i="0" u="none" strike="noStrike" cap="none" spc="0" normalizeH="0" baseline="0" noProof="0" dirty="0" err="1">
                <a:ln>
                  <a:noFill/>
                </a:ln>
                <a:solidFill>
                  <a:schemeClr val="bg1"/>
                </a:solidFill>
                <a:effectLst/>
                <a:uLnTx/>
                <a:uFillTx/>
              </a:rPr>
              <a:t>niveau</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moyen</a:t>
            </a:r>
            <a:r>
              <a:rPr kumimoji="0" lang="en-US" sz="2400" b="0" i="0" u="none" strike="noStrike" cap="none" spc="0" normalizeH="0" baseline="0" noProof="0" dirty="0">
                <a:ln>
                  <a:noFill/>
                </a:ln>
                <a:solidFill>
                  <a:schemeClr val="bg1"/>
                </a:solidFill>
                <a:effectLst/>
                <a:uLnTx/>
                <a:uFillTx/>
              </a:rPr>
              <a:t> qui </a:t>
            </a:r>
            <a:r>
              <a:rPr kumimoji="0" lang="en-US" sz="2400" b="0" i="0" u="none" strike="noStrike" cap="none" spc="0" normalizeH="0" baseline="0" noProof="0" dirty="0" err="1">
                <a:ln>
                  <a:noFill/>
                </a:ln>
                <a:solidFill>
                  <a:schemeClr val="bg1"/>
                </a:solidFill>
                <a:effectLst/>
                <a:uLnTx/>
                <a:uFillTx/>
              </a:rPr>
              <a:t>n’avait</a:t>
            </a:r>
            <a:r>
              <a:rPr kumimoji="0" lang="en-US" sz="2400" b="0" i="0" u="none" strike="noStrike" cap="none" spc="0" normalizeH="0" baseline="0" noProof="0" dirty="0">
                <a:ln>
                  <a:noFill/>
                </a:ln>
                <a:solidFill>
                  <a:schemeClr val="bg1"/>
                </a:solidFill>
                <a:effectLst/>
                <a:uLnTx/>
                <a:uFillTx/>
              </a:rPr>
              <a:t> jamais </a:t>
            </a:r>
            <a:r>
              <a:rPr kumimoji="0" lang="en-US" sz="2400" b="0" i="0" u="none" strike="noStrike" cap="none" spc="0" normalizeH="0" baseline="0" noProof="0" dirty="0" err="1">
                <a:ln>
                  <a:noFill/>
                </a:ln>
                <a:solidFill>
                  <a:schemeClr val="bg1"/>
                </a:solidFill>
                <a:effectLst/>
                <a:uLnTx/>
                <a:uFillTx/>
              </a:rPr>
              <a:t>affolé</a:t>
            </a:r>
            <a:r>
              <a:rPr kumimoji="0" lang="en-US" sz="2400" b="0" i="0" u="none" strike="noStrike" cap="none" spc="0" normalizeH="0" baseline="0" noProof="0" dirty="0">
                <a:ln>
                  <a:noFill/>
                </a:ln>
                <a:solidFill>
                  <a:schemeClr val="bg1"/>
                </a:solidFill>
                <a:effectLst/>
                <a:uLnTx/>
                <a:uFillTx/>
              </a:rPr>
              <a:t> les </a:t>
            </a:r>
            <a:r>
              <a:rPr kumimoji="0" lang="en-US" sz="2400" b="0" i="0" u="none" strike="noStrike" cap="none" spc="0" normalizeH="0" baseline="0" noProof="0" dirty="0" err="1">
                <a:ln>
                  <a:noFill/>
                </a:ln>
                <a:solidFill>
                  <a:schemeClr val="bg1"/>
                </a:solidFill>
                <a:effectLst/>
                <a:uLnTx/>
                <a:uFillTx/>
              </a:rPr>
              <a:t>chronos</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lors</a:t>
            </a:r>
            <a:r>
              <a:rPr kumimoji="0" lang="en-US" sz="2400" b="0" i="0" u="none" strike="noStrike" cap="none" spc="0" normalizeH="0" baseline="0" noProof="0" dirty="0">
                <a:ln>
                  <a:noFill/>
                </a:ln>
                <a:solidFill>
                  <a:schemeClr val="bg1"/>
                </a:solidFill>
                <a:effectLst/>
                <a:uLnTx/>
                <a:uFillTx/>
              </a:rPr>
              <a:t> des </a:t>
            </a:r>
            <a:r>
              <a:rPr kumimoji="0" lang="en-US" sz="2400" b="0" i="0" u="none" strike="noStrike" cap="none" spc="0" normalizeH="0" baseline="0" noProof="0" dirty="0" err="1">
                <a:ln>
                  <a:noFill/>
                </a:ln>
                <a:solidFill>
                  <a:schemeClr val="bg1"/>
                </a:solidFill>
                <a:effectLst/>
                <a:uLnTx/>
                <a:uFillTx/>
              </a:rPr>
              <a:t>compétitions</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universitaires</a:t>
            </a:r>
            <a:r>
              <a:rPr kumimoji="0" lang="en-US" sz="2400" b="0" i="0" u="none" strike="noStrike" cap="none" spc="0" normalizeH="0" baseline="0" noProof="0" dirty="0">
                <a:ln>
                  <a:noFill/>
                </a:ln>
                <a:solidFill>
                  <a:schemeClr val="bg1"/>
                </a:solidFill>
                <a:effectLst/>
                <a:uLnTx/>
                <a:uFillTx/>
              </a:rPr>
              <a:t> et se </a:t>
            </a:r>
            <a:r>
              <a:rPr kumimoji="0" lang="en-US" sz="2400" b="0" i="0" u="none" strike="noStrike" cap="none" spc="0" normalizeH="0" baseline="0" noProof="0" dirty="0" err="1">
                <a:ln>
                  <a:noFill/>
                </a:ln>
                <a:solidFill>
                  <a:schemeClr val="bg1"/>
                </a:solidFill>
                <a:effectLst/>
                <a:uLnTx/>
                <a:uFillTx/>
              </a:rPr>
              <a:t>classait</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462ème</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lorsqu’il</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concourait</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comme</a:t>
            </a:r>
            <a:r>
              <a:rPr kumimoji="0" lang="en-US" sz="2400" b="0" i="0" u="none" strike="noStrike" cap="none" spc="0" normalizeH="0" baseline="0" noProof="0" dirty="0">
                <a:ln>
                  <a:noFill/>
                </a:ln>
                <a:solidFill>
                  <a:schemeClr val="bg1"/>
                </a:solidFill>
                <a:effectLst/>
                <a:uLnTx/>
                <a:uFillTx/>
              </a:rPr>
              <a:t> homme. </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400" b="1" i="0" u="none" strike="noStrike" cap="none" spc="0" normalizeH="0" baseline="0" noProof="0" dirty="0">
                <a:ln>
                  <a:noFill/>
                </a:ln>
                <a:solidFill>
                  <a:schemeClr val="bg1"/>
                </a:solidFill>
                <a:effectLst/>
                <a:uLnTx/>
                <a:uFillTx/>
              </a:rPr>
              <a:t>Après </a:t>
            </a:r>
            <a:r>
              <a:rPr kumimoji="0" lang="en-US" sz="2400" b="1" i="0" u="none" strike="noStrike" cap="none" spc="0" normalizeH="0" baseline="0" noProof="0" dirty="0" err="1">
                <a:ln>
                  <a:noFill/>
                </a:ln>
                <a:solidFill>
                  <a:schemeClr val="bg1"/>
                </a:solidFill>
                <a:effectLst/>
                <a:uLnTx/>
                <a:uFillTx/>
              </a:rPr>
              <a:t>s’être</a:t>
            </a:r>
            <a:r>
              <a:rPr kumimoji="0" lang="en-US" sz="2400" b="1" i="0" u="none" strike="noStrike" cap="none" spc="0" normalizeH="0" baseline="0" noProof="0" dirty="0">
                <a:ln>
                  <a:noFill/>
                </a:ln>
                <a:solidFill>
                  <a:schemeClr val="bg1"/>
                </a:solidFill>
                <a:effectLst/>
                <a:uLnTx/>
                <a:uFillTx/>
              </a:rPr>
              <a:t> </a:t>
            </a:r>
            <a:r>
              <a:rPr kumimoji="0" lang="en-US" sz="2400" b="1" i="0" u="none" strike="noStrike" cap="none" spc="0" normalizeH="0" baseline="0" noProof="0" dirty="0" err="1">
                <a:ln>
                  <a:noFill/>
                </a:ln>
                <a:solidFill>
                  <a:schemeClr val="bg1"/>
                </a:solidFill>
                <a:effectLst/>
                <a:uLnTx/>
                <a:uFillTx/>
              </a:rPr>
              <a:t>déclaré</a:t>
            </a:r>
            <a:r>
              <a:rPr kumimoji="0" lang="en-US" sz="2400" b="1" i="0" u="none" strike="noStrike" cap="none" spc="0" normalizeH="0" baseline="0" noProof="0" dirty="0">
                <a:ln>
                  <a:noFill/>
                </a:ln>
                <a:solidFill>
                  <a:schemeClr val="bg1"/>
                </a:solidFill>
                <a:effectLst/>
                <a:uLnTx/>
                <a:uFillTx/>
              </a:rPr>
              <a:t> femme </a:t>
            </a:r>
            <a:r>
              <a:rPr kumimoji="0" lang="en-US" sz="2400" b="1" i="0" u="none" strike="noStrike" cap="none" spc="0" normalizeH="0" baseline="0" noProof="0" dirty="0" err="1">
                <a:ln>
                  <a:noFill/>
                </a:ln>
                <a:solidFill>
                  <a:schemeClr val="bg1"/>
                </a:solidFill>
                <a:effectLst/>
                <a:uLnTx/>
                <a:uFillTx/>
              </a:rPr>
              <a:t>transgenre</a:t>
            </a:r>
            <a:r>
              <a:rPr kumimoji="0" lang="en-US" sz="2400" b="1" i="0" u="none" strike="noStrike" cap="none" spc="0" normalizeH="0" baseline="0" noProof="0" dirty="0">
                <a:ln>
                  <a:noFill/>
                </a:ln>
                <a:solidFill>
                  <a:schemeClr val="bg1"/>
                </a:solidFill>
                <a:effectLst/>
                <a:uLnTx/>
                <a:uFillTx/>
              </a:rPr>
              <a:t>, </a:t>
            </a:r>
            <a:r>
              <a:rPr kumimoji="0" lang="en-US" sz="2400" b="1" i="0" u="none" strike="noStrike" cap="none" spc="0" normalizeH="0" baseline="0" noProof="0" dirty="0" err="1">
                <a:ln>
                  <a:noFill/>
                </a:ln>
                <a:solidFill>
                  <a:schemeClr val="bg1"/>
                </a:solidFill>
                <a:effectLst/>
                <a:uLnTx/>
                <a:uFillTx/>
              </a:rPr>
              <a:t>devenant</a:t>
            </a:r>
            <a:r>
              <a:rPr kumimoji="0" lang="en-US" sz="2400" b="1" i="0" u="none" strike="noStrike" cap="none" spc="0" normalizeH="0" baseline="0" noProof="0" dirty="0">
                <a:ln>
                  <a:noFill/>
                </a:ln>
                <a:solidFill>
                  <a:schemeClr val="bg1"/>
                </a:solidFill>
                <a:effectLst/>
                <a:uLnTx/>
                <a:uFillTx/>
              </a:rPr>
              <a:t> Lia Thomas</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400" b="1" i="0" u="none" strike="noStrike" cap="none" spc="0" normalizeH="0" baseline="0" noProof="0" dirty="0">
                <a:ln>
                  <a:noFill/>
                </a:ln>
                <a:solidFill>
                  <a:schemeClr val="bg1"/>
                </a:solidFill>
                <a:effectLst/>
                <a:uLnTx/>
                <a:uFillTx/>
              </a:rPr>
              <a:t>il a </a:t>
            </a:r>
            <a:r>
              <a:rPr kumimoji="0" lang="en-US" sz="2400" b="1" i="0" u="none" strike="noStrike" cap="none" spc="0" normalizeH="0" baseline="0" noProof="0" dirty="0" err="1">
                <a:ln>
                  <a:noFill/>
                </a:ln>
                <a:solidFill>
                  <a:schemeClr val="bg1"/>
                </a:solidFill>
                <a:effectLst/>
                <a:uLnTx/>
                <a:uFillTx/>
              </a:rPr>
              <a:t>remporté</a:t>
            </a:r>
            <a:r>
              <a:rPr kumimoji="0" lang="en-US" sz="2400" b="1" i="0" u="none" strike="noStrike" cap="none" spc="0" normalizeH="0" baseline="0" noProof="0" dirty="0">
                <a:ln>
                  <a:noFill/>
                </a:ln>
                <a:solidFill>
                  <a:schemeClr val="bg1"/>
                </a:solidFill>
                <a:effectLst/>
                <a:uLnTx/>
                <a:uFillTx/>
              </a:rPr>
              <a:t> </a:t>
            </a:r>
            <a:r>
              <a:rPr kumimoji="0" lang="en-US" sz="2400" b="1" i="0" u="none" strike="noStrike" cap="none" spc="0" normalizeH="0" baseline="0" noProof="0" dirty="0" err="1">
                <a:ln>
                  <a:noFill/>
                </a:ln>
                <a:solidFill>
                  <a:schemeClr val="bg1"/>
                </a:solidFill>
                <a:effectLst/>
                <a:uLnTx/>
                <a:uFillTx/>
              </a:rPr>
              <a:t>toutes</a:t>
            </a:r>
            <a:r>
              <a:rPr kumimoji="0" lang="en-US" sz="2400" b="1" i="0" u="none" strike="noStrike" cap="none" spc="0" normalizeH="0" baseline="0" noProof="0" dirty="0">
                <a:ln>
                  <a:noFill/>
                </a:ln>
                <a:solidFill>
                  <a:schemeClr val="bg1"/>
                </a:solidFill>
                <a:effectLst/>
                <a:uLnTx/>
                <a:uFillTx/>
              </a:rPr>
              <a:t> les finales </a:t>
            </a:r>
            <a:r>
              <a:rPr kumimoji="0" lang="en-US" sz="2400" b="0" i="0" u="none" strike="noStrike" cap="none" spc="0" normalizeH="0" baseline="0" noProof="0" dirty="0">
                <a:ln>
                  <a:noFill/>
                </a:ln>
                <a:solidFill>
                  <a:schemeClr val="bg1"/>
                </a:solidFill>
                <a:effectLst/>
                <a:uLnTx/>
                <a:uFillTx/>
              </a:rPr>
              <a:t>du Zippy Invitational à Akron dans </a:t>
            </a:r>
            <a:r>
              <a:rPr kumimoji="0" lang="en-US" sz="2400" b="0" i="0" u="none" strike="noStrike" cap="none" spc="0" normalizeH="0" baseline="0" noProof="0" dirty="0" err="1">
                <a:ln>
                  <a:noFill/>
                </a:ln>
                <a:solidFill>
                  <a:schemeClr val="bg1"/>
                </a:solidFill>
                <a:effectLst/>
                <a:uLnTx/>
                <a:uFillTx/>
              </a:rPr>
              <a:t>l’Ohio</a:t>
            </a:r>
            <a:r>
              <a:rPr kumimoji="0" lang="en-US" sz="2400" b="0" i="0" u="none" strike="noStrike" cap="none" spc="0" normalizeH="0" baseline="0" noProof="0" dirty="0">
                <a:ln>
                  <a:noFill/>
                </a:ln>
                <a:solidFill>
                  <a:schemeClr val="bg1"/>
                </a:solidFill>
                <a:effectLst/>
                <a:uLnTx/>
                <a:uFillTx/>
              </a:rPr>
              <a:t>, du 100 </a:t>
            </a:r>
            <a:r>
              <a:rPr kumimoji="0" lang="en-US" sz="2400" b="0" i="0" u="none" strike="noStrike" cap="none" spc="0" normalizeH="0" baseline="0" noProof="0" dirty="0" err="1">
                <a:ln>
                  <a:noFill/>
                </a:ln>
                <a:solidFill>
                  <a:schemeClr val="bg1"/>
                </a:solidFill>
                <a:effectLst/>
                <a:uLnTx/>
                <a:uFillTx/>
              </a:rPr>
              <a:t>mètres</a:t>
            </a:r>
            <a:r>
              <a:rPr kumimoji="0" lang="en-US" sz="2400" b="0" i="0" u="none" strike="noStrike" cap="none" spc="0" normalizeH="0" baseline="0" noProof="0" dirty="0">
                <a:ln>
                  <a:noFill/>
                </a:ln>
                <a:solidFill>
                  <a:schemeClr val="bg1"/>
                </a:solidFill>
                <a:effectLst/>
                <a:uLnTx/>
                <a:uFillTx/>
              </a:rPr>
              <a:t> au 500 </a:t>
            </a:r>
            <a:r>
              <a:rPr kumimoji="0" lang="en-US" sz="2400" b="0" i="0" u="none" strike="noStrike" cap="none" spc="0" normalizeH="0" baseline="0" noProof="0" dirty="0" err="1">
                <a:ln>
                  <a:noFill/>
                </a:ln>
                <a:solidFill>
                  <a:schemeClr val="bg1"/>
                </a:solidFill>
                <a:effectLst/>
                <a:uLnTx/>
                <a:uFillTx/>
              </a:rPr>
              <a:t>mètres</a:t>
            </a:r>
            <a:r>
              <a:rPr kumimoji="0" lang="en-US" sz="2400" b="0" i="0" u="none" strike="noStrike" cap="none" spc="0" normalizeH="0" baseline="0" noProof="0" dirty="0">
                <a:ln>
                  <a:noFill/>
                </a:ln>
                <a:solidFill>
                  <a:schemeClr val="bg1"/>
                </a:solidFill>
                <a:effectLst/>
                <a:uLnTx/>
                <a:uFillTx/>
              </a:rPr>
              <a:t> en passant par le </a:t>
            </a:r>
            <a:r>
              <a:rPr kumimoji="0" lang="en-US" sz="2400" b="0" i="0" u="none" strike="noStrike" cap="none" spc="0" normalizeH="0" baseline="0" noProof="0" dirty="0" err="1">
                <a:ln>
                  <a:noFill/>
                </a:ln>
                <a:solidFill>
                  <a:schemeClr val="bg1"/>
                </a:solidFill>
                <a:effectLst/>
                <a:uLnTx/>
                <a:uFillTx/>
              </a:rPr>
              <a:t>relais</a:t>
            </a:r>
            <a:endParaRPr kumimoji="0" lang="en-US" sz="2400" b="0" i="0" u="none" strike="noStrike" cap="none" spc="0" normalizeH="0" baseline="0" noProof="0" dirty="0">
              <a:ln>
                <a:noFill/>
              </a:ln>
              <a:solidFill>
                <a:schemeClr val="bg1"/>
              </a:solidFill>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400" dirty="0">
              <a:solidFill>
                <a:schemeClr val="bg1"/>
              </a:solidFill>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400" b="1" i="0" u="none" strike="noStrike" cap="none" spc="0" normalizeH="0" baseline="0" noProof="0" dirty="0">
                <a:ln>
                  <a:noFill/>
                </a:ln>
                <a:solidFill>
                  <a:srgbClr val="C00000"/>
                </a:solidFill>
                <a:effectLst/>
                <a:highlight>
                  <a:srgbClr val="FFFF00"/>
                </a:highlight>
                <a:uLnTx/>
                <a:uFillTx/>
              </a:rPr>
              <a:t> </a:t>
            </a:r>
            <a:r>
              <a:rPr kumimoji="0" lang="en-US" sz="2400" b="1" i="0" u="none" strike="noStrike" cap="none" spc="0" normalizeH="0" baseline="0" noProof="0" dirty="0" err="1">
                <a:ln>
                  <a:noFill/>
                </a:ln>
                <a:solidFill>
                  <a:srgbClr val="C00000"/>
                </a:solidFill>
                <a:effectLst/>
                <a:highlight>
                  <a:srgbClr val="FFFF00"/>
                </a:highlight>
                <a:uLnTx/>
                <a:uFillTx/>
              </a:rPr>
              <a:t>lorsque</a:t>
            </a:r>
            <a:r>
              <a:rPr kumimoji="0" lang="en-US" sz="2400" b="1" i="0" u="none" strike="noStrike" cap="none" spc="0" normalizeH="0" baseline="0" noProof="0" dirty="0">
                <a:ln>
                  <a:noFill/>
                </a:ln>
                <a:solidFill>
                  <a:srgbClr val="C00000"/>
                </a:solidFill>
                <a:effectLst/>
                <a:highlight>
                  <a:srgbClr val="FFFF00"/>
                </a:highlight>
                <a:uLnTx/>
                <a:uFillTx/>
              </a:rPr>
              <a:t> des femmes </a:t>
            </a:r>
            <a:r>
              <a:rPr kumimoji="0" lang="en-US" sz="2400" b="1" i="0" u="none" strike="noStrike" cap="none" spc="0" normalizeH="0" baseline="0" noProof="0" dirty="0" err="1">
                <a:ln>
                  <a:noFill/>
                </a:ln>
                <a:solidFill>
                  <a:srgbClr val="C00000"/>
                </a:solidFill>
                <a:effectLst/>
                <a:highlight>
                  <a:srgbClr val="FFFF00"/>
                </a:highlight>
                <a:uLnTx/>
                <a:uFillTx/>
              </a:rPr>
              <a:t>ont</a:t>
            </a:r>
            <a:r>
              <a:rPr kumimoji="0" lang="en-US" sz="2400" b="1" i="0" u="none" strike="noStrike" cap="none" spc="0" normalizeH="0" baseline="0" noProof="0" dirty="0">
                <a:ln>
                  <a:noFill/>
                </a:ln>
                <a:solidFill>
                  <a:srgbClr val="C00000"/>
                </a:solidFill>
                <a:effectLst/>
                <a:highlight>
                  <a:srgbClr val="FFFF00"/>
                </a:highlight>
                <a:uLnTx/>
                <a:uFillTx/>
              </a:rPr>
              <a:t> </a:t>
            </a:r>
            <a:r>
              <a:rPr kumimoji="0" lang="en-US" sz="2400" b="1" i="0" u="none" strike="noStrike" cap="none" spc="0" normalizeH="0" baseline="0" noProof="0" dirty="0" err="1">
                <a:ln>
                  <a:noFill/>
                </a:ln>
                <a:solidFill>
                  <a:srgbClr val="C00000"/>
                </a:solidFill>
                <a:effectLst/>
                <a:highlight>
                  <a:srgbClr val="FFFF00"/>
                </a:highlight>
                <a:uLnTx/>
                <a:uFillTx/>
              </a:rPr>
              <a:t>protesté</a:t>
            </a:r>
            <a:r>
              <a:rPr kumimoji="0" lang="en-US" sz="2400" b="1" i="0" u="none" strike="noStrike" cap="none" spc="0" normalizeH="0" baseline="0" noProof="0" dirty="0">
                <a:ln>
                  <a:noFill/>
                </a:ln>
                <a:solidFill>
                  <a:srgbClr val="C00000"/>
                </a:solidFill>
                <a:effectLst/>
                <a:highlight>
                  <a:srgbClr val="FFFF00"/>
                </a:highlight>
                <a:uLnTx/>
                <a:uFillTx/>
              </a:rPr>
              <a:t>, il les a </a:t>
            </a:r>
            <a:r>
              <a:rPr kumimoji="0" lang="en-US" sz="2400" b="1" i="0" u="none" strike="noStrike" cap="none" spc="0" normalizeH="0" baseline="0" noProof="0" dirty="0" err="1">
                <a:ln>
                  <a:noFill/>
                </a:ln>
                <a:solidFill>
                  <a:srgbClr val="C00000"/>
                </a:solidFill>
                <a:effectLst/>
                <a:highlight>
                  <a:srgbClr val="FFFF00"/>
                </a:highlight>
                <a:uLnTx/>
                <a:uFillTx/>
              </a:rPr>
              <a:t>accusées</a:t>
            </a:r>
            <a:r>
              <a:rPr kumimoji="0" lang="en-US" sz="2400" b="1" i="0" u="none" strike="noStrike" cap="none" spc="0" normalizeH="0" baseline="0" noProof="0" dirty="0">
                <a:ln>
                  <a:noFill/>
                </a:ln>
                <a:solidFill>
                  <a:srgbClr val="C00000"/>
                </a:solidFill>
                <a:effectLst/>
                <a:highlight>
                  <a:srgbClr val="FFFF00"/>
                </a:highlight>
                <a:uLnTx/>
                <a:uFillTx/>
              </a:rPr>
              <a:t> d’être transphobes</a:t>
            </a:r>
            <a:r>
              <a:rPr kumimoji="0" lang="en-US" sz="2400" b="0" i="0" u="none" strike="noStrike" cap="none" spc="0" normalizeH="0" baseline="0" noProof="0" dirty="0">
                <a:ln>
                  <a:noFill/>
                </a:ln>
                <a:solidFill>
                  <a:schemeClr val="bg1"/>
                </a:solidFill>
                <a:effectLst/>
                <a:uLnTx/>
                <a:uFillTx/>
              </a:rPr>
              <a:t>. </a:t>
            </a:r>
          </a:p>
        </p:txBody>
      </p:sp>
      <p:sp>
        <p:nvSpPr>
          <p:cNvPr id="19" name="Freeform: Shape 18">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1" name="Freeform: Shape 20">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Freeform: Shape 22">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Image 5">
            <a:extLst>
              <a:ext uri="{FF2B5EF4-FFF2-40B4-BE49-F238E27FC236}">
                <a16:creationId xmlns:a16="http://schemas.microsoft.com/office/drawing/2014/main" id="{6309D055-0F6E-4531-961B-F3FA210CFC92}"/>
              </a:ext>
            </a:extLst>
          </p:cNvPr>
          <p:cNvPicPr>
            <a:picLocks noChangeAspect="1"/>
          </p:cNvPicPr>
          <p:nvPr/>
        </p:nvPicPr>
        <p:blipFill rotWithShape="1">
          <a:blip r:embed="rId3"/>
          <a:srcRect r="2174"/>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5"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6" name="Freeform: Shape 25">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543210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1CFECE-8BA8-8F5C-ED3F-244EC8EEDBDB}"/>
              </a:ext>
            </a:extLst>
          </p:cNvPr>
          <p:cNvSpPr>
            <a:spLocks noGrp="1"/>
          </p:cNvSpPr>
          <p:nvPr>
            <p:ph type="title"/>
          </p:nvPr>
        </p:nvSpPr>
        <p:spPr>
          <a:xfrm>
            <a:off x="419100" y="0"/>
            <a:ext cx="11353800" cy="1186543"/>
          </a:xfrm>
        </p:spPr>
        <p:txBody>
          <a:bodyPr>
            <a:normAutofit fontScale="90000"/>
          </a:bodyPr>
          <a:lstStyle/>
          <a:p>
            <a:r>
              <a:rPr lang="fr-FR" b="1" dirty="0">
                <a:solidFill>
                  <a:srgbClr val="FF0000"/>
                </a:solidFill>
                <a:highlight>
                  <a:srgbClr val="FFFF00"/>
                </a:highlight>
              </a:rPr>
              <a:t>Comment l’activisme trans menace le cyclisme féminin</a:t>
            </a:r>
          </a:p>
        </p:txBody>
      </p:sp>
      <p:pic>
        <p:nvPicPr>
          <p:cNvPr id="5" name="Image 4">
            <a:extLst>
              <a:ext uri="{FF2B5EF4-FFF2-40B4-BE49-F238E27FC236}">
                <a16:creationId xmlns:a16="http://schemas.microsoft.com/office/drawing/2014/main" id="{F07FD321-5C0B-6C3F-0240-D3D5E45C7DF2}"/>
              </a:ext>
            </a:extLst>
          </p:cNvPr>
          <p:cNvPicPr>
            <a:picLocks noChangeAspect="1"/>
          </p:cNvPicPr>
          <p:nvPr/>
        </p:nvPicPr>
        <p:blipFill>
          <a:blip r:embed="rId2"/>
          <a:stretch>
            <a:fillRect/>
          </a:stretch>
        </p:blipFill>
        <p:spPr>
          <a:xfrm>
            <a:off x="8131629" y="1342972"/>
            <a:ext cx="3843870" cy="4771701"/>
          </a:xfrm>
          <a:prstGeom prst="rect">
            <a:avLst/>
          </a:prstGeom>
        </p:spPr>
      </p:pic>
      <p:graphicFrame>
        <p:nvGraphicFramePr>
          <p:cNvPr id="7" name="ZoneTexte 3">
            <a:extLst>
              <a:ext uri="{FF2B5EF4-FFF2-40B4-BE49-F238E27FC236}">
                <a16:creationId xmlns:a16="http://schemas.microsoft.com/office/drawing/2014/main" id="{EC4903C0-E4CA-DBA4-0AA9-684B0C249A93}"/>
              </a:ext>
            </a:extLst>
          </p:cNvPr>
          <p:cNvGraphicFramePr/>
          <p:nvPr>
            <p:extLst>
              <p:ext uri="{D42A27DB-BD31-4B8C-83A1-F6EECF244321}">
                <p14:modId xmlns:p14="http://schemas.microsoft.com/office/powerpoint/2010/main" val="820469691"/>
              </p:ext>
            </p:extLst>
          </p:nvPr>
        </p:nvGraphicFramePr>
        <p:xfrm>
          <a:off x="571500" y="1466664"/>
          <a:ext cx="736346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7593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180" y="1109243"/>
            <a:ext cx="4842710" cy="4842710"/>
            <a:chOff x="1881974" y="1174396"/>
            <a:chExt cx="5290997" cy="5290997"/>
          </a:xfrm>
        </p:grpSpPr>
        <p:sp>
          <p:nvSpPr>
            <p:cNvPr id="18" name="Oval 17">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Oval 20">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270" y="1095407"/>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AB104A4-5D4F-E179-3A9F-A2A13A0259D1}"/>
              </a:ext>
            </a:extLst>
          </p:cNvPr>
          <p:cNvSpPr>
            <a:spLocks noGrp="1"/>
          </p:cNvSpPr>
          <p:nvPr>
            <p:ph type="title"/>
          </p:nvPr>
        </p:nvSpPr>
        <p:spPr>
          <a:xfrm>
            <a:off x="4815840" y="568517"/>
            <a:ext cx="6989915" cy="1150254"/>
          </a:xfrm>
        </p:spPr>
        <p:txBody>
          <a:bodyPr vert="horz" lIns="91440" tIns="45720" rIns="91440" bIns="45720" rtlCol="0" anchor="ctr">
            <a:normAutofit/>
          </a:bodyPr>
          <a:lstStyle/>
          <a:p>
            <a:r>
              <a:rPr lang="en-US" sz="2800" kern="1200" dirty="0">
                <a:solidFill>
                  <a:schemeClr val="bg1"/>
                </a:solidFill>
                <a:latin typeface="+mj-lt"/>
                <a:ea typeface="+mj-ea"/>
                <a:cs typeface="+mj-cs"/>
              </a:rPr>
              <a:t>Comment </a:t>
            </a:r>
            <a:r>
              <a:rPr lang="en-US" sz="2800" kern="1200" dirty="0" err="1">
                <a:solidFill>
                  <a:schemeClr val="bg1"/>
                </a:solidFill>
                <a:latin typeface="+mj-lt"/>
                <a:ea typeface="+mj-ea"/>
                <a:cs typeface="+mj-cs"/>
              </a:rPr>
              <a:t>l’activisme</a:t>
            </a:r>
            <a:r>
              <a:rPr lang="en-US" sz="2800" kern="1200" dirty="0">
                <a:solidFill>
                  <a:schemeClr val="bg1"/>
                </a:solidFill>
                <a:latin typeface="+mj-lt"/>
                <a:ea typeface="+mj-ea"/>
                <a:cs typeface="+mj-cs"/>
              </a:rPr>
              <a:t> trans et le </a:t>
            </a:r>
            <a:r>
              <a:rPr lang="en-US" sz="2800" kern="1200" dirty="0" err="1">
                <a:solidFill>
                  <a:schemeClr val="bg1"/>
                </a:solidFill>
                <a:latin typeface="+mj-lt"/>
                <a:ea typeface="+mj-ea"/>
                <a:cs typeface="+mj-cs"/>
              </a:rPr>
              <a:t>déni</a:t>
            </a:r>
            <a:r>
              <a:rPr lang="en-US" sz="2800" kern="1200" dirty="0">
                <a:solidFill>
                  <a:schemeClr val="bg1"/>
                </a:solidFill>
                <a:latin typeface="+mj-lt"/>
                <a:ea typeface="+mj-ea"/>
                <a:cs typeface="+mj-cs"/>
              </a:rPr>
              <a:t> de la science </a:t>
            </a:r>
            <a:r>
              <a:rPr lang="en-US" sz="2800" kern="1200" dirty="0" err="1">
                <a:solidFill>
                  <a:schemeClr val="bg1"/>
                </a:solidFill>
                <a:latin typeface="+mj-lt"/>
                <a:ea typeface="+mj-ea"/>
                <a:cs typeface="+mj-cs"/>
              </a:rPr>
              <a:t>détruisent</a:t>
            </a:r>
            <a:r>
              <a:rPr lang="en-US" sz="2800" kern="1200" dirty="0">
                <a:solidFill>
                  <a:schemeClr val="bg1"/>
                </a:solidFill>
                <a:latin typeface="+mj-lt"/>
                <a:ea typeface="+mj-ea"/>
                <a:cs typeface="+mj-cs"/>
              </a:rPr>
              <a:t> </a:t>
            </a:r>
            <a:r>
              <a:rPr lang="en-US" sz="2800" kern="1200" dirty="0" err="1">
                <a:solidFill>
                  <a:schemeClr val="bg1"/>
                </a:solidFill>
                <a:latin typeface="+mj-lt"/>
                <a:ea typeface="+mj-ea"/>
                <a:cs typeface="+mj-cs"/>
              </a:rPr>
              <a:t>l’athlétisme</a:t>
            </a:r>
            <a:r>
              <a:rPr lang="en-US" sz="2800" kern="1200" dirty="0">
                <a:solidFill>
                  <a:schemeClr val="bg1"/>
                </a:solidFill>
                <a:latin typeface="+mj-lt"/>
                <a:ea typeface="+mj-ea"/>
                <a:cs typeface="+mj-cs"/>
              </a:rPr>
              <a:t>  </a:t>
            </a:r>
            <a:r>
              <a:rPr lang="en-US" sz="2800" kern="1200" dirty="0" err="1">
                <a:solidFill>
                  <a:schemeClr val="bg1"/>
                </a:solidFill>
                <a:latin typeface="+mj-lt"/>
                <a:ea typeface="+mj-ea"/>
                <a:cs typeface="+mj-cs"/>
              </a:rPr>
              <a:t>féminin</a:t>
            </a:r>
            <a:endParaRPr lang="en-US" sz="2800" kern="1200" dirty="0">
              <a:solidFill>
                <a:schemeClr val="bg1"/>
              </a:solidFill>
              <a:latin typeface="+mj-lt"/>
              <a:ea typeface="+mj-ea"/>
              <a:cs typeface="+mj-cs"/>
            </a:endParaRPr>
          </a:p>
        </p:txBody>
      </p:sp>
      <p:grpSp>
        <p:nvGrpSpPr>
          <p:cNvPr id="23" name="Group 22">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24" name="Freeform: Shape 23">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10" name="Image 9">
            <a:extLst>
              <a:ext uri="{FF2B5EF4-FFF2-40B4-BE49-F238E27FC236}">
                <a16:creationId xmlns:a16="http://schemas.microsoft.com/office/drawing/2014/main" id="{8B942FE3-D3E8-0EC4-E3E4-69C76368BA79}"/>
              </a:ext>
            </a:extLst>
          </p:cNvPr>
          <p:cNvPicPr>
            <a:picLocks noChangeAspect="1"/>
          </p:cNvPicPr>
          <p:nvPr/>
        </p:nvPicPr>
        <p:blipFill rotWithShape="1">
          <a:blip r:embed="rId2"/>
          <a:srcRect l="32946" t="30953" r="55357" b="23175"/>
          <a:stretch/>
        </p:blipFill>
        <p:spPr>
          <a:xfrm>
            <a:off x="2528503" y="1864214"/>
            <a:ext cx="1458480" cy="3217333"/>
          </a:xfrm>
          <a:prstGeom prst="rect">
            <a:avLst/>
          </a:prstGeom>
        </p:spPr>
      </p:pic>
      <p:sp>
        <p:nvSpPr>
          <p:cNvPr id="4" name="ZoneTexte 3">
            <a:extLst>
              <a:ext uri="{FF2B5EF4-FFF2-40B4-BE49-F238E27FC236}">
                <a16:creationId xmlns:a16="http://schemas.microsoft.com/office/drawing/2014/main" id="{116C83DA-C528-87C1-BAD6-4AFCB0F31E49}"/>
              </a:ext>
            </a:extLst>
          </p:cNvPr>
          <p:cNvSpPr txBox="1"/>
          <p:nvPr/>
        </p:nvSpPr>
        <p:spPr>
          <a:xfrm>
            <a:off x="5943020" y="2377439"/>
            <a:ext cx="5509021" cy="3794267"/>
          </a:xfrm>
          <a:prstGeom prst="rect">
            <a:avLst/>
          </a:prstGeom>
        </p:spPr>
        <p:txBody>
          <a:bodyPr vert="horz" lIns="91440" tIns="45720" rIns="91440" bIns="45720" rtlCol="0">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err="1">
                <a:ln>
                  <a:noFill/>
                </a:ln>
                <a:solidFill>
                  <a:schemeClr val="bg1"/>
                </a:solidFill>
                <a:effectLst/>
                <a:uLnTx/>
                <a:uFillTx/>
              </a:rPr>
              <a:t>L’exemple</a:t>
            </a:r>
            <a:r>
              <a:rPr kumimoji="0" lang="en-US" sz="2400" b="0" i="0" u="none" strike="noStrike" cap="none" spc="0" normalizeH="0" baseline="0" noProof="0" dirty="0">
                <a:ln>
                  <a:noFill/>
                </a:ln>
                <a:solidFill>
                  <a:schemeClr val="bg1"/>
                </a:solidFill>
                <a:effectLst/>
                <a:uLnTx/>
                <a:uFillTx/>
              </a:rPr>
              <a:t> </a:t>
            </a:r>
            <a:r>
              <a:rPr kumimoji="0" lang="en-US" sz="2400" b="0" i="0" u="none" strike="noStrike" cap="none" spc="0" normalizeH="0" baseline="0" noProof="0" dirty="0" err="1">
                <a:ln>
                  <a:noFill/>
                </a:ln>
                <a:solidFill>
                  <a:schemeClr val="bg1"/>
                </a:solidFill>
                <a:effectLst/>
                <a:uLnTx/>
                <a:uFillTx/>
              </a:rPr>
              <a:t>d’Halba</a:t>
            </a:r>
            <a:r>
              <a:rPr kumimoji="0" lang="en-US" sz="2400" b="0" i="0" u="none" strike="noStrike" cap="none" spc="0" normalizeH="0" baseline="0" noProof="0" dirty="0">
                <a:ln>
                  <a:noFill/>
                </a:ln>
                <a:solidFill>
                  <a:schemeClr val="bg1"/>
                </a:solidFill>
                <a:effectLst/>
                <a:uLnTx/>
                <a:uFillTx/>
              </a:rPr>
              <a:t> Diouf </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lang="en-US" sz="2400" dirty="0">
              <a:solidFill>
                <a:schemeClr val="bg1"/>
              </a:solidFill>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solidFill>
                  <a:schemeClr val="bg1"/>
                </a:solidFill>
                <a:effectLst/>
                <a:uLnTx/>
                <a:uFillTx/>
              </a:rPr>
              <a:t>qui, en se « </a:t>
            </a:r>
            <a:r>
              <a:rPr kumimoji="0" lang="en-US" sz="2400" b="0" i="0" u="none" strike="noStrike" cap="none" spc="0" normalizeH="0" baseline="0" noProof="0" dirty="0" err="1">
                <a:ln>
                  <a:noFill/>
                </a:ln>
                <a:solidFill>
                  <a:schemeClr val="bg1"/>
                </a:solidFill>
                <a:effectLst/>
                <a:uLnTx/>
                <a:uFillTx/>
              </a:rPr>
              <a:t>déclarant</a:t>
            </a:r>
            <a:r>
              <a:rPr kumimoji="0" lang="en-US" sz="2400" b="0" i="0" u="none" strike="noStrike" cap="none" spc="0" normalizeH="0" baseline="0" noProof="0" dirty="0">
                <a:ln>
                  <a:noFill/>
                </a:ln>
                <a:solidFill>
                  <a:schemeClr val="bg1"/>
                </a:solidFill>
                <a:effectLst/>
                <a:uLnTx/>
                <a:uFillTx/>
              </a:rPr>
              <a:t> » femme, est passé de la </a:t>
            </a:r>
            <a:r>
              <a:rPr kumimoji="0" lang="en-US" sz="2400" b="0" i="0" u="none" strike="noStrike" cap="none" spc="0" normalizeH="0" baseline="0" noProof="0" dirty="0" err="1">
                <a:ln>
                  <a:noFill/>
                </a:ln>
                <a:solidFill>
                  <a:schemeClr val="bg1"/>
                </a:solidFill>
                <a:effectLst/>
                <a:uLnTx/>
                <a:uFillTx/>
              </a:rPr>
              <a:t>980e</a:t>
            </a:r>
            <a:r>
              <a:rPr kumimoji="0" lang="en-US" sz="2400" b="0" i="0" u="none" strike="noStrike" cap="none" spc="0" normalizeH="0" baseline="0" noProof="0" dirty="0">
                <a:ln>
                  <a:noFill/>
                </a:ln>
                <a:solidFill>
                  <a:schemeClr val="bg1"/>
                </a:solidFill>
                <a:effectLst/>
                <a:uLnTx/>
                <a:uFillTx/>
              </a:rPr>
              <a:t> place nationale à la </a:t>
            </a:r>
            <a:r>
              <a:rPr kumimoji="0" lang="en-US" sz="2400" b="0" i="0" u="none" strike="noStrike" cap="none" spc="0" normalizeH="0" baseline="0" noProof="0" dirty="0" err="1">
                <a:ln>
                  <a:noFill/>
                </a:ln>
                <a:solidFill>
                  <a:schemeClr val="bg1"/>
                </a:solidFill>
                <a:effectLst/>
                <a:uLnTx/>
                <a:uFillTx/>
              </a:rPr>
              <a:t>58e</a:t>
            </a:r>
            <a:r>
              <a:rPr kumimoji="0" lang="en-US" sz="2400" b="0" i="0" u="none" strike="noStrike" cap="none" spc="0" normalizeH="0" baseline="0" noProof="0" dirty="0">
                <a:ln>
                  <a:noFill/>
                </a:ln>
                <a:solidFill>
                  <a:schemeClr val="bg1"/>
                </a:solidFill>
                <a:effectLst/>
                <a:uLnTx/>
                <a:uFillTx/>
              </a:rPr>
              <a:t> place </a:t>
            </a:r>
            <a:r>
              <a:rPr kumimoji="0" lang="en-US" sz="2400" b="0" i="0" u="none" strike="noStrike" cap="none" spc="0" normalizeH="0" baseline="0" noProof="0" dirty="0" err="1">
                <a:ln>
                  <a:noFill/>
                </a:ln>
                <a:solidFill>
                  <a:schemeClr val="bg1"/>
                </a:solidFill>
                <a:effectLst/>
                <a:uLnTx/>
                <a:uFillTx/>
              </a:rPr>
              <a:t>mondiale</a:t>
            </a:r>
            <a:endParaRPr lang="en-US" sz="2400" dirty="0">
              <a:solidFill>
                <a:schemeClr val="bg1"/>
              </a:solidFill>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cap="none" spc="0" normalizeH="0" baseline="0" noProof="0" dirty="0">
              <a:ln>
                <a:noFill/>
              </a:ln>
              <a:solidFill>
                <a:schemeClr val="bg1"/>
              </a:solidFill>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400" b="0" i="0" u="none" strike="noStrike" cap="none" spc="0" normalizeH="0" baseline="0" noProof="0" dirty="0">
                <a:ln>
                  <a:noFill/>
                </a:ln>
                <a:solidFill>
                  <a:schemeClr val="bg1"/>
                </a:solidFill>
                <a:effectLst/>
                <a:uLnTx/>
                <a:uFillTx/>
              </a:rPr>
              <a:t> est </a:t>
            </a:r>
            <a:r>
              <a:rPr kumimoji="0" lang="en-US" sz="2400" b="0" i="0" u="none" strike="noStrike" cap="none" spc="0" normalizeH="0" baseline="0" noProof="0" dirty="0" err="1">
                <a:ln>
                  <a:noFill/>
                </a:ln>
                <a:solidFill>
                  <a:schemeClr val="bg1"/>
                </a:solidFill>
                <a:effectLst/>
                <a:uLnTx/>
                <a:uFillTx/>
              </a:rPr>
              <a:t>démonstratif</a:t>
            </a:r>
            <a:r>
              <a:rPr kumimoji="0" lang="en-US" sz="2400" b="0" i="0" u="none" strike="noStrike" cap="none" spc="0" normalizeH="0" baseline="0" noProof="0" dirty="0">
                <a:ln>
                  <a:noFill/>
                </a:ln>
                <a:solidFill>
                  <a:schemeClr val="bg1"/>
                </a:solidFill>
                <a:effectLst/>
                <a:uLnTx/>
                <a:uFillTx/>
              </a:rPr>
              <a:t>.</a:t>
            </a:r>
          </a:p>
        </p:txBody>
      </p:sp>
      <p:grpSp>
        <p:nvGrpSpPr>
          <p:cNvPr id="27"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8" name="Freeform: Shape 27">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850537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34018A-8B97-5D86-CF1A-FB7761422F17}"/>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b="1" dirty="0"/>
              <a:t>En sport, </a:t>
            </a:r>
            <a:r>
              <a:rPr lang="en-US" sz="3600" b="1"/>
              <a:t>l’équité</a:t>
            </a:r>
            <a:r>
              <a:rPr lang="en-US" sz="3600" b="1" dirty="0"/>
              <a:t> prime </a:t>
            </a:r>
            <a:r>
              <a:rPr lang="en-US" sz="3600" b="1"/>
              <a:t>enfin</a:t>
            </a:r>
            <a:r>
              <a:rPr lang="en-US" sz="3600" b="1" dirty="0"/>
              <a:t> sur </a:t>
            </a:r>
            <a:r>
              <a:rPr lang="en-US" sz="3600" b="1"/>
              <a:t>l’inclusion</a:t>
            </a:r>
          </a:p>
        </p:txBody>
      </p:sp>
      <p:pic>
        <p:nvPicPr>
          <p:cNvPr id="6" name="Picture 5">
            <a:extLst>
              <a:ext uri="{FF2B5EF4-FFF2-40B4-BE49-F238E27FC236}">
                <a16:creationId xmlns:a16="http://schemas.microsoft.com/office/drawing/2014/main" id="{E0DACA5E-5896-416E-CCA1-6A655A7E208F}"/>
              </a:ext>
            </a:extLst>
          </p:cNvPr>
          <p:cNvPicPr>
            <a:picLocks noChangeAspect="1"/>
          </p:cNvPicPr>
          <p:nvPr/>
        </p:nvPicPr>
        <p:blipFill rotWithShape="1">
          <a:blip r:embed="rId2"/>
          <a:srcRect t="26606" b="23704"/>
          <a:stretch/>
        </p:blipFill>
        <p:spPr>
          <a:xfrm>
            <a:off x="20" y="11"/>
            <a:ext cx="9611340" cy="292519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ZoneTexte 3">
            <a:extLst>
              <a:ext uri="{FF2B5EF4-FFF2-40B4-BE49-F238E27FC236}">
                <a16:creationId xmlns:a16="http://schemas.microsoft.com/office/drawing/2014/main" id="{4F0A6256-F584-9507-1E04-8D7A09A8F50F}"/>
              </a:ext>
            </a:extLst>
          </p:cNvPr>
          <p:cNvSpPr txBox="1"/>
          <p:nvPr/>
        </p:nvSpPr>
        <p:spPr>
          <a:xfrm>
            <a:off x="3771900" y="2346960"/>
            <a:ext cx="8227060" cy="4368799"/>
          </a:xfrm>
          <a:prstGeom prst="rect">
            <a:avLst/>
          </a:prstGeom>
        </p:spPr>
        <p:txBody>
          <a:bodyPr vert="horz" lIns="91440" tIns="45720" rIns="91440" bIns="45720" rtlCol="0" anchor="ctr">
            <a:normAutofit/>
          </a:bodyPr>
          <a:lstStyle/>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1" i="0" u="none" strike="noStrike" cap="none" spc="0" normalizeH="0" baseline="0" noProof="0" dirty="0">
                <a:ln>
                  <a:noFill/>
                </a:ln>
                <a:effectLst/>
                <a:uLnTx/>
                <a:uFillTx/>
              </a:rPr>
              <a:t>En </a:t>
            </a:r>
            <a:r>
              <a:rPr kumimoji="0" lang="en-US" sz="2000" b="1" i="0" u="none" strike="noStrike" cap="none" spc="0" normalizeH="0" baseline="0" noProof="0" dirty="0" err="1">
                <a:ln>
                  <a:noFill/>
                </a:ln>
                <a:effectLst/>
                <a:uLnTx/>
                <a:uFillTx/>
              </a:rPr>
              <a:t>juin</a:t>
            </a:r>
            <a:r>
              <a:rPr kumimoji="0" lang="en-US" sz="2000" b="1" i="0" u="none" strike="noStrike" cap="none" spc="0" normalizeH="0" baseline="0" noProof="0" dirty="0">
                <a:ln>
                  <a:noFill/>
                </a:ln>
                <a:effectLst/>
                <a:uLnTx/>
                <a:uFillTx/>
              </a:rPr>
              <a:t> 2022, la Fédération </a:t>
            </a:r>
            <a:r>
              <a:rPr kumimoji="0" lang="en-US" sz="2000" b="1" i="0" u="none" strike="noStrike" cap="none" spc="0" normalizeH="0" baseline="0" noProof="0" dirty="0" err="1">
                <a:ln>
                  <a:noFill/>
                </a:ln>
                <a:effectLst/>
                <a:uLnTx/>
                <a:uFillTx/>
              </a:rPr>
              <a:t>internationale</a:t>
            </a:r>
            <a:r>
              <a:rPr kumimoji="0" lang="en-US" sz="2000" b="1" i="0" u="none" strike="noStrike" cap="none" spc="0" normalizeH="0" baseline="0" noProof="0" dirty="0">
                <a:ln>
                  <a:noFill/>
                </a:ln>
                <a:effectLst/>
                <a:uLnTx/>
                <a:uFillTx/>
              </a:rPr>
              <a:t> de natation (FINA) a </a:t>
            </a:r>
            <a:r>
              <a:rPr kumimoji="0" lang="en-US" sz="2000" b="1" i="0" u="none" strike="noStrike" cap="none" spc="0" normalizeH="0" baseline="0" noProof="0" dirty="0" err="1">
                <a:ln>
                  <a:noFill/>
                </a:ln>
                <a:effectLst/>
                <a:uLnTx/>
                <a:uFillTx/>
              </a:rPr>
              <a:t>décidé</a:t>
            </a:r>
            <a:r>
              <a:rPr kumimoji="0" lang="en-US" sz="2000" b="1" i="0" u="none" strike="noStrike" cap="none" spc="0" normalizeH="0" baseline="0" noProof="0" dirty="0">
                <a:ln>
                  <a:noFill/>
                </a:ln>
                <a:effectLst/>
                <a:uLnTx/>
                <a:uFillTx/>
              </a:rPr>
              <a:t>, à </a:t>
            </a:r>
            <a:r>
              <a:rPr kumimoji="0" lang="en-US" sz="2000" b="1" i="0" u="none" strike="noStrike" cap="none" spc="0" normalizeH="0" baseline="0" noProof="0" dirty="0" err="1">
                <a:ln>
                  <a:noFill/>
                </a:ln>
                <a:effectLst/>
                <a:uLnTx/>
                <a:uFillTx/>
              </a:rPr>
              <a:t>l’issue</a:t>
            </a:r>
            <a:r>
              <a:rPr kumimoji="0" lang="en-US" sz="2000" b="1" i="0" u="none" strike="noStrike" cap="none" spc="0" normalizeH="0" baseline="0" noProof="0" dirty="0">
                <a:ln>
                  <a:noFill/>
                </a:ln>
                <a:effectLst/>
                <a:uLnTx/>
                <a:uFillTx/>
              </a:rPr>
              <a:t> d’un </a:t>
            </a:r>
            <a:r>
              <a:rPr kumimoji="0" lang="en-US" sz="2000" b="1" i="0" u="none" strike="noStrike" cap="none" spc="0" normalizeH="0" baseline="0" noProof="0" dirty="0" err="1">
                <a:ln>
                  <a:noFill/>
                </a:ln>
                <a:effectLst/>
                <a:uLnTx/>
                <a:uFillTx/>
              </a:rPr>
              <a:t>congrès</a:t>
            </a:r>
            <a:r>
              <a:rPr kumimoji="0" lang="en-US" sz="2000" b="1" i="0" u="none" strike="noStrike" cap="none" spc="0" normalizeH="0" baseline="0" noProof="0" dirty="0">
                <a:ln>
                  <a:noFill/>
                </a:ln>
                <a:effectLst/>
                <a:uLnTx/>
                <a:uFillTx/>
              </a:rPr>
              <a:t> extraordinaire, </a:t>
            </a:r>
            <a:r>
              <a:rPr kumimoji="0" lang="en-US" sz="2000" b="1" i="0" u="none" strike="noStrike" cap="none" spc="0" normalizeH="0" baseline="0" noProof="0" dirty="0" err="1">
                <a:ln>
                  <a:noFill/>
                </a:ln>
                <a:effectLst/>
                <a:uLnTx/>
                <a:uFillTx/>
              </a:rPr>
              <a:t>d’interdire</a:t>
            </a:r>
            <a:r>
              <a:rPr kumimoji="0" lang="en-US" sz="2000" b="1" i="0" u="none" strike="noStrike" cap="none" spc="0" normalizeH="0" baseline="0" noProof="0" dirty="0">
                <a:ln>
                  <a:noFill/>
                </a:ln>
                <a:effectLst/>
                <a:uLnTx/>
                <a:uFillTx/>
              </a:rPr>
              <a:t> aux </a:t>
            </a:r>
            <a:r>
              <a:rPr kumimoji="0" lang="en-US" sz="2000" b="1" i="0" u="none" strike="noStrike" cap="none" spc="0" normalizeH="0" baseline="0" noProof="0" dirty="0" err="1">
                <a:ln>
                  <a:noFill/>
                </a:ln>
                <a:effectLst/>
                <a:uLnTx/>
                <a:uFillTx/>
              </a:rPr>
              <a:t>athlètes</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nées</a:t>
            </a:r>
            <a:r>
              <a:rPr kumimoji="0" lang="en-US" sz="2000" b="1" i="0" u="none" strike="noStrike" cap="none" spc="0" normalizeH="0" baseline="0" noProof="0" dirty="0">
                <a:ln>
                  <a:noFill/>
                </a:ln>
                <a:effectLst/>
                <a:uLnTx/>
                <a:uFillTx/>
              </a:rPr>
              <a:t> hommes et se </a:t>
            </a:r>
            <a:r>
              <a:rPr kumimoji="0" lang="en-US" sz="2000" b="1" i="0" u="none" strike="noStrike" cap="none" spc="0" normalizeH="0" baseline="0" noProof="0" dirty="0" err="1">
                <a:ln>
                  <a:noFill/>
                </a:ln>
                <a:effectLst/>
                <a:uLnTx/>
                <a:uFillTx/>
              </a:rPr>
              <a:t>déclarant</a:t>
            </a:r>
            <a:r>
              <a:rPr kumimoji="0" lang="en-US" sz="2000" b="1" i="0" u="none" strike="noStrike" cap="none" spc="0" normalizeH="0" baseline="0" noProof="0" dirty="0">
                <a:ln>
                  <a:noFill/>
                </a:ln>
                <a:effectLst/>
                <a:uLnTx/>
                <a:uFillTx/>
              </a:rPr>
              <a:t> femmes de </a:t>
            </a:r>
            <a:r>
              <a:rPr kumimoji="0" lang="en-US" sz="2000" b="1" i="0" u="none" strike="noStrike" cap="none" spc="0" normalizeH="0" baseline="0" noProof="0" dirty="0" err="1">
                <a:ln>
                  <a:noFill/>
                </a:ln>
                <a:effectLst/>
                <a:uLnTx/>
                <a:uFillTx/>
              </a:rPr>
              <a:t>concourir</a:t>
            </a:r>
            <a:r>
              <a:rPr kumimoji="0" lang="en-US" sz="2000" b="1" i="0" u="none" strike="noStrike" cap="none" spc="0" normalizeH="0" baseline="0" noProof="0" dirty="0">
                <a:ln>
                  <a:noFill/>
                </a:ln>
                <a:effectLst/>
                <a:uLnTx/>
                <a:uFillTx/>
              </a:rPr>
              <a:t> dans les </a:t>
            </a:r>
            <a:r>
              <a:rPr kumimoji="0" lang="en-US" sz="2000" b="1" i="0" u="none" strike="noStrike" cap="none" spc="0" normalizeH="0" baseline="0" noProof="0" dirty="0" err="1">
                <a:ln>
                  <a:noFill/>
                </a:ln>
                <a:effectLst/>
                <a:uLnTx/>
                <a:uFillTx/>
              </a:rPr>
              <a:t>catégories</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féminines</a:t>
            </a:r>
            <a:r>
              <a:rPr kumimoji="0" lang="en-US" sz="2000" b="1" i="0" u="none" strike="noStrike" cap="none" spc="0" normalizeH="0" baseline="0" noProof="0" dirty="0">
                <a:ln>
                  <a:noFill/>
                </a:ln>
                <a:effectLst/>
                <a:uLnTx/>
                <a:uFillTx/>
              </a:rPr>
              <a:t>, à </a:t>
            </a:r>
            <a:r>
              <a:rPr kumimoji="0" lang="en-US" sz="2000" b="1" i="0" u="none" strike="noStrike" cap="none" spc="0" normalizeH="0" baseline="0" noProof="0" dirty="0" err="1">
                <a:ln>
                  <a:noFill/>
                </a:ln>
                <a:effectLst/>
                <a:uLnTx/>
                <a:uFillTx/>
              </a:rPr>
              <a:t>moins</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d’avoir</a:t>
            </a:r>
            <a:r>
              <a:rPr kumimoji="0" lang="en-US" sz="2000" b="1" i="0" u="none" strike="noStrike" cap="none" spc="0" normalizeH="0" baseline="0" noProof="0" dirty="0">
                <a:ln>
                  <a:noFill/>
                </a:ln>
                <a:effectLst/>
                <a:uLnTx/>
                <a:uFillTx/>
              </a:rPr>
              <a:t> fait </a:t>
            </a:r>
            <a:r>
              <a:rPr kumimoji="0" lang="en-US" sz="2000" b="1" i="0" u="none" strike="noStrike" cap="none" spc="0" normalizeH="0" baseline="0" noProof="0" dirty="0" err="1">
                <a:ln>
                  <a:noFill/>
                </a:ln>
                <a:effectLst/>
                <a:uLnTx/>
                <a:uFillTx/>
              </a:rPr>
              <a:t>leur</a:t>
            </a:r>
            <a:r>
              <a:rPr kumimoji="0" lang="en-US" sz="2000" b="1" i="0" u="none" strike="noStrike" cap="none" spc="0" normalizeH="0" baseline="0" noProof="0" dirty="0">
                <a:ln>
                  <a:noFill/>
                </a:ln>
                <a:effectLst/>
                <a:uLnTx/>
                <a:uFillTx/>
              </a:rPr>
              <a:t> transition </a:t>
            </a:r>
            <a:r>
              <a:rPr kumimoji="0" lang="en-US" sz="2000" b="1" i="0" u="none" strike="noStrike" cap="none" spc="0" normalizeH="0" baseline="0" noProof="0" dirty="0" err="1">
                <a:ln>
                  <a:noFill/>
                </a:ln>
                <a:effectLst/>
                <a:uLnTx/>
                <a:uFillTx/>
              </a:rPr>
              <a:t>avant</a:t>
            </a:r>
            <a:r>
              <a:rPr kumimoji="0" lang="en-US" sz="2000" b="1" i="0" u="none" strike="noStrike" cap="none" spc="0" normalizeH="0" baseline="0" noProof="0" dirty="0">
                <a:ln>
                  <a:noFill/>
                </a:ln>
                <a:effectLst/>
                <a:uLnTx/>
                <a:uFillTx/>
              </a:rPr>
              <a:t> la </a:t>
            </a:r>
            <a:r>
              <a:rPr kumimoji="0" lang="en-US" sz="2000" b="1" i="0" u="none" strike="noStrike" cap="none" spc="0" normalizeH="0" baseline="0" noProof="0" dirty="0" err="1">
                <a:ln>
                  <a:noFill/>
                </a:ln>
                <a:effectLst/>
                <a:uLnTx/>
                <a:uFillTx/>
              </a:rPr>
              <a:t>puberté</a:t>
            </a:r>
            <a:r>
              <a:rPr kumimoji="0" lang="en-US" sz="2000" b="1" i="0" u="none" strike="noStrike" cap="none" spc="0" normalizeH="0" baseline="0" noProof="0" dirty="0">
                <a:ln>
                  <a:noFill/>
                </a:ln>
                <a:effectLst/>
                <a:uLnTx/>
                <a:uFillTx/>
              </a:rPr>
              <a:t>. </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1" i="0" u="none" strike="noStrike" cap="none" spc="0" normalizeH="0" baseline="0" noProof="0" dirty="0">
                <a:ln>
                  <a:noFill/>
                </a:ln>
                <a:effectLst/>
                <a:uLnTx/>
                <a:uFillTx/>
              </a:rPr>
              <a:t>Le 23 mars 2023 la </a:t>
            </a:r>
            <a:r>
              <a:rPr kumimoji="0" lang="en-US" sz="2000" b="1" i="0" u="none" strike="noStrike" cap="none" spc="0" normalizeH="0" baseline="0" noProof="0" dirty="0" err="1">
                <a:ln>
                  <a:noFill/>
                </a:ln>
                <a:effectLst/>
                <a:uLnTx/>
                <a:uFillTx/>
              </a:rPr>
              <a:t>fédération</a:t>
            </a:r>
            <a:r>
              <a:rPr kumimoji="0" lang="en-US" sz="2000" b="1" i="0" u="none" strike="noStrike" cap="none" spc="0" normalizeH="0" baseline="0" noProof="0" dirty="0">
                <a:ln>
                  <a:noFill/>
                </a:ln>
                <a:effectLst/>
                <a:uLnTx/>
                <a:uFillTx/>
              </a:rPr>
              <a:t> </a:t>
            </a:r>
            <a:r>
              <a:rPr kumimoji="0" lang="en-US" sz="2000" b="1" i="0" u="sng" strike="noStrike" cap="none" spc="0" normalizeH="0" baseline="0" noProof="0" dirty="0" err="1">
                <a:ln>
                  <a:noFill/>
                </a:ln>
                <a:effectLst/>
                <a:uLnTx/>
                <a:uFillTx/>
              </a:rPr>
              <a:t>internationale</a:t>
            </a:r>
            <a:r>
              <a:rPr kumimoji="0" lang="en-US" sz="2000" b="1" i="0" u="sng" strike="noStrike" cap="none" spc="0" normalizeH="0" baseline="0" noProof="0" dirty="0">
                <a:ln>
                  <a:noFill/>
                </a:ln>
                <a:effectLst/>
                <a:uLnTx/>
                <a:uFillTx/>
              </a:rPr>
              <a:t> </a:t>
            </a:r>
            <a:r>
              <a:rPr kumimoji="0" lang="en-US" sz="2000" b="1" i="0" u="sng" strike="noStrike" cap="none" spc="0" normalizeH="0" baseline="0" noProof="0" dirty="0" err="1">
                <a:ln>
                  <a:noFill/>
                </a:ln>
                <a:effectLst/>
                <a:uLnTx/>
                <a:uFillTx/>
              </a:rPr>
              <a:t>d’athlétisme</a:t>
            </a:r>
            <a:r>
              <a:rPr kumimoji="0" lang="en-US" sz="2000" b="1" i="0" u="none" strike="noStrike" cap="none" spc="0" normalizeH="0" baseline="0" noProof="0" dirty="0">
                <a:ln>
                  <a:noFill/>
                </a:ln>
                <a:effectLst/>
                <a:uLnTx/>
                <a:uFillTx/>
              </a:rPr>
              <a:t> a </a:t>
            </a:r>
            <a:r>
              <a:rPr kumimoji="0" lang="en-US" sz="2000" b="1" i="0" u="none" strike="noStrike" cap="none" spc="0" normalizeH="0" baseline="0" noProof="0" dirty="0" err="1">
                <a:ln>
                  <a:noFill/>
                </a:ln>
                <a:effectLst/>
                <a:uLnTx/>
                <a:uFillTx/>
              </a:rPr>
              <a:t>confirmé</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ce</a:t>
            </a:r>
            <a:r>
              <a:rPr kumimoji="0" lang="en-US" sz="2000" b="1" i="0" u="none" strike="noStrike" cap="none" spc="0" normalizeH="0" baseline="0" noProof="0" dirty="0">
                <a:ln>
                  <a:noFill/>
                </a:ln>
                <a:effectLst/>
                <a:uLnTx/>
                <a:uFillTx/>
              </a:rPr>
              <a:t> choix par un communiqué "</a:t>
            </a:r>
            <a:r>
              <a:rPr kumimoji="0" lang="en-US" sz="2000" b="1" i="1" u="none" strike="noStrike" cap="none" spc="0" normalizeH="0" baseline="0" noProof="0" dirty="0">
                <a:ln>
                  <a:noFill/>
                </a:ln>
                <a:effectLst/>
                <a:uLnTx/>
                <a:uFillTx/>
              </a:rPr>
              <a:t>Les </a:t>
            </a:r>
            <a:r>
              <a:rPr kumimoji="0" lang="en-US" sz="2000" b="1" i="1" u="none" strike="noStrike" cap="none" spc="0" normalizeH="0" baseline="0" noProof="0" dirty="0" err="1">
                <a:ln>
                  <a:noFill/>
                </a:ln>
                <a:effectLst/>
                <a:uLnTx/>
                <a:uFillTx/>
              </a:rPr>
              <a:t>athlètes</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transgenres</a:t>
            </a:r>
            <a:r>
              <a:rPr kumimoji="0" lang="en-US" sz="2000" b="1" i="1" u="none" strike="noStrike" cap="none" spc="0" normalizeH="0" baseline="0" noProof="0" dirty="0">
                <a:ln>
                  <a:noFill/>
                </a:ln>
                <a:effectLst/>
                <a:uLnTx/>
                <a:uFillTx/>
              </a:rPr>
              <a:t> hommes et femmes qui </a:t>
            </a:r>
            <a:r>
              <a:rPr kumimoji="0" lang="en-US" sz="2000" b="1" i="1" u="none" strike="noStrike" cap="none" spc="0" normalizeH="0" baseline="0" noProof="0" dirty="0" err="1">
                <a:ln>
                  <a:noFill/>
                </a:ln>
                <a:effectLst/>
                <a:uLnTx/>
                <a:uFillTx/>
              </a:rPr>
              <a:t>ont</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connu</a:t>
            </a:r>
            <a:r>
              <a:rPr kumimoji="0" lang="en-US" sz="2000" b="1" i="1" u="none" strike="noStrike" cap="none" spc="0" normalizeH="0" baseline="0" noProof="0" dirty="0">
                <a:ln>
                  <a:noFill/>
                </a:ln>
                <a:effectLst/>
                <a:uLnTx/>
                <a:uFillTx/>
              </a:rPr>
              <a:t> une </a:t>
            </a:r>
            <a:r>
              <a:rPr kumimoji="0" lang="en-US" sz="2000" b="1" i="1" u="none" strike="noStrike" cap="none" spc="0" normalizeH="0" baseline="0" noProof="0" dirty="0" err="1">
                <a:ln>
                  <a:noFill/>
                </a:ln>
                <a:effectLst/>
                <a:uLnTx/>
                <a:uFillTx/>
              </a:rPr>
              <a:t>puberté</a:t>
            </a:r>
            <a:r>
              <a:rPr kumimoji="0" lang="en-US" sz="2000" b="1" i="1" u="none" strike="noStrike" cap="none" spc="0" normalizeH="0" baseline="0" noProof="0" dirty="0">
                <a:ln>
                  <a:noFill/>
                </a:ln>
                <a:effectLst/>
                <a:uLnTx/>
                <a:uFillTx/>
              </a:rPr>
              <a:t> masculine", </a:t>
            </a:r>
            <a:r>
              <a:rPr kumimoji="0" lang="en-US" sz="2000" b="1" i="1" u="none" strike="noStrike" cap="none" spc="0" normalizeH="0" baseline="0" noProof="0" dirty="0" err="1">
                <a:ln>
                  <a:noFill/>
                </a:ln>
                <a:effectLst/>
                <a:uLnTx/>
                <a:uFillTx/>
              </a:rPr>
              <a:t>sont</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exclues</a:t>
            </a:r>
            <a:r>
              <a:rPr kumimoji="0" lang="en-US" sz="2000" b="1" i="1" u="none" strike="noStrike" cap="none" spc="0" normalizeH="0" baseline="0" noProof="0" dirty="0">
                <a:ln>
                  <a:noFill/>
                </a:ln>
                <a:effectLst/>
                <a:uLnTx/>
                <a:uFillTx/>
              </a:rPr>
              <a:t> des "</a:t>
            </a:r>
            <a:r>
              <a:rPr kumimoji="0" lang="en-US" sz="2000" b="1" i="1" u="none" strike="noStrike" cap="none" spc="0" normalizeH="0" baseline="0" noProof="0" dirty="0" err="1">
                <a:ln>
                  <a:noFill/>
                </a:ln>
                <a:effectLst/>
                <a:uLnTx/>
                <a:uFillTx/>
              </a:rPr>
              <a:t>compétitions</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féminines</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internationales</a:t>
            </a:r>
            <a:r>
              <a:rPr kumimoji="0" lang="en-US" sz="2000" b="1" i="0" u="none" strike="noStrike" cap="none" spc="0" normalizeH="0" baseline="0" noProof="0" dirty="0">
                <a:ln>
                  <a:noFill/>
                </a:ln>
                <a:effectLst/>
                <a:uLnTx/>
                <a:uFillTx/>
              </a:rPr>
              <a:t>" </a:t>
            </a: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cap="none" spc="0" normalizeH="0" baseline="0" noProof="0" dirty="0">
              <a:ln>
                <a:noFill/>
              </a:ln>
              <a:effectLst/>
              <a:uLnTx/>
              <a:uFillTx/>
            </a:endParaRPr>
          </a:p>
          <a:p>
            <a:pPr marL="0" marR="0" lvl="0" indent="-228600" defTabSz="914400" fontAlgn="auto">
              <a:lnSpc>
                <a:spcPct val="90000"/>
              </a:lnSpc>
              <a:spcBef>
                <a:spcPts val="0"/>
              </a:spcBef>
              <a:spcAft>
                <a:spcPts val="600"/>
              </a:spcAft>
              <a:buClrTx/>
              <a:buSzTx/>
              <a:buFont typeface="Arial" panose="020B0604020202020204" pitchFamily="34" charset="0"/>
              <a:buChar char="•"/>
              <a:tabLst/>
              <a:defRPr/>
            </a:pPr>
            <a:r>
              <a:rPr kumimoji="0" lang="en-US" sz="2000" b="1" i="0" u="none" strike="noStrike" cap="none" spc="0" normalizeH="0" baseline="0" noProof="0" dirty="0" err="1">
                <a:ln>
                  <a:noFill/>
                </a:ln>
                <a:effectLst/>
                <a:uLnTx/>
                <a:uFillTx/>
              </a:rPr>
              <a:t>L’Union</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cycliste</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internationale</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annonce</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ce</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vendredi</a:t>
            </a:r>
            <a:r>
              <a:rPr kumimoji="0" lang="en-US" sz="2000" b="1" i="0" u="none" strike="noStrike" cap="none" spc="0" normalizeH="0" baseline="0" noProof="0" dirty="0">
                <a:ln>
                  <a:noFill/>
                </a:ln>
                <a:effectLst/>
                <a:uLnTx/>
                <a:uFillTx/>
              </a:rPr>
              <a:t> 14 </a:t>
            </a:r>
            <a:r>
              <a:rPr kumimoji="0" lang="en-US" sz="2000" b="1" i="0" u="none" strike="noStrike" cap="none" spc="0" normalizeH="0" baseline="0" noProof="0" dirty="0" err="1">
                <a:ln>
                  <a:noFill/>
                </a:ln>
                <a:effectLst/>
                <a:uLnTx/>
                <a:uFillTx/>
              </a:rPr>
              <a:t>juillet</a:t>
            </a:r>
            <a:r>
              <a:rPr kumimoji="0" lang="en-US" sz="2000" b="1" i="0" u="none" strike="noStrike" cap="none" spc="0" normalizeH="0" baseline="0" noProof="0" dirty="0">
                <a:ln>
                  <a:noFill/>
                </a:ln>
                <a:effectLst/>
                <a:uLnTx/>
                <a:uFillTx/>
              </a:rPr>
              <a:t> 23  que les </a:t>
            </a:r>
            <a:r>
              <a:rPr kumimoji="0" lang="en-US" sz="2000" b="1" i="0" u="none" strike="noStrike" cap="none" spc="0" normalizeH="0" baseline="0" noProof="0" dirty="0" err="1">
                <a:ln>
                  <a:noFill/>
                </a:ln>
                <a:effectLst/>
                <a:uLnTx/>
                <a:uFillTx/>
              </a:rPr>
              <a:t>athlètes</a:t>
            </a:r>
            <a:r>
              <a:rPr kumimoji="0" lang="en-US" sz="2000" b="1" i="0" u="none" strike="noStrike" cap="none" spc="0" normalizeH="0" baseline="0" noProof="0" dirty="0">
                <a:ln>
                  <a:noFill/>
                </a:ln>
                <a:effectLst/>
                <a:uLnTx/>
                <a:uFillTx/>
              </a:rPr>
              <a:t> trans ne </a:t>
            </a:r>
            <a:r>
              <a:rPr kumimoji="0" lang="en-US" sz="2000" b="1" i="0" u="none" strike="noStrike" cap="none" spc="0" normalizeH="0" baseline="0" noProof="0" dirty="0" err="1">
                <a:ln>
                  <a:noFill/>
                </a:ln>
                <a:effectLst/>
                <a:uLnTx/>
                <a:uFillTx/>
              </a:rPr>
              <a:t>pourront</a:t>
            </a:r>
            <a:r>
              <a:rPr kumimoji="0" lang="en-US" sz="2000" b="1" i="0" u="none" strike="noStrike" cap="none" spc="0" normalizeH="0" baseline="0" noProof="0" dirty="0">
                <a:ln>
                  <a:noFill/>
                </a:ln>
                <a:effectLst/>
                <a:uLnTx/>
                <a:uFillTx/>
              </a:rPr>
              <a:t> plus </a:t>
            </a:r>
            <a:r>
              <a:rPr kumimoji="0" lang="en-US" sz="2000" b="1" i="0" u="none" strike="noStrike" cap="none" spc="0" normalizeH="0" baseline="0" noProof="0" dirty="0" err="1">
                <a:ln>
                  <a:noFill/>
                </a:ln>
                <a:effectLst/>
                <a:uLnTx/>
                <a:uFillTx/>
              </a:rPr>
              <a:t>courir</a:t>
            </a:r>
            <a:r>
              <a:rPr kumimoji="0" lang="en-US" sz="2000" b="1" i="0" u="none" strike="noStrike" cap="none" spc="0" normalizeH="0" baseline="0" noProof="0" dirty="0">
                <a:ln>
                  <a:noFill/>
                </a:ln>
                <a:effectLst/>
                <a:uLnTx/>
                <a:uFillTx/>
              </a:rPr>
              <a:t> </a:t>
            </a:r>
            <a:r>
              <a:rPr kumimoji="0" lang="en-US" sz="2000" b="1" i="0" u="none" strike="noStrike" cap="none" spc="0" normalizeH="0" baseline="0" noProof="0" dirty="0" err="1">
                <a:ln>
                  <a:noFill/>
                </a:ln>
                <a:effectLst/>
                <a:uLnTx/>
                <a:uFillTx/>
              </a:rPr>
              <a:t>qu’avec</a:t>
            </a:r>
            <a:r>
              <a:rPr kumimoji="0" lang="en-US" sz="2000" b="1" i="0" u="none" strike="noStrike" cap="none" spc="0" normalizeH="0" baseline="0" noProof="0" dirty="0">
                <a:ln>
                  <a:noFill/>
                </a:ln>
                <a:effectLst/>
                <a:uLnTx/>
                <a:uFillTx/>
              </a:rPr>
              <a:t> les hommes. Une </a:t>
            </a:r>
            <a:r>
              <a:rPr kumimoji="0" lang="en-US" sz="2000" b="1" i="0" u="none" strike="noStrike" cap="none" spc="0" normalizeH="0" baseline="0" noProof="0" dirty="0" err="1">
                <a:ln>
                  <a:noFill/>
                </a:ln>
                <a:effectLst/>
                <a:uLnTx/>
                <a:uFillTx/>
              </a:rPr>
              <a:t>décision</a:t>
            </a:r>
            <a:r>
              <a:rPr kumimoji="0" lang="en-US" sz="2000" b="1" i="0" u="none" strike="noStrike" cap="none" spc="0" normalizeH="0" baseline="0" noProof="0" dirty="0">
                <a:ln>
                  <a:noFill/>
                </a:ln>
                <a:effectLst/>
                <a:uLnTx/>
                <a:uFillTx/>
              </a:rPr>
              <a:t> qui </a:t>
            </a:r>
            <a:r>
              <a:rPr kumimoji="0" lang="en-US" sz="2000" b="1" i="0" u="none" strike="noStrike" cap="none" spc="0" normalizeH="0" baseline="0" noProof="0" dirty="0" err="1">
                <a:ln>
                  <a:noFill/>
                </a:ln>
                <a:effectLst/>
                <a:uLnTx/>
                <a:uFillTx/>
              </a:rPr>
              <a:t>viserait</a:t>
            </a:r>
            <a:r>
              <a:rPr kumimoji="0" lang="en-US" sz="2000" b="1" i="0" u="none" strike="noStrike" cap="none" spc="0" normalizeH="0" baseline="0" noProof="0" dirty="0">
                <a:ln>
                  <a:noFill/>
                </a:ln>
                <a:effectLst/>
                <a:uLnTx/>
                <a:uFillTx/>
              </a:rPr>
              <a:t> à «</a:t>
            </a:r>
            <a:r>
              <a:rPr kumimoji="0" lang="en-US" sz="2000" b="1" i="1" u="none" strike="noStrike" cap="none" spc="0" normalizeH="0" baseline="0" noProof="0" dirty="0" err="1">
                <a:ln>
                  <a:noFill/>
                </a:ln>
                <a:effectLst/>
                <a:uLnTx/>
                <a:uFillTx/>
              </a:rPr>
              <a:t>protéger</a:t>
            </a:r>
            <a:r>
              <a:rPr kumimoji="0" lang="en-US" sz="2000" b="1" i="1" u="none" strike="noStrike" cap="none" spc="0" normalizeH="0" baseline="0" noProof="0" dirty="0">
                <a:ln>
                  <a:noFill/>
                </a:ln>
                <a:effectLst/>
                <a:uLnTx/>
                <a:uFillTx/>
              </a:rPr>
              <a:t> la </a:t>
            </a:r>
            <a:r>
              <a:rPr kumimoji="0" lang="en-US" sz="2000" b="1" i="1" u="none" strike="noStrike" cap="none" spc="0" normalizeH="0" baseline="0" noProof="0" dirty="0" err="1">
                <a:ln>
                  <a:noFill/>
                </a:ln>
                <a:effectLst/>
                <a:uLnTx/>
                <a:uFillTx/>
              </a:rPr>
              <a:t>catégorie</a:t>
            </a:r>
            <a:r>
              <a:rPr kumimoji="0" lang="en-US" sz="2000" b="1" i="1" u="none" strike="noStrike" cap="none" spc="0" normalizeH="0" baseline="0" noProof="0" dirty="0">
                <a:ln>
                  <a:noFill/>
                </a:ln>
                <a:effectLst/>
                <a:uLnTx/>
                <a:uFillTx/>
              </a:rPr>
              <a:t> </a:t>
            </a:r>
            <a:r>
              <a:rPr kumimoji="0" lang="en-US" sz="2000" b="1" i="1" u="none" strike="noStrike" cap="none" spc="0" normalizeH="0" baseline="0" noProof="0" dirty="0" err="1">
                <a:ln>
                  <a:noFill/>
                </a:ln>
                <a:effectLst/>
                <a:uLnTx/>
                <a:uFillTx/>
              </a:rPr>
              <a:t>féminine</a:t>
            </a:r>
            <a:r>
              <a:rPr kumimoji="0" lang="en-US" sz="2000" b="1" i="1" u="none" strike="noStrike" cap="none" spc="0" normalizeH="0" baseline="0" noProof="0" dirty="0">
                <a:ln>
                  <a:noFill/>
                </a:ln>
                <a:effectLst/>
                <a:uLnTx/>
                <a:uFillTx/>
              </a:rPr>
              <a:t> et assurer </a:t>
            </a:r>
            <a:r>
              <a:rPr kumimoji="0" lang="en-US" sz="2000" b="1" i="1" u="none" strike="noStrike" cap="none" spc="0" normalizeH="0" baseline="0" noProof="0" dirty="0" err="1">
                <a:ln>
                  <a:noFill/>
                </a:ln>
                <a:effectLst/>
                <a:uLnTx/>
                <a:uFillTx/>
              </a:rPr>
              <a:t>l’égalité</a:t>
            </a:r>
            <a:r>
              <a:rPr kumimoji="0" lang="en-US" sz="2000" b="1" i="1" u="none" strike="noStrike" cap="none" spc="0" normalizeH="0" baseline="0" noProof="0" dirty="0">
                <a:ln>
                  <a:noFill/>
                </a:ln>
                <a:effectLst/>
                <a:uLnTx/>
                <a:uFillTx/>
              </a:rPr>
              <a:t> des chances</a:t>
            </a:r>
            <a:r>
              <a:rPr kumimoji="0" lang="en-US" sz="2000" b="1" i="0" u="none" strike="noStrike" cap="none" spc="0" normalizeH="0" baseline="0" noProof="0" dirty="0">
                <a:ln>
                  <a:noFill/>
                </a:ln>
                <a:effectLst/>
                <a:uLnTx/>
                <a:uFillTx/>
              </a:rPr>
              <a:t>»</a:t>
            </a:r>
            <a:endParaRPr kumimoji="0" lang="en-US" sz="2000" b="1" i="1" u="none" strike="noStrike" cap="none" spc="0" normalizeH="0" baseline="0" noProof="0" dirty="0">
              <a:ln>
                <a:noFill/>
              </a:ln>
              <a:effectLst/>
              <a:uLnTx/>
              <a:uFillTx/>
            </a:endParaRPr>
          </a:p>
        </p:txBody>
      </p:sp>
    </p:spTree>
    <p:extLst>
      <p:ext uri="{BB962C8B-B14F-4D97-AF65-F5344CB8AC3E}">
        <p14:creationId xmlns:p14="http://schemas.microsoft.com/office/powerpoint/2010/main" val="18429134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DCF75CB-559B-4119-526B-7F778395883C}"/>
              </a:ext>
            </a:extLst>
          </p:cNvPr>
          <p:cNvSpPr>
            <a:spLocks noGrp="1"/>
          </p:cNvSpPr>
          <p:nvPr>
            <p:ph type="title"/>
          </p:nvPr>
        </p:nvSpPr>
        <p:spPr>
          <a:xfrm>
            <a:off x="849683" y="1240076"/>
            <a:ext cx="2727813" cy="4584527"/>
          </a:xfrm>
        </p:spPr>
        <p:txBody>
          <a:bodyPr>
            <a:normAutofit/>
          </a:bodyPr>
          <a:lstStyle/>
          <a:p>
            <a:r>
              <a:rPr lang="fr-FR" sz="2700">
                <a:solidFill>
                  <a:srgbClr val="FFFFFF"/>
                </a:solidFill>
              </a:rPr>
              <a:t>La pression sur les enfants des autorités+ lobbies </a:t>
            </a:r>
            <a:br>
              <a:rPr lang="fr-FR" sz="2700">
                <a:solidFill>
                  <a:srgbClr val="FFFFFF"/>
                </a:solidFill>
              </a:rPr>
            </a:br>
            <a:r>
              <a:rPr lang="fr-FR" sz="2700">
                <a:solidFill>
                  <a:srgbClr val="FFFFFF"/>
                </a:solidFill>
              </a:rPr>
              <a:t>depossède les parents </a:t>
            </a:r>
            <a:br>
              <a:rPr lang="fr-FR" sz="2700">
                <a:solidFill>
                  <a:srgbClr val="FFFFFF"/>
                </a:solidFill>
              </a:rPr>
            </a:br>
            <a:br>
              <a:rPr lang="fr-FR" sz="2700">
                <a:solidFill>
                  <a:srgbClr val="FFFFFF"/>
                </a:solidFill>
              </a:rPr>
            </a:br>
            <a:r>
              <a:rPr lang="fr-FR" sz="2700">
                <a:solidFill>
                  <a:srgbClr val="FFFFFF"/>
                </a:solidFill>
              </a:rPr>
              <a:t>devant le principe d’affirmation </a:t>
            </a:r>
          </a:p>
        </p:txBody>
      </p:sp>
      <p:sp>
        <p:nvSpPr>
          <p:cNvPr id="3" name="Espace réservé du contenu 2">
            <a:extLst>
              <a:ext uri="{FF2B5EF4-FFF2-40B4-BE49-F238E27FC236}">
                <a16:creationId xmlns:a16="http://schemas.microsoft.com/office/drawing/2014/main" id="{FDB34352-1093-EF22-3AF0-E4537F543E89}"/>
              </a:ext>
            </a:extLst>
          </p:cNvPr>
          <p:cNvSpPr>
            <a:spLocks noGrp="1"/>
          </p:cNvSpPr>
          <p:nvPr>
            <p:ph idx="1"/>
          </p:nvPr>
        </p:nvSpPr>
        <p:spPr>
          <a:xfrm>
            <a:off x="4705594" y="1240077"/>
            <a:ext cx="6034827" cy="4916465"/>
          </a:xfrm>
        </p:spPr>
        <p:txBody>
          <a:bodyPr anchor="t">
            <a:normAutofit/>
          </a:bodyPr>
          <a:lstStyle/>
          <a:p>
            <a:pPr>
              <a:lnSpc>
                <a:spcPct val="110000"/>
              </a:lnSpc>
            </a:pPr>
            <a:r>
              <a:rPr lang="fr-FR" sz="1400"/>
              <a:t>Dans l’état actuel des choses en France, </a:t>
            </a:r>
            <a:r>
              <a:rPr lang="fr-FR" sz="1400" b="1">
                <a:highlight>
                  <a:srgbClr val="FFFF00"/>
                </a:highlight>
                <a:latin typeface="ADLaM Display" panose="02010000000000000000" pitchFamily="2" charset="0"/>
                <a:ea typeface="ADLaM Display" panose="02010000000000000000" pitchFamily="2" charset="0"/>
                <a:cs typeface="ADLaM Display" panose="02010000000000000000" pitchFamily="2" charset="0"/>
              </a:rPr>
              <a:t>si l’enfant, même petit, affirme appartenir à un autre sexe, après autorisation du représentant légal l’ensemble des intervenants médicaux, soignants, scolaires mais aussi familiaux doivent se plier à sa décision sans plus de discussion, ni même à l’heure actuelle d’entretien psychologique</a:t>
            </a:r>
            <a:r>
              <a:rPr lang="fr-FR" sz="1400">
                <a:highlight>
                  <a:srgbClr val="FFFF00"/>
                </a:highlight>
              </a:rPr>
              <a:t>. </a:t>
            </a:r>
          </a:p>
          <a:p>
            <a:pPr>
              <a:lnSpc>
                <a:spcPct val="110000"/>
              </a:lnSpc>
            </a:pPr>
            <a:r>
              <a:rPr lang="fr-FR" sz="1400"/>
              <a:t>Dans aucune maladie, le malade ne décide de son diagnostic, ni même de son traitement que le médecin doit lui expliquer et s’efforcer de lui faire accepter s’il l’estime nécessaire. Mais ce ne doit jamais être le malade qui prescrit seul et indépendamment de l’avis de tous les autres. </a:t>
            </a:r>
          </a:p>
          <a:p>
            <a:pPr marL="0" indent="0">
              <a:lnSpc>
                <a:spcPct val="110000"/>
              </a:lnSpc>
              <a:buNone/>
            </a:pPr>
            <a:r>
              <a:rPr lang="fr-FR" sz="1400" b="1"/>
              <a:t>les personnes traitées pour changement de sexe ne sont plus considérées comme « malades » (bien que curieusement tous les soins soient remboursés à 100 %) mais bien transformées en vraies malades par les traitements médicaux prescrits. </a:t>
            </a:r>
          </a:p>
          <a:p>
            <a:pPr marL="0" indent="0">
              <a:lnSpc>
                <a:spcPct val="110000"/>
              </a:lnSpc>
              <a:buNone/>
            </a:pPr>
            <a:r>
              <a:rPr lang="fr-FR" sz="1400" b="1"/>
              <a:t>Un enfant devrait encore moins décider de son traitement</a:t>
            </a:r>
            <a:r>
              <a:rPr lang="fr-FR" sz="1400"/>
              <a:t>! </a:t>
            </a:r>
          </a:p>
        </p:txBody>
      </p:sp>
    </p:spTree>
    <p:extLst>
      <p:ext uri="{BB962C8B-B14F-4D97-AF65-F5344CB8AC3E}">
        <p14:creationId xmlns:p14="http://schemas.microsoft.com/office/powerpoint/2010/main" val="1806769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CE577C5-F690-F0B8-2A9C-95978A09AD89}"/>
              </a:ext>
            </a:extLst>
          </p:cNvPr>
          <p:cNvSpPr>
            <a:spLocks noGrp="1"/>
          </p:cNvSpPr>
          <p:nvPr>
            <p:ph type="title"/>
          </p:nvPr>
        </p:nvSpPr>
        <p:spPr>
          <a:xfrm>
            <a:off x="849683" y="1240076"/>
            <a:ext cx="2727813" cy="4584527"/>
          </a:xfrm>
        </p:spPr>
        <p:txBody>
          <a:bodyPr>
            <a:normAutofit fontScale="90000"/>
          </a:bodyPr>
          <a:lstStyle/>
          <a:p>
            <a:r>
              <a:rPr lang="fr-FR" sz="3000" dirty="0">
                <a:solidFill>
                  <a:srgbClr val="FFFFFF"/>
                </a:solidFill>
              </a:rPr>
              <a:t>Le mineur a tous les droits </a:t>
            </a:r>
            <a:br>
              <a:rPr lang="fr-FR" sz="3000" dirty="0">
                <a:solidFill>
                  <a:srgbClr val="FFFFFF"/>
                </a:solidFill>
              </a:rPr>
            </a:br>
            <a:br>
              <a:rPr lang="fr-FR" sz="3000" dirty="0">
                <a:solidFill>
                  <a:srgbClr val="FFFFFF"/>
                </a:solidFill>
              </a:rPr>
            </a:br>
            <a:r>
              <a:rPr lang="fr-FR" sz="3000" dirty="0">
                <a:solidFill>
                  <a:srgbClr val="FFFFFF"/>
                </a:solidFill>
              </a:rPr>
              <a:t>et les parents</a:t>
            </a:r>
            <a:br>
              <a:rPr lang="fr-FR" sz="3000" dirty="0">
                <a:solidFill>
                  <a:srgbClr val="FFFFFF"/>
                </a:solidFill>
              </a:rPr>
            </a:br>
            <a:r>
              <a:rPr lang="fr-FR" sz="3000" dirty="0">
                <a:solidFill>
                  <a:srgbClr val="FFFFFF"/>
                </a:solidFill>
              </a:rPr>
              <a:t>SONT menaces de transphobie</a:t>
            </a:r>
            <a:br>
              <a:rPr lang="fr-FR" sz="3000" dirty="0">
                <a:solidFill>
                  <a:srgbClr val="FFFFFF"/>
                </a:solidFill>
              </a:rPr>
            </a:br>
            <a:br>
              <a:rPr lang="fr-FR" sz="3000" dirty="0">
                <a:solidFill>
                  <a:srgbClr val="FFFFFF"/>
                </a:solidFill>
              </a:rPr>
            </a:br>
            <a:r>
              <a:rPr lang="fr-FR" sz="3000" dirty="0">
                <a:solidFill>
                  <a:srgbClr val="FFFFFF"/>
                </a:solidFill>
              </a:rPr>
              <a:t>s ils sont </a:t>
            </a:r>
            <a:r>
              <a:rPr lang="fr-FR" sz="3000" dirty="0" err="1">
                <a:solidFill>
                  <a:srgbClr val="FFFFFF"/>
                </a:solidFill>
              </a:rPr>
              <a:t>reticents</a:t>
            </a:r>
            <a:endParaRPr lang="fr-FR" sz="3000" dirty="0">
              <a:solidFill>
                <a:srgbClr val="FFFFFF"/>
              </a:solidFill>
            </a:endParaRPr>
          </a:p>
        </p:txBody>
      </p:sp>
      <p:sp>
        <p:nvSpPr>
          <p:cNvPr id="3" name="Espace réservé du contenu 2">
            <a:extLst>
              <a:ext uri="{FF2B5EF4-FFF2-40B4-BE49-F238E27FC236}">
                <a16:creationId xmlns:a16="http://schemas.microsoft.com/office/drawing/2014/main" id="{50F4CB95-3157-88B7-A09F-20D52F35304B}"/>
              </a:ext>
            </a:extLst>
          </p:cNvPr>
          <p:cNvSpPr>
            <a:spLocks noGrp="1"/>
          </p:cNvSpPr>
          <p:nvPr>
            <p:ph idx="1"/>
          </p:nvPr>
        </p:nvSpPr>
        <p:spPr>
          <a:xfrm>
            <a:off x="4426876" y="81280"/>
            <a:ext cx="6797369" cy="6613743"/>
          </a:xfrm>
        </p:spPr>
        <p:txBody>
          <a:bodyPr anchor="t">
            <a:noAutofit/>
          </a:bodyPr>
          <a:lstStyle/>
          <a:p>
            <a:pPr>
              <a:lnSpc>
                <a:spcPct val="110000"/>
              </a:lnSpc>
            </a:pPr>
            <a:r>
              <a:rPr lang="fr-FR" sz="1800" dirty="0"/>
              <a:t>. Un enfant n’est pas responsable devant la loi (par excuse de minorité), ne peut voter aux élections, ni conduire une voiture…</a:t>
            </a:r>
          </a:p>
          <a:p>
            <a:pPr>
              <a:lnSpc>
                <a:spcPct val="110000"/>
              </a:lnSpc>
            </a:pPr>
            <a:r>
              <a:rPr lang="fr-FR" sz="1800" dirty="0"/>
              <a:t> Mais, pour faciliter le changement de genre, les lobbies ont imposé leurs fantasmes (comme ils les décrivent eux-mêmes), l</a:t>
            </a:r>
          </a:p>
          <a:p>
            <a:pPr>
              <a:lnSpc>
                <a:spcPct val="110000"/>
              </a:lnSpc>
            </a:pPr>
            <a:r>
              <a:rPr lang="fr-FR" sz="1800"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le mineur a tous les droits y compris contre l’avis de ses parents ou même dans certains pays sans l’avis de ceux-ci non informés. </a:t>
            </a:r>
          </a:p>
          <a:p>
            <a:pPr>
              <a:lnSpc>
                <a:spcPct val="110000"/>
              </a:lnSpc>
            </a:pPr>
            <a:r>
              <a:rPr lang="fr-FR" sz="1800" b="1" dirty="0">
                <a:highlight>
                  <a:srgbClr val="FFFF00"/>
                </a:highlight>
                <a:latin typeface="ADLaM Display" panose="02010000000000000000" pitchFamily="2" charset="0"/>
                <a:ea typeface="ADLaM Display" panose="02010000000000000000" pitchFamily="2" charset="0"/>
                <a:cs typeface="ADLaM Display" panose="02010000000000000000" pitchFamily="2" charset="0"/>
              </a:rPr>
              <a:t>Dire le contraire est déclaré transphobe et susceptible de poursuites judiciaires. </a:t>
            </a:r>
          </a:p>
          <a:p>
            <a:pPr>
              <a:lnSpc>
                <a:spcPct val="110000"/>
              </a:lnSpc>
            </a:pPr>
            <a:endParaRPr lang="fr-FR" sz="1800" dirty="0">
              <a:highlight>
                <a:srgbClr val="FFFF00"/>
              </a:highlight>
            </a:endParaRPr>
          </a:p>
          <a:p>
            <a:pPr>
              <a:lnSpc>
                <a:spcPct val="110000"/>
              </a:lnSpc>
            </a:pPr>
            <a:r>
              <a:rPr lang="fr-FR" sz="1800" dirty="0"/>
              <a:t>À l’étranger, où ces pratiques sont répandues depuis longtemps, les procès intentés contre les soignants qui ont entraîné des mineurs trop rapidement dans cette transition se multiplient. </a:t>
            </a:r>
            <a:endParaRPr lang="fr-FR" sz="1800" dirty="0">
              <a:highlight>
                <a:srgbClr val="FFFF00"/>
              </a:highlight>
            </a:endParaRPr>
          </a:p>
          <a:p>
            <a:pPr>
              <a:lnSpc>
                <a:spcPct val="110000"/>
              </a:lnSpc>
            </a:pPr>
            <a:r>
              <a:rPr lang="fr-FR" sz="1800" dirty="0">
                <a:highlight>
                  <a:srgbClr val="FFFF00"/>
                </a:highlight>
              </a:rPr>
              <a:t>Leur nombre et les problèmes qu’ils mettent en exergue ont décidé de nombreuses autorités sanitaires à interdire les traitements pour changement de genre chez les mineurs ou à les réserver aux essais thérapeutiques officiels</a:t>
            </a:r>
          </a:p>
        </p:txBody>
      </p:sp>
    </p:spTree>
    <p:extLst>
      <p:ext uri="{BB962C8B-B14F-4D97-AF65-F5344CB8AC3E}">
        <p14:creationId xmlns:p14="http://schemas.microsoft.com/office/powerpoint/2010/main" val="35639430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2CF16D-D852-32FE-A714-CB650760DD42}"/>
              </a:ext>
            </a:extLst>
          </p:cNvPr>
          <p:cNvSpPr>
            <a:spLocks noGrp="1"/>
          </p:cNvSpPr>
          <p:nvPr>
            <p:ph type="title"/>
          </p:nvPr>
        </p:nvSpPr>
        <p:spPr/>
        <p:txBody>
          <a:bodyPr/>
          <a:lstStyle/>
          <a:p>
            <a:r>
              <a:rPr lang="fr-FR" b="0" i="0">
                <a:solidFill>
                  <a:srgbClr val="333333"/>
                </a:solidFill>
                <a:effectLst/>
                <a:highlight>
                  <a:srgbClr val="FFFF00"/>
                </a:highlight>
                <a:latin typeface="Vollkorn"/>
              </a:rPr>
              <a:t>« les victimes de l’idéologie du genre les plus bouleversantes ».</a:t>
            </a:r>
            <a:endParaRPr lang="fr-FR" dirty="0">
              <a:highlight>
                <a:srgbClr val="FFFF00"/>
              </a:highlight>
            </a:endParaRPr>
          </a:p>
        </p:txBody>
      </p:sp>
      <p:graphicFrame>
        <p:nvGraphicFramePr>
          <p:cNvPr id="21" name="Espace réservé du contenu 2">
            <a:extLst>
              <a:ext uri="{FF2B5EF4-FFF2-40B4-BE49-F238E27FC236}">
                <a16:creationId xmlns:a16="http://schemas.microsoft.com/office/drawing/2014/main" id="{CE11383A-4945-43E4-C8C1-BF3FFE55DBB4}"/>
              </a:ext>
            </a:extLst>
          </p:cNvPr>
          <p:cNvGraphicFramePr>
            <a:graphicFrameLocks noGrp="1"/>
          </p:cNvGraphicFramePr>
          <p:nvPr>
            <p:ph idx="1"/>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721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2F3758-219C-9046-E264-ACC630ED31D2}"/>
              </a:ext>
            </a:extLst>
          </p:cNvPr>
          <p:cNvSpPr>
            <a:spLocks noGrp="1"/>
          </p:cNvSpPr>
          <p:nvPr>
            <p:ph type="title"/>
          </p:nvPr>
        </p:nvSpPr>
        <p:spPr/>
        <p:txBody>
          <a:bodyPr/>
          <a:lstStyle/>
          <a:p>
            <a:r>
              <a:rPr lang="fr-FR" dirty="0"/>
              <a:t>LA THEORIE DU GENRE ET L’EDUCATION A LA SEXUALITE </a:t>
            </a:r>
          </a:p>
        </p:txBody>
      </p:sp>
      <p:sp>
        <p:nvSpPr>
          <p:cNvPr id="3" name="Espace réservé du contenu 2">
            <a:extLst>
              <a:ext uri="{FF2B5EF4-FFF2-40B4-BE49-F238E27FC236}">
                <a16:creationId xmlns:a16="http://schemas.microsoft.com/office/drawing/2014/main" id="{399F0298-FF3B-AE40-D1CB-4D3EDCA53635}"/>
              </a:ext>
            </a:extLst>
          </p:cNvPr>
          <p:cNvSpPr>
            <a:spLocks noGrp="1"/>
          </p:cNvSpPr>
          <p:nvPr>
            <p:ph sz="half" idx="1"/>
          </p:nvPr>
        </p:nvSpPr>
        <p:spPr>
          <a:xfrm>
            <a:off x="124691" y="2010878"/>
            <a:ext cx="5967792" cy="3448595"/>
          </a:xfrm>
        </p:spPr>
        <p:txBody>
          <a:bodyPr>
            <a:normAutofit lnSpcReduction="10000"/>
          </a:bodyPr>
          <a:lstStyle/>
          <a:p>
            <a:r>
              <a:rPr lang="fr-FR" dirty="0"/>
              <a:t>UNE ETAPE </a:t>
            </a:r>
          </a:p>
          <a:p>
            <a:endParaRPr lang="fr-FR" dirty="0"/>
          </a:p>
          <a:p>
            <a:r>
              <a:rPr lang="fr-FR" dirty="0">
                <a:solidFill>
                  <a:srgbClr val="FF0000"/>
                </a:solidFill>
              </a:rPr>
              <a:t>POUR TRANSFORMER L ENFANT EN OBJET ESCLAVE DES PREDATEURS SEXUELS ET PEDOPHILES </a:t>
            </a:r>
          </a:p>
          <a:p>
            <a:endParaRPr lang="fr-FR" dirty="0">
              <a:solidFill>
                <a:srgbClr val="FF0000"/>
              </a:solidFill>
            </a:endParaRPr>
          </a:p>
          <a:p>
            <a:r>
              <a:rPr lang="fr-FR" dirty="0">
                <a:solidFill>
                  <a:srgbClr val="FF0000"/>
                </a:solidFill>
              </a:rPr>
              <a:t> éducation sexuelle et théorie du genre un même chantier </a:t>
            </a:r>
          </a:p>
        </p:txBody>
      </p:sp>
      <p:sp>
        <p:nvSpPr>
          <p:cNvPr id="4" name="Espace réservé du contenu 3">
            <a:extLst>
              <a:ext uri="{FF2B5EF4-FFF2-40B4-BE49-F238E27FC236}">
                <a16:creationId xmlns:a16="http://schemas.microsoft.com/office/drawing/2014/main" id="{D7AC4C90-D9A5-2FCC-ECED-4684505CC926}"/>
              </a:ext>
            </a:extLst>
          </p:cNvPr>
          <p:cNvSpPr>
            <a:spLocks noGrp="1"/>
          </p:cNvSpPr>
          <p:nvPr>
            <p:ph sz="half" idx="2"/>
          </p:nvPr>
        </p:nvSpPr>
        <p:spPr/>
        <p:txBody>
          <a:bodyPr>
            <a:normAutofit lnSpcReduction="10000"/>
          </a:bodyPr>
          <a:lstStyle/>
          <a:p>
            <a:r>
              <a:rPr lang="fr-FR" dirty="0"/>
              <a:t>UN VIEUX PROJET </a:t>
            </a:r>
          </a:p>
          <a:p>
            <a:r>
              <a:rPr lang="fr-FR" dirty="0"/>
              <a:t> SE PERFECTIONNANT </a:t>
            </a:r>
          </a:p>
          <a:p>
            <a:r>
              <a:rPr lang="fr-FR" dirty="0"/>
              <a:t>EN CE XXI IEME SIECLE </a:t>
            </a:r>
          </a:p>
        </p:txBody>
      </p:sp>
    </p:spTree>
    <p:extLst>
      <p:ext uri="{BB962C8B-B14F-4D97-AF65-F5344CB8AC3E}">
        <p14:creationId xmlns:p14="http://schemas.microsoft.com/office/powerpoint/2010/main" val="33724137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9D86B255-071A-4743-736F-A3A5D151DFE9}"/>
              </a:ext>
            </a:extLst>
          </p:cNvPr>
          <p:cNvSpPr>
            <a:spLocks noGrp="1"/>
          </p:cNvSpPr>
          <p:nvPr>
            <p:ph type="title"/>
          </p:nvPr>
        </p:nvSpPr>
        <p:spPr>
          <a:xfrm>
            <a:off x="1451579" y="2303047"/>
            <a:ext cx="3272093" cy="2674198"/>
          </a:xfrm>
        </p:spPr>
        <p:txBody>
          <a:bodyPr anchor="t">
            <a:normAutofit/>
          </a:bodyPr>
          <a:lstStyle/>
          <a:p>
            <a:r>
              <a:rPr lang="fr-FR" sz="2700" b="1" dirty="0"/>
              <a:t>Le DRAME DE LA DETRANSITION</a:t>
            </a:r>
            <a:br>
              <a:rPr lang="fr-FR" sz="2700" b="1" dirty="0"/>
            </a:br>
            <a:br>
              <a:rPr lang="fr-FR" sz="2700" b="1" dirty="0"/>
            </a:br>
            <a:br>
              <a:rPr lang="fr-FR" sz="2700" b="1" dirty="0"/>
            </a:br>
            <a:r>
              <a:rPr lang="fr-FR" sz="2700" b="1" dirty="0"/>
              <a:t> rejetés par tous !</a:t>
            </a:r>
          </a:p>
        </p:txBody>
      </p:sp>
      <p:cxnSp>
        <p:nvCxnSpPr>
          <p:cNvPr id="13" name="Straight Connector 12">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2146542"/>
            <a:ext cx="327209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5"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17" name="Picture 16">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EB707BA4-3030-D170-D334-7143AB6CAB3A}"/>
              </a:ext>
            </a:extLst>
          </p:cNvPr>
          <p:cNvGraphicFramePr>
            <a:graphicFrameLocks noGrp="1"/>
          </p:cNvGraphicFramePr>
          <p:nvPr>
            <p:ph idx="1"/>
            <p:extLst>
              <p:ext uri="{D42A27DB-BD31-4B8C-83A1-F6EECF244321}">
                <p14:modId xmlns:p14="http://schemas.microsoft.com/office/powerpoint/2010/main" val="2100177214"/>
              </p:ext>
            </p:extLst>
          </p:nvPr>
        </p:nvGraphicFramePr>
        <p:xfrm>
          <a:off x="5141913" y="803275"/>
          <a:ext cx="5913437"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71623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E092A1D-3B90-2D75-DA8D-109E2819D36B}"/>
              </a:ext>
            </a:extLst>
          </p:cNvPr>
          <p:cNvSpPr>
            <a:spLocks noGrp="1"/>
          </p:cNvSpPr>
          <p:nvPr>
            <p:ph type="title"/>
          </p:nvPr>
        </p:nvSpPr>
        <p:spPr>
          <a:xfrm>
            <a:off x="1451580" y="804519"/>
            <a:ext cx="4325112" cy="1049235"/>
          </a:xfrm>
        </p:spPr>
        <p:txBody>
          <a:bodyPr>
            <a:normAutofit/>
          </a:bodyPr>
          <a:lstStyle/>
          <a:p>
            <a:r>
              <a:rPr lang="fr-FR" sz="2200"/>
              <a:t>Résistez  via collectifs disséminés en France, en Belgique etc</a:t>
            </a:r>
          </a:p>
        </p:txBody>
      </p:sp>
      <p:cxnSp>
        <p:nvCxnSpPr>
          <p:cNvPr id="28" name="Straight Connector 14">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9" name="Rectangle 28">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 name="Content Placeholder 7">
            <a:extLst>
              <a:ext uri="{FF2B5EF4-FFF2-40B4-BE49-F238E27FC236}">
                <a16:creationId xmlns:a16="http://schemas.microsoft.com/office/drawing/2014/main" id="{1DD1DEE1-998B-5CAA-4872-F79793A53DBE}"/>
              </a:ext>
            </a:extLst>
          </p:cNvPr>
          <p:cNvSpPr>
            <a:spLocks noGrp="1"/>
          </p:cNvSpPr>
          <p:nvPr>
            <p:ph idx="1"/>
          </p:nvPr>
        </p:nvSpPr>
        <p:spPr>
          <a:xfrm>
            <a:off x="1451579" y="2015732"/>
            <a:ext cx="4325113" cy="4074172"/>
          </a:xfrm>
        </p:spPr>
        <p:txBody>
          <a:bodyPr>
            <a:normAutofit/>
          </a:bodyPr>
          <a:lstStyle/>
          <a:p>
            <a:endParaRPr lang="en-US"/>
          </a:p>
          <a:p>
            <a:endParaRPr lang="en-US"/>
          </a:p>
          <a:p>
            <a:endParaRPr lang="en-US"/>
          </a:p>
        </p:txBody>
      </p:sp>
      <p:pic>
        <p:nvPicPr>
          <p:cNvPr id="4" name="Espace réservé du contenu 3" descr="Une image contenant texte, Visage humain, journal, sourire&#10;&#10;Description générée automatiquement">
            <a:extLst>
              <a:ext uri="{FF2B5EF4-FFF2-40B4-BE49-F238E27FC236}">
                <a16:creationId xmlns:a16="http://schemas.microsoft.com/office/drawing/2014/main" id="{3B6591DD-FAF9-1804-91D7-560D8695546C}"/>
              </a:ext>
            </a:extLst>
          </p:cNvPr>
          <p:cNvPicPr>
            <a:picLocks noChangeAspect="1"/>
          </p:cNvPicPr>
          <p:nvPr/>
        </p:nvPicPr>
        <p:blipFill rotWithShape="1">
          <a:blip r:embed="rId2">
            <a:extLst>
              <a:ext uri="{28A0092B-C50C-407E-A947-70E740481C1C}">
                <a14:useLocalDpi xmlns:a14="http://schemas.microsoft.com/office/drawing/2010/main" val="0"/>
              </a:ext>
            </a:extLst>
          </a:blip>
          <a:srcRect b="20459"/>
          <a:stretch/>
        </p:blipFill>
        <p:spPr>
          <a:xfrm>
            <a:off x="5953761" y="318937"/>
            <a:ext cx="5635612" cy="6335861"/>
          </a:xfrm>
          <a:prstGeom prst="rect">
            <a:avLst/>
          </a:prstGeom>
        </p:spPr>
      </p:pic>
    </p:spTree>
    <p:extLst>
      <p:ext uri="{BB962C8B-B14F-4D97-AF65-F5344CB8AC3E}">
        <p14:creationId xmlns:p14="http://schemas.microsoft.com/office/powerpoint/2010/main" val="32801523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033" name="Picture 103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35" name="Straight Connector 103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039" name="Rectangle 1038">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8F45F6C-5280-F8F2-9E54-8C43F5E4659F}"/>
              </a:ext>
            </a:extLst>
          </p:cNvPr>
          <p:cNvSpPr>
            <a:spLocks noGrp="1"/>
          </p:cNvSpPr>
          <p:nvPr>
            <p:ph type="title"/>
          </p:nvPr>
        </p:nvSpPr>
        <p:spPr>
          <a:xfrm>
            <a:off x="721360" y="152409"/>
            <a:ext cx="7924800" cy="1701346"/>
          </a:xfrm>
        </p:spPr>
        <p:txBody>
          <a:bodyPr vert="horz" lIns="91440" tIns="45720" rIns="91440" bIns="45720" rtlCol="0" anchor="t">
            <a:normAutofit/>
          </a:bodyPr>
          <a:lstStyle/>
          <a:p>
            <a:r>
              <a:rPr lang="en-US" dirty="0"/>
              <a:t>La resistance a la </a:t>
            </a:r>
            <a:r>
              <a:rPr lang="en-US" dirty="0" err="1"/>
              <a:t>sexualisation</a:t>
            </a:r>
            <a:r>
              <a:rPr lang="en-US" dirty="0"/>
              <a:t> </a:t>
            </a:r>
            <a:r>
              <a:rPr lang="en-US" dirty="0" err="1"/>
              <a:t>forcee</a:t>
            </a:r>
            <a:r>
              <a:rPr lang="en-US" dirty="0"/>
              <a:t> et </a:t>
            </a:r>
            <a:r>
              <a:rPr lang="en-US" dirty="0" err="1"/>
              <a:t>destructrice</a:t>
            </a:r>
            <a:r>
              <a:rPr lang="en-US" dirty="0"/>
              <a:t> de nos enfants  </a:t>
            </a:r>
            <a:r>
              <a:rPr lang="en-US" dirty="0" err="1"/>
              <a:t>s’organise</a:t>
            </a:r>
            <a:endParaRPr lang="en-US" dirty="0"/>
          </a:p>
        </p:txBody>
      </p:sp>
      <p:cxnSp>
        <p:nvCxnSpPr>
          <p:cNvPr id="1041" name="Straight Connector 1040">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43" name="Rectangle 1042">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Espace réservé du contenu 2">
            <a:extLst>
              <a:ext uri="{FF2B5EF4-FFF2-40B4-BE49-F238E27FC236}">
                <a16:creationId xmlns:a16="http://schemas.microsoft.com/office/drawing/2014/main" id="{534D2743-8651-F950-7D7B-489A6EADFF4B}"/>
              </a:ext>
            </a:extLst>
          </p:cNvPr>
          <p:cNvSpPr>
            <a:spLocks noGrp="1"/>
          </p:cNvSpPr>
          <p:nvPr>
            <p:ph sz="half" idx="1"/>
          </p:nvPr>
        </p:nvSpPr>
        <p:spPr>
          <a:xfrm>
            <a:off x="1451579" y="2015732"/>
            <a:ext cx="4325113" cy="4074172"/>
          </a:xfrm>
        </p:spPr>
        <p:txBody>
          <a:bodyPr vert="horz" lIns="91440" tIns="45720" rIns="91440" bIns="45720" rtlCol="0" anchor="t">
            <a:normAutofit/>
          </a:bodyPr>
          <a:lstStyle/>
          <a:p>
            <a:r>
              <a:rPr lang="en-US" sz="1900" b="1" i="0">
                <a:highlight>
                  <a:srgbClr val="FFFF00"/>
                </a:highlight>
              </a:rPr>
              <a:t>On se mobilise pour s'opposer ! --&gt; </a:t>
            </a:r>
          </a:p>
          <a:p>
            <a:r>
              <a:rPr lang="en-US" sz="1900" b="1" i="0">
                <a:highlight>
                  <a:srgbClr val="FFFF00"/>
                </a:highlight>
              </a:rPr>
              <a:t>Vous pouvez d'ores et déjà participer à l'action nationale PEC : </a:t>
            </a:r>
            <a:r>
              <a:rPr lang="en-US" sz="1900" b="1" i="0" u="none" strike="noStrike">
                <a:highlight>
                  <a:srgbClr val="FFFF00"/>
                </a:highlight>
                <a:hlinkClick r:id="rId3">
                  <a:extLst>
                    <a:ext uri="{A12FA001-AC4F-418D-AE19-62706E023703}">
                      <ahyp:hlinkClr xmlns:ahyp="http://schemas.microsoft.com/office/drawing/2018/hyperlinkcolor" val="tx"/>
                    </a:ext>
                  </a:extLst>
                </a:hlinkClick>
              </a:rPr>
              <a:t>https://crowdbunker.com/v/oxnKJvNuxE</a:t>
            </a:r>
            <a:r>
              <a:rPr lang="en-US" sz="1900" b="1" i="0">
                <a:highlight>
                  <a:srgbClr val="FFFF00"/>
                </a:highlight>
              </a:rPr>
              <a:t> --&gt; </a:t>
            </a:r>
          </a:p>
          <a:p>
            <a:r>
              <a:rPr lang="en-US" sz="1900" b="1" i="0">
                <a:highlight>
                  <a:srgbClr val="FFFF00"/>
                </a:highlight>
              </a:rPr>
              <a:t>Rejoindre les collectifs PEC : </a:t>
            </a:r>
            <a:r>
              <a:rPr lang="en-US" sz="1900" b="1" i="0" u="none" strike="noStrike">
                <a:highlight>
                  <a:srgbClr val="FFFF00"/>
                </a:highlight>
                <a:hlinkClick r:id="rId4">
                  <a:extLst>
                    <a:ext uri="{A12FA001-AC4F-418D-AE19-62706E023703}">
                      <ahyp:hlinkClr xmlns:ahyp="http://schemas.microsoft.com/office/drawing/2018/hyperlinkcolor" val="tx"/>
                    </a:ext>
                  </a:extLst>
                </a:hlinkClick>
              </a:rPr>
              <a:t>https://t.me/stock_infos_PEC/901?single…</a:t>
            </a:r>
            <a:r>
              <a:rPr lang="en-US" sz="1900" b="1" i="0">
                <a:highlight>
                  <a:srgbClr val="FFFF00"/>
                </a:highlight>
              </a:rPr>
              <a:t> </a:t>
            </a:r>
            <a:r>
              <a:rPr lang="en-US" sz="1900" b="1" i="0" u="none" strike="noStrike">
                <a:highlight>
                  <a:srgbClr val="FFFF00"/>
                </a:highlight>
                <a:hlinkClick r:id="rId5">
                  <a:extLst>
                    <a:ext uri="{A12FA001-AC4F-418D-AE19-62706E023703}">
                      <ahyp:hlinkClr xmlns:ahyp="http://schemas.microsoft.com/office/drawing/2018/hyperlinkcolor" val="tx"/>
                    </a:ext>
                  </a:extLst>
                </a:hlinkClick>
              </a:rPr>
              <a:t>#EducationALaSexualité</a:t>
            </a:r>
            <a:r>
              <a:rPr lang="en-US" sz="1900" b="1" i="0">
                <a:highlight>
                  <a:srgbClr val="FFFF00"/>
                </a:highlight>
              </a:rPr>
              <a:t> </a:t>
            </a:r>
            <a:r>
              <a:rPr lang="en-US" sz="1900" b="1" i="0" u="none" strike="noStrike">
                <a:highlight>
                  <a:srgbClr val="FFFF00"/>
                </a:highlight>
                <a:hlinkClick r:id="rId6">
                  <a:extLst>
                    <a:ext uri="{A12FA001-AC4F-418D-AE19-62706E023703}">
                      <ahyp:hlinkClr xmlns:ahyp="http://schemas.microsoft.com/office/drawing/2018/hyperlinkcolor" val="tx"/>
                    </a:ext>
                  </a:extLst>
                </a:hlinkClick>
              </a:rPr>
              <a:t>#ProtegeonsNosEnfants</a:t>
            </a:r>
            <a:endParaRPr lang="en-US" sz="1900" b="1">
              <a:highlight>
                <a:srgbClr val="FFFF00"/>
              </a:highlight>
            </a:endParaRPr>
          </a:p>
        </p:txBody>
      </p:sp>
      <p:pic>
        <p:nvPicPr>
          <p:cNvPr id="1026" name="Picture 2">
            <a:extLst>
              <a:ext uri="{FF2B5EF4-FFF2-40B4-BE49-F238E27FC236}">
                <a16:creationId xmlns:a16="http://schemas.microsoft.com/office/drawing/2014/main" id="{C2BA2B7A-3C24-CF97-172F-E90EC978D390}"/>
              </a:ext>
            </a:extLst>
          </p:cNvPr>
          <p:cNvPicPr>
            <a:picLocks noGrp="1" noChangeAspect="1" noChangeArrowheads="1"/>
          </p:cNvPicPr>
          <p:nvPr>
            <p:ph sz="half" idx="2"/>
          </p:nvPr>
        </p:nvPicPr>
        <p:blipFill rotWithShape="1">
          <a:blip r:embed="rId7">
            <a:extLst>
              <a:ext uri="{28A0092B-C50C-407E-A947-70E740481C1C}">
                <a14:useLocalDpi xmlns:a14="http://schemas.microsoft.com/office/drawing/2010/main" val="0"/>
              </a:ext>
            </a:extLst>
          </a:blip>
          <a:stretch/>
        </p:blipFill>
        <p:spPr bwMode="auto">
          <a:xfrm>
            <a:off x="6417733" y="1899573"/>
            <a:ext cx="4637119" cy="3095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92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39908C-6F8D-E6EF-D0ED-4C27A6B4159C}"/>
              </a:ext>
            </a:extLst>
          </p:cNvPr>
          <p:cNvSpPr>
            <a:spLocks noGrp="1"/>
          </p:cNvSpPr>
          <p:nvPr>
            <p:ph type="title"/>
          </p:nvPr>
        </p:nvSpPr>
        <p:spPr>
          <a:xfrm rot="10800000" flipV="1">
            <a:off x="1449217" y="434339"/>
            <a:ext cx="9923633" cy="560070"/>
          </a:xfrm>
        </p:spPr>
        <p:txBody>
          <a:bodyPr>
            <a:normAutofit/>
          </a:bodyPr>
          <a:lstStyle/>
          <a:p>
            <a:r>
              <a:rPr lang="fr-FR" dirty="0"/>
              <a:t>LA RESISTANCE DES PARENTS A L’ECOLE</a:t>
            </a:r>
          </a:p>
        </p:txBody>
      </p:sp>
      <p:sp>
        <p:nvSpPr>
          <p:cNvPr id="3" name="Espace réservé du contenu 2">
            <a:extLst>
              <a:ext uri="{FF2B5EF4-FFF2-40B4-BE49-F238E27FC236}">
                <a16:creationId xmlns:a16="http://schemas.microsoft.com/office/drawing/2014/main" id="{6A9B5C7D-565B-2716-A7CA-F047ADC9210A}"/>
              </a:ext>
            </a:extLst>
          </p:cNvPr>
          <p:cNvSpPr>
            <a:spLocks noGrp="1"/>
          </p:cNvSpPr>
          <p:nvPr>
            <p:ph sz="half" idx="1"/>
          </p:nvPr>
        </p:nvSpPr>
        <p:spPr/>
        <p:txBody>
          <a:bodyPr/>
          <a:lstStyle/>
          <a:p>
            <a:endParaRPr lang="fr-FR"/>
          </a:p>
        </p:txBody>
      </p:sp>
      <p:sp>
        <p:nvSpPr>
          <p:cNvPr id="4" name="Espace réservé du contenu 3">
            <a:extLst>
              <a:ext uri="{FF2B5EF4-FFF2-40B4-BE49-F238E27FC236}">
                <a16:creationId xmlns:a16="http://schemas.microsoft.com/office/drawing/2014/main" id="{0C708EC6-E37D-9BC1-8810-A1024E39AE98}"/>
              </a:ext>
            </a:extLst>
          </p:cNvPr>
          <p:cNvSpPr>
            <a:spLocks noGrp="1"/>
          </p:cNvSpPr>
          <p:nvPr>
            <p:ph sz="half" idx="2"/>
          </p:nvPr>
        </p:nvSpPr>
        <p:spPr/>
        <p:txBody>
          <a:bodyPr/>
          <a:lstStyle/>
          <a:p>
            <a:endParaRPr lang="fr-FR"/>
          </a:p>
        </p:txBody>
      </p:sp>
      <p:pic>
        <p:nvPicPr>
          <p:cNvPr id="6" name="Image 5">
            <a:extLst>
              <a:ext uri="{FF2B5EF4-FFF2-40B4-BE49-F238E27FC236}">
                <a16:creationId xmlns:a16="http://schemas.microsoft.com/office/drawing/2014/main" id="{722EEFEC-3E79-77D8-3401-B571EF1B56F6}"/>
              </a:ext>
            </a:extLst>
          </p:cNvPr>
          <p:cNvPicPr>
            <a:picLocks noChangeAspect="1"/>
          </p:cNvPicPr>
          <p:nvPr/>
        </p:nvPicPr>
        <p:blipFill rotWithShape="1">
          <a:blip r:embed="rId2"/>
          <a:srcRect l="5156" t="12611" b="-1"/>
          <a:stretch/>
        </p:blipFill>
        <p:spPr>
          <a:xfrm>
            <a:off x="628650" y="1234440"/>
            <a:ext cx="11563350" cy="5623560"/>
          </a:xfrm>
          <a:prstGeom prst="rect">
            <a:avLst/>
          </a:prstGeom>
        </p:spPr>
      </p:pic>
    </p:spTree>
    <p:extLst>
      <p:ext uri="{BB962C8B-B14F-4D97-AF65-F5344CB8AC3E}">
        <p14:creationId xmlns:p14="http://schemas.microsoft.com/office/powerpoint/2010/main" val="8444264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DD3471-95E9-A45D-A3BD-3DDF96E48EC3}"/>
              </a:ext>
            </a:extLst>
          </p:cNvPr>
          <p:cNvSpPr>
            <a:spLocks noGrp="1"/>
          </p:cNvSpPr>
          <p:nvPr>
            <p:ph type="title"/>
          </p:nvPr>
        </p:nvSpPr>
        <p:spPr>
          <a:xfrm>
            <a:off x="1447331" y="397715"/>
            <a:ext cx="9352133" cy="440981"/>
          </a:xfrm>
        </p:spPr>
        <p:txBody>
          <a:bodyPr>
            <a:normAutofit fontScale="90000"/>
          </a:bodyPr>
          <a:lstStyle/>
          <a:p>
            <a:r>
              <a:rPr lang="fr-FR" dirty="0"/>
              <a:t>PRECAUTIONS INDISPENSABLES POUR PROTÉGER LES ENFANTS  </a:t>
            </a:r>
          </a:p>
        </p:txBody>
      </p:sp>
      <p:sp>
        <p:nvSpPr>
          <p:cNvPr id="3" name="Espace réservé du contenu 2">
            <a:extLst>
              <a:ext uri="{FF2B5EF4-FFF2-40B4-BE49-F238E27FC236}">
                <a16:creationId xmlns:a16="http://schemas.microsoft.com/office/drawing/2014/main" id="{AFE824FE-4D11-ED10-4426-E767069576BF}"/>
              </a:ext>
            </a:extLst>
          </p:cNvPr>
          <p:cNvSpPr>
            <a:spLocks noGrp="1"/>
          </p:cNvSpPr>
          <p:nvPr>
            <p:ph sz="half" idx="1"/>
          </p:nvPr>
        </p:nvSpPr>
        <p:spPr/>
        <p:txBody>
          <a:bodyPr/>
          <a:lstStyle/>
          <a:p>
            <a:endParaRPr lang="fr-FR"/>
          </a:p>
        </p:txBody>
      </p:sp>
      <p:sp>
        <p:nvSpPr>
          <p:cNvPr id="4" name="Espace réservé du contenu 3">
            <a:extLst>
              <a:ext uri="{FF2B5EF4-FFF2-40B4-BE49-F238E27FC236}">
                <a16:creationId xmlns:a16="http://schemas.microsoft.com/office/drawing/2014/main" id="{E38AADB8-44C9-6CF6-EB9A-AEBA2B89813D}"/>
              </a:ext>
            </a:extLst>
          </p:cNvPr>
          <p:cNvSpPr>
            <a:spLocks noGrp="1"/>
          </p:cNvSpPr>
          <p:nvPr>
            <p:ph sz="half" idx="2"/>
          </p:nvPr>
        </p:nvSpPr>
        <p:spPr/>
        <p:txBody>
          <a:bodyPr/>
          <a:lstStyle/>
          <a:p>
            <a:endParaRPr lang="fr-FR"/>
          </a:p>
        </p:txBody>
      </p:sp>
      <p:pic>
        <p:nvPicPr>
          <p:cNvPr id="6" name="Image 5">
            <a:extLst>
              <a:ext uri="{FF2B5EF4-FFF2-40B4-BE49-F238E27FC236}">
                <a16:creationId xmlns:a16="http://schemas.microsoft.com/office/drawing/2014/main" id="{815FB2B9-171D-FC62-A610-506B1F4A77D5}"/>
              </a:ext>
            </a:extLst>
          </p:cNvPr>
          <p:cNvPicPr>
            <a:picLocks noChangeAspect="1"/>
          </p:cNvPicPr>
          <p:nvPr/>
        </p:nvPicPr>
        <p:blipFill rotWithShape="1">
          <a:blip r:embed="rId2"/>
          <a:srcRect l="21094" t="15167" r="-1313" b="9570"/>
          <a:stretch/>
        </p:blipFill>
        <p:spPr>
          <a:xfrm>
            <a:off x="331470" y="1565910"/>
            <a:ext cx="11860530" cy="5292090"/>
          </a:xfrm>
          <a:prstGeom prst="rect">
            <a:avLst/>
          </a:prstGeom>
        </p:spPr>
      </p:pic>
    </p:spTree>
    <p:extLst>
      <p:ext uri="{BB962C8B-B14F-4D97-AF65-F5344CB8AC3E}">
        <p14:creationId xmlns:p14="http://schemas.microsoft.com/office/powerpoint/2010/main" val="23158316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73C983-DCFF-9D3F-1C1B-0DF66BD06092}"/>
              </a:ext>
            </a:extLst>
          </p:cNvPr>
          <p:cNvSpPr>
            <a:spLocks noGrp="1"/>
          </p:cNvSpPr>
          <p:nvPr>
            <p:ph type="title"/>
          </p:nvPr>
        </p:nvSpPr>
        <p:spPr>
          <a:xfrm>
            <a:off x="1451579" y="804519"/>
            <a:ext cx="9603275" cy="1049235"/>
          </a:xfrm>
        </p:spPr>
        <p:txBody>
          <a:bodyPr>
            <a:normAutofit/>
          </a:bodyPr>
          <a:lstStyle/>
          <a:p>
            <a:r>
              <a:rPr lang="fr-FR" dirty="0"/>
              <a:t>Si nécessaire porter plainte </a:t>
            </a:r>
          </a:p>
        </p:txBody>
      </p:sp>
      <p:pic>
        <p:nvPicPr>
          <p:cNvPr id="4" name="Image 3">
            <a:extLst>
              <a:ext uri="{FF2B5EF4-FFF2-40B4-BE49-F238E27FC236}">
                <a16:creationId xmlns:a16="http://schemas.microsoft.com/office/drawing/2014/main" id="{14469E8B-3C86-1A0D-C4E8-B12E67F864FE}"/>
              </a:ext>
            </a:extLst>
          </p:cNvPr>
          <p:cNvPicPr>
            <a:picLocks noChangeAspect="1"/>
          </p:cNvPicPr>
          <p:nvPr/>
        </p:nvPicPr>
        <p:blipFill rotWithShape="1">
          <a:blip r:embed="rId2"/>
          <a:srcRect l="7500" t="15334" b="7833"/>
          <a:stretch/>
        </p:blipFill>
        <p:spPr>
          <a:xfrm>
            <a:off x="1451579" y="2015732"/>
            <a:ext cx="7385294" cy="3450613"/>
          </a:xfrm>
          <a:prstGeom prst="rect">
            <a:avLst/>
          </a:prstGeom>
        </p:spPr>
      </p:pic>
    </p:spTree>
    <p:extLst>
      <p:ext uri="{BB962C8B-B14F-4D97-AF65-F5344CB8AC3E}">
        <p14:creationId xmlns:p14="http://schemas.microsoft.com/office/powerpoint/2010/main" val="22787305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729106-EC3D-9DBE-C0D5-1ED6598D0129}"/>
              </a:ext>
            </a:extLst>
          </p:cNvPr>
          <p:cNvSpPr>
            <a:spLocks noGrp="1"/>
          </p:cNvSpPr>
          <p:nvPr>
            <p:ph type="title"/>
          </p:nvPr>
        </p:nvSpPr>
        <p:spPr>
          <a:xfrm>
            <a:off x="1451579" y="804519"/>
            <a:ext cx="9603275" cy="1049235"/>
          </a:xfrm>
        </p:spPr>
        <p:txBody>
          <a:bodyPr>
            <a:normAutofit/>
          </a:bodyPr>
          <a:lstStyle/>
          <a:p>
            <a:r>
              <a:rPr lang="fr-FR" dirty="0"/>
              <a:t>Le droit peut nous aider </a:t>
            </a:r>
          </a:p>
        </p:txBody>
      </p:sp>
      <p:pic>
        <p:nvPicPr>
          <p:cNvPr id="3" name="Image 2">
            <a:extLst>
              <a:ext uri="{FF2B5EF4-FFF2-40B4-BE49-F238E27FC236}">
                <a16:creationId xmlns:a16="http://schemas.microsoft.com/office/drawing/2014/main" id="{4C9C106B-9325-891C-F290-CBFB5DD4492D}"/>
              </a:ext>
            </a:extLst>
          </p:cNvPr>
          <p:cNvPicPr>
            <a:picLocks noChangeAspect="1"/>
          </p:cNvPicPr>
          <p:nvPr/>
        </p:nvPicPr>
        <p:blipFill>
          <a:blip r:embed="rId2"/>
          <a:stretch>
            <a:fillRect/>
          </a:stretch>
        </p:blipFill>
        <p:spPr>
          <a:xfrm>
            <a:off x="1451579" y="2015732"/>
            <a:ext cx="7042063" cy="3450613"/>
          </a:xfrm>
          <a:prstGeom prst="rect">
            <a:avLst/>
          </a:prstGeom>
        </p:spPr>
      </p:pic>
    </p:spTree>
    <p:extLst>
      <p:ext uri="{BB962C8B-B14F-4D97-AF65-F5344CB8AC3E}">
        <p14:creationId xmlns:p14="http://schemas.microsoft.com/office/powerpoint/2010/main" val="32001846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12BD0-FA18-A777-9399-203E337F9252}"/>
              </a:ext>
            </a:extLst>
          </p:cNvPr>
          <p:cNvSpPr>
            <a:spLocks noGrp="1"/>
          </p:cNvSpPr>
          <p:nvPr>
            <p:ph type="title"/>
          </p:nvPr>
        </p:nvSpPr>
        <p:spPr>
          <a:xfrm>
            <a:off x="1444671" y="798973"/>
            <a:ext cx="2933019" cy="846947"/>
          </a:xfrm>
        </p:spPr>
        <p:txBody>
          <a:bodyPr/>
          <a:lstStyle/>
          <a:p>
            <a:r>
              <a:rPr lang="fr-FR" dirty="0"/>
              <a:t>C’EST AUSSI UN COMMERCE</a:t>
            </a:r>
          </a:p>
        </p:txBody>
      </p:sp>
      <p:sp>
        <p:nvSpPr>
          <p:cNvPr id="6" name="Espace réservé du contenu 5">
            <a:extLst>
              <a:ext uri="{FF2B5EF4-FFF2-40B4-BE49-F238E27FC236}">
                <a16:creationId xmlns:a16="http://schemas.microsoft.com/office/drawing/2014/main" id="{FC8E269B-6FD4-80C1-6188-A91E006F3696}"/>
              </a:ext>
            </a:extLst>
          </p:cNvPr>
          <p:cNvSpPr>
            <a:spLocks noGrp="1"/>
          </p:cNvSpPr>
          <p:nvPr>
            <p:ph idx="1"/>
          </p:nvPr>
        </p:nvSpPr>
        <p:spPr/>
        <p:txBody>
          <a:bodyPr/>
          <a:lstStyle/>
          <a:p>
            <a:endParaRPr lang="fr-FR" dirty="0"/>
          </a:p>
        </p:txBody>
      </p:sp>
      <p:sp>
        <p:nvSpPr>
          <p:cNvPr id="4" name="Espace réservé du texte 3">
            <a:extLst>
              <a:ext uri="{FF2B5EF4-FFF2-40B4-BE49-F238E27FC236}">
                <a16:creationId xmlns:a16="http://schemas.microsoft.com/office/drawing/2014/main" id="{DF5B4E33-5678-BD56-0309-042CE5B02A48}"/>
              </a:ext>
            </a:extLst>
          </p:cNvPr>
          <p:cNvSpPr>
            <a:spLocks noGrp="1"/>
          </p:cNvSpPr>
          <p:nvPr>
            <p:ph type="body" sz="half" idx="2"/>
          </p:nvPr>
        </p:nvSpPr>
        <p:spPr/>
        <p:txBody>
          <a:bodyPr/>
          <a:lstStyle/>
          <a:p>
            <a:r>
              <a:rPr lang="fr-FR" dirty="0"/>
              <a:t>BUSINESS IS BUSINESS</a:t>
            </a:r>
          </a:p>
        </p:txBody>
      </p:sp>
      <p:pic>
        <p:nvPicPr>
          <p:cNvPr id="7" name="Espace réservé du contenu 4" descr="Une image contenant texte, capture d’écran, logiciel, Page web&#10;&#10;Description générée automatiquement">
            <a:extLst>
              <a:ext uri="{FF2B5EF4-FFF2-40B4-BE49-F238E27FC236}">
                <a16:creationId xmlns:a16="http://schemas.microsoft.com/office/drawing/2014/main" id="{13335A61-984D-60C1-D66F-D9976489966F}"/>
              </a:ext>
            </a:extLst>
          </p:cNvPr>
          <p:cNvPicPr>
            <a:picLocks noGrp="1" noChangeAspect="1"/>
          </p:cNvPicPr>
          <p:nvPr>
            <p:ph idx="4294967295"/>
          </p:nvPr>
        </p:nvPicPr>
        <p:blipFill rotWithShape="1">
          <a:blip r:embed="rId2"/>
          <a:srcRect l="18790" t="21192" r="33200" b="26115"/>
          <a:stretch/>
        </p:blipFill>
        <p:spPr bwMode="auto">
          <a:xfrm>
            <a:off x="5422900" y="1039813"/>
            <a:ext cx="6769100" cy="4178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1740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C60F85D-6B3D-64E5-751A-4F77D9116742}"/>
              </a:ext>
            </a:extLst>
          </p:cNvPr>
          <p:cNvSpPr>
            <a:spLocks noGrp="1"/>
          </p:cNvSpPr>
          <p:nvPr>
            <p:ph type="title"/>
          </p:nvPr>
        </p:nvSpPr>
        <p:spPr>
          <a:xfrm>
            <a:off x="849683" y="1240076"/>
            <a:ext cx="2727813" cy="4584527"/>
          </a:xfrm>
        </p:spPr>
        <p:txBody>
          <a:bodyPr>
            <a:normAutofit/>
          </a:bodyPr>
          <a:lstStyle/>
          <a:p>
            <a:r>
              <a:rPr lang="fr-FR">
                <a:solidFill>
                  <a:srgbClr val="FFFFFF"/>
                </a:solidFill>
              </a:rPr>
              <a:t>Un marche beaute inepuisable </a:t>
            </a:r>
          </a:p>
        </p:txBody>
      </p:sp>
      <p:sp>
        <p:nvSpPr>
          <p:cNvPr id="3" name="Espace réservé du contenu 2">
            <a:extLst>
              <a:ext uri="{FF2B5EF4-FFF2-40B4-BE49-F238E27FC236}">
                <a16:creationId xmlns:a16="http://schemas.microsoft.com/office/drawing/2014/main" id="{B5E3CBA7-D4D5-90FB-84FA-45F1563E327E}"/>
              </a:ext>
            </a:extLst>
          </p:cNvPr>
          <p:cNvSpPr>
            <a:spLocks noGrp="1"/>
          </p:cNvSpPr>
          <p:nvPr>
            <p:ph idx="1"/>
          </p:nvPr>
        </p:nvSpPr>
        <p:spPr>
          <a:xfrm>
            <a:off x="4705594" y="1240077"/>
            <a:ext cx="6034827" cy="4916465"/>
          </a:xfrm>
        </p:spPr>
        <p:txBody>
          <a:bodyPr anchor="t">
            <a:normAutofit/>
          </a:bodyPr>
          <a:lstStyle/>
          <a:p>
            <a:pPr>
              <a:lnSpc>
                <a:spcPct val="110000"/>
              </a:lnSpc>
            </a:pPr>
            <a:r>
              <a:rPr lang="fr-FR" dirty="0"/>
              <a:t>L’engagement des patients est vital pour l’industrie pharmaceutique, car les clients prennent en charge leur bien-être indépendamment des médicaments, et exigent d’être davantage impliqués dans les décisions liées à leurs propres soins de santé, d’où des publicités très ciblées et séduisantes et un marché « beauté » inépuisable. </a:t>
            </a:r>
            <a:endParaRPr lang="fr-FR"/>
          </a:p>
          <a:p>
            <a:pPr>
              <a:lnSpc>
                <a:spcPct val="110000"/>
              </a:lnSpc>
            </a:pPr>
            <a:endParaRPr lang="fr-FR">
              <a:highlight>
                <a:srgbClr val="FFFF00"/>
              </a:highlight>
            </a:endParaRPr>
          </a:p>
          <a:p>
            <a:pPr>
              <a:lnSpc>
                <a:spcPct val="110000"/>
              </a:lnSpc>
            </a:pPr>
            <a:r>
              <a:rPr lang="fr-FR">
                <a:highlight>
                  <a:srgbClr val="FFFF00"/>
                </a:highlight>
              </a:rPr>
              <a:t>La théorie du genre n’est pas qu’un gadget à visée humaniste, progressiste </a:t>
            </a:r>
          </a:p>
          <a:p>
            <a:pPr>
              <a:lnSpc>
                <a:spcPct val="110000"/>
              </a:lnSpc>
            </a:pPr>
            <a:r>
              <a:rPr lang="fr-FR">
                <a:highlight>
                  <a:srgbClr val="FFFF00"/>
                </a:highlight>
              </a:rPr>
              <a:t>mais bien une monstrueuse marchandisation du corps sous faux drapeau de compassion, d’attention et de psychologie. Un business d’enfer</a:t>
            </a:r>
          </a:p>
        </p:txBody>
      </p:sp>
    </p:spTree>
    <p:extLst>
      <p:ext uri="{BB962C8B-B14F-4D97-AF65-F5344CB8AC3E}">
        <p14:creationId xmlns:p14="http://schemas.microsoft.com/office/powerpoint/2010/main" val="35655860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581C20-E26D-9B77-E117-0BBB0ACC807A}"/>
              </a:ext>
            </a:extLst>
          </p:cNvPr>
          <p:cNvSpPr>
            <a:spLocks noGrp="1"/>
          </p:cNvSpPr>
          <p:nvPr>
            <p:ph type="title"/>
          </p:nvPr>
        </p:nvSpPr>
        <p:spPr>
          <a:xfrm>
            <a:off x="1150031" y="575089"/>
            <a:ext cx="3184479" cy="1658477"/>
          </a:xfrm>
        </p:spPr>
        <p:txBody>
          <a:bodyPr>
            <a:normAutofit/>
          </a:bodyPr>
          <a:lstStyle/>
          <a:p>
            <a:r>
              <a:rPr lang="fr-FR" i="0" dirty="0">
                <a:solidFill>
                  <a:srgbClr val="C00000"/>
                </a:solidFill>
                <a:effectLst/>
                <a:latin typeface="Trade Gothic Next Heavy" panose="020F0502020204030204" pitchFamily="34" charset="0"/>
              </a:rPr>
              <a:t>Le bon sens et la science ne sauraient être « </a:t>
            </a:r>
            <a:r>
              <a:rPr lang="fr-FR" i="0" dirty="0" err="1">
                <a:solidFill>
                  <a:srgbClr val="C00000"/>
                </a:solidFill>
                <a:effectLst/>
                <a:latin typeface="Trade Gothic Next Heavy" panose="020F0502020204030204" pitchFamily="34" charset="0"/>
              </a:rPr>
              <a:t>transphobeS</a:t>
            </a:r>
            <a:r>
              <a:rPr lang="fr-FR" i="0" dirty="0">
                <a:solidFill>
                  <a:srgbClr val="C00000"/>
                </a:solidFill>
                <a:effectLst/>
                <a:latin typeface="Trade Gothic Next Heavy" panose="020F0502020204030204" pitchFamily="34" charset="0"/>
              </a:rPr>
              <a:t> ».</a:t>
            </a:r>
            <a:endParaRPr lang="fr-FR" dirty="0">
              <a:solidFill>
                <a:srgbClr val="C00000"/>
              </a:solidFill>
              <a:latin typeface="Trade Gothic Next Heavy" panose="020F0502020204030204" pitchFamily="34" charset="0"/>
            </a:endParaRPr>
          </a:p>
        </p:txBody>
      </p:sp>
      <p:graphicFrame>
        <p:nvGraphicFramePr>
          <p:cNvPr id="6" name="Espace réservé du contenu 2">
            <a:extLst>
              <a:ext uri="{FF2B5EF4-FFF2-40B4-BE49-F238E27FC236}">
                <a16:creationId xmlns:a16="http://schemas.microsoft.com/office/drawing/2014/main" id="{0D11CD30-2F84-E9C2-89E8-232F961788FF}"/>
              </a:ext>
            </a:extLst>
          </p:cNvPr>
          <p:cNvGraphicFramePr>
            <a:graphicFrameLocks noGrp="1"/>
          </p:cNvGraphicFramePr>
          <p:nvPr>
            <p:ph idx="1"/>
            <p:extLst>
              <p:ext uri="{D42A27DB-BD31-4B8C-83A1-F6EECF244321}">
                <p14:modId xmlns:p14="http://schemas.microsoft.com/office/powerpoint/2010/main" val="311781828"/>
              </p:ext>
            </p:extLst>
          </p:nvPr>
        </p:nvGraphicFramePr>
        <p:xfrm>
          <a:off x="5043714" y="798974"/>
          <a:ext cx="5929086" cy="4870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a:extLst>
              <a:ext uri="{FF2B5EF4-FFF2-40B4-BE49-F238E27FC236}">
                <a16:creationId xmlns:a16="http://schemas.microsoft.com/office/drawing/2014/main" id="{A91ADFBC-CA73-200A-4145-1CD08825C7AF}"/>
              </a:ext>
            </a:extLst>
          </p:cNvPr>
          <p:cNvSpPr>
            <a:spLocks noGrp="1"/>
          </p:cNvSpPr>
          <p:nvPr>
            <p:ph type="body" sz="half" idx="2"/>
          </p:nvPr>
        </p:nvSpPr>
        <p:spPr/>
        <p:txBody>
          <a:bodyPr/>
          <a:lstStyle/>
          <a:p>
            <a:endParaRPr lang="fr-FR" dirty="0"/>
          </a:p>
        </p:txBody>
      </p:sp>
    </p:spTree>
    <p:extLst>
      <p:ext uri="{BB962C8B-B14F-4D97-AF65-F5344CB8AC3E}">
        <p14:creationId xmlns:p14="http://schemas.microsoft.com/office/powerpoint/2010/main" val="2221389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5FB39-FDE3-5A4C-D873-51039701931A}"/>
              </a:ext>
            </a:extLst>
          </p:cNvPr>
          <p:cNvSpPr>
            <a:spLocks noGrp="1"/>
          </p:cNvSpPr>
          <p:nvPr>
            <p:ph type="title"/>
          </p:nvPr>
        </p:nvSpPr>
        <p:spPr>
          <a:xfrm>
            <a:off x="324196" y="278296"/>
            <a:ext cx="10989426" cy="1508940"/>
          </a:xfrm>
        </p:spPr>
        <p:txBody>
          <a:bodyPr>
            <a:noAutofit/>
          </a:bodyPr>
          <a:lstStyle/>
          <a:p>
            <a:r>
              <a:rPr lang="fr-FR" dirty="0"/>
              <a:t>L’EDUCATION SEXUELLE S’ INSCRIT DANS LA VOLONTE DES ELITES   D’ALLER Vers le </a:t>
            </a:r>
            <a:r>
              <a:rPr lang="fr-FR" b="1" i="1" dirty="0" err="1"/>
              <a:t>transhumanismE</a:t>
            </a:r>
            <a:r>
              <a:rPr lang="fr-FR" b="1" i="1" dirty="0"/>
              <a:t> ET LA </a:t>
            </a:r>
            <a:r>
              <a:rPr lang="fr-FR" b="1" i="1" dirty="0" err="1"/>
              <a:t>DEPOPULAtION</a:t>
            </a:r>
            <a:r>
              <a:rPr lang="fr-FR" b="1" i="1" dirty="0"/>
              <a:t> malthusienne</a:t>
            </a:r>
          </a:p>
        </p:txBody>
      </p:sp>
      <p:sp>
        <p:nvSpPr>
          <p:cNvPr id="3" name="Espace réservé du contenu 2">
            <a:extLst>
              <a:ext uri="{FF2B5EF4-FFF2-40B4-BE49-F238E27FC236}">
                <a16:creationId xmlns:a16="http://schemas.microsoft.com/office/drawing/2014/main" id="{11E62AE4-2A99-4E34-971F-2939B2EB4011}"/>
              </a:ext>
            </a:extLst>
          </p:cNvPr>
          <p:cNvSpPr>
            <a:spLocks noGrp="1"/>
          </p:cNvSpPr>
          <p:nvPr>
            <p:ph sz="half" idx="1"/>
          </p:nvPr>
        </p:nvSpPr>
        <p:spPr>
          <a:xfrm>
            <a:off x="145473" y="1908314"/>
            <a:ext cx="11901054" cy="4671390"/>
          </a:xfrm>
        </p:spPr>
        <p:txBody>
          <a:bodyPr>
            <a:normAutofit fontScale="40000" lnSpcReduction="20000"/>
          </a:bodyPr>
          <a:lstStyle/>
          <a:p>
            <a:pPr fontAlgn="base">
              <a:lnSpc>
                <a:spcPct val="107000"/>
              </a:lnSpc>
              <a:spcAft>
                <a:spcPts val="800"/>
              </a:spcAft>
            </a:pPr>
            <a:r>
              <a:rPr lang="fr-FR" sz="2000"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t>
            </a:r>
            <a:r>
              <a:rPr lang="fr-FR" sz="4600" b="1" kern="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r>
              <a:rPr lang="fr-FR" sz="7600" b="1" kern="0" dirty="0">
                <a:solidFill>
                  <a:srgbClr val="000000"/>
                </a:solidFill>
                <a:highlight>
                  <a:srgbClr val="FFFF00"/>
                </a:highlight>
                <a:latin typeface="Open Sans" panose="020B0606030504020204" pitchFamily="34" charset="0"/>
                <a:ea typeface="Times New Roman" panose="02020603050405020304" pitchFamily="18" charset="0"/>
                <a:cs typeface="Times New Roman" panose="02020603050405020304" pitchFamily="18" charset="0"/>
              </a:rPr>
              <a:t>D</a:t>
            </a:r>
            <a:r>
              <a:rPr lang="fr-FR" sz="7600" b="1" kern="0" dirty="0">
                <a:effectLst/>
                <a:highlight>
                  <a:srgbClr val="FFFF00"/>
                </a:highlight>
                <a:latin typeface="Open Sans" panose="020B0606030504020204" pitchFamily="34" charset="0"/>
                <a:ea typeface="Times New Roman" panose="02020603050405020304" pitchFamily="18" charset="0"/>
                <a:cs typeface="Times New Roman" panose="02020603050405020304" pitchFamily="18" charset="0"/>
              </a:rPr>
              <a:t>ynamiter la société </a:t>
            </a:r>
            <a:r>
              <a:rPr lang="fr-FR" sz="7600" b="1" kern="0" dirty="0">
                <a:effectLst/>
                <a:latin typeface="Open Sans" panose="020B0606030504020204" pitchFamily="34" charset="0"/>
                <a:ea typeface="Times New Roman" panose="02020603050405020304" pitchFamily="18" charset="0"/>
                <a:cs typeface="Times New Roman" panose="02020603050405020304" pitchFamily="18" charset="0"/>
              </a:rPr>
              <a:t>en commençant par son fondement, la famille</a:t>
            </a:r>
          </a:p>
          <a:p>
            <a:pPr fontAlgn="base">
              <a:lnSpc>
                <a:spcPct val="107000"/>
              </a:lnSpc>
              <a:spcAft>
                <a:spcPts val="800"/>
              </a:spcAft>
            </a:pPr>
            <a:r>
              <a:rPr lang="fr-FR" sz="7600" b="1" kern="0" dirty="0">
                <a:effectLst/>
                <a:latin typeface="Open Sans" panose="020B0606030504020204" pitchFamily="34" charset="0"/>
                <a:ea typeface="Times New Roman" panose="02020603050405020304" pitchFamily="18" charset="0"/>
                <a:cs typeface="Times New Roman" panose="02020603050405020304" pitchFamily="18" charset="0"/>
              </a:rPr>
              <a:t> résulte en grande partie de la révolution sexuelle et des réformes sociétales</a:t>
            </a:r>
          </a:p>
          <a:p>
            <a:pPr fontAlgn="base">
              <a:lnSpc>
                <a:spcPct val="107000"/>
              </a:lnSpc>
              <a:spcAft>
                <a:spcPts val="800"/>
              </a:spcAft>
            </a:pPr>
            <a:r>
              <a:rPr lang="fr-FR" sz="7600" b="1" kern="0" dirty="0">
                <a:effectLst/>
                <a:latin typeface="Open Sans" panose="020B0606030504020204" pitchFamily="34" charset="0"/>
                <a:ea typeface="Times New Roman" panose="02020603050405020304" pitchFamily="18" charset="0"/>
                <a:cs typeface="Times New Roman" panose="02020603050405020304" pitchFamily="18" charset="0"/>
              </a:rPr>
              <a:t> destruction de la famille :  notamment par la </a:t>
            </a:r>
            <a:r>
              <a:rPr lang="fr-FR" sz="7600" b="1" kern="0" dirty="0">
                <a:effectLst/>
                <a:highlight>
                  <a:srgbClr val="FFFF00"/>
                </a:highlight>
                <a:latin typeface="Open Sans" panose="020B0606030504020204" pitchFamily="34" charset="0"/>
                <a:ea typeface="Times New Roman" panose="02020603050405020304" pitchFamily="18" charset="0"/>
                <a:cs typeface="Times New Roman" panose="02020603050405020304" pitchFamily="18" charset="0"/>
              </a:rPr>
              <a:t>profanation du mariage et la sexualisation des enfants et priver les parents de leur autorité sur leur enfant</a:t>
            </a:r>
          </a:p>
          <a:p>
            <a:pPr fontAlgn="base">
              <a:lnSpc>
                <a:spcPct val="107000"/>
              </a:lnSpc>
              <a:spcAft>
                <a:spcPts val="800"/>
              </a:spcAft>
            </a:pPr>
            <a:r>
              <a:rPr lang="fr-FR" sz="7600" b="1" kern="0" dirty="0">
                <a:latin typeface="Open Sans" panose="020B0606030504020204" pitchFamily="34" charset="0"/>
                <a:ea typeface="Times New Roman" panose="02020603050405020304" pitchFamily="18" charset="0"/>
                <a:cs typeface="Times New Roman" panose="02020603050405020304" pitchFamily="18" charset="0"/>
              </a:rPr>
              <a:t>OBTENIR UNE DEPOPULATION GENERALE </a:t>
            </a:r>
            <a:endParaRPr lang="fr-FR" sz="7600" b="1" kern="0" dirty="0">
              <a:effectLst/>
              <a:latin typeface="Open Sans" panose="020B0606030504020204" pitchFamily="34" charset="0"/>
              <a:ea typeface="Times New Roman" panose="02020603050405020304" pitchFamily="18" charset="0"/>
              <a:cs typeface="Times New Roman" panose="02020603050405020304" pitchFamily="18" charset="0"/>
            </a:endParaRPr>
          </a:p>
          <a:p>
            <a:endParaRPr lang="fr-FR" dirty="0"/>
          </a:p>
        </p:txBody>
      </p:sp>
      <p:sp>
        <p:nvSpPr>
          <p:cNvPr id="4" name="Espace réservé du contenu 3">
            <a:extLst>
              <a:ext uri="{FF2B5EF4-FFF2-40B4-BE49-F238E27FC236}">
                <a16:creationId xmlns:a16="http://schemas.microsoft.com/office/drawing/2014/main" id="{C0D786F6-C869-064D-C081-F8583DB7B9C1}"/>
              </a:ext>
            </a:extLst>
          </p:cNvPr>
          <p:cNvSpPr>
            <a:spLocks noGrp="1"/>
          </p:cNvSpPr>
          <p:nvPr>
            <p:ph sz="half" idx="2"/>
          </p:nvPr>
        </p:nvSpPr>
        <p:spPr>
          <a:xfrm flipV="1">
            <a:off x="11762509" y="5458862"/>
            <a:ext cx="284018" cy="249211"/>
          </a:xfrm>
        </p:spPr>
        <p:txBody>
          <a:bodyPr>
            <a:normAutofit fontScale="40000" lnSpcReduction="20000"/>
          </a:bodyPr>
          <a:lstStyle/>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21879883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39EC46-F19B-0C89-3F40-5AB7E54857E1}"/>
              </a:ext>
            </a:extLst>
          </p:cNvPr>
          <p:cNvSpPr>
            <a:spLocks noGrp="1"/>
          </p:cNvSpPr>
          <p:nvPr>
            <p:ph type="title"/>
          </p:nvPr>
        </p:nvSpPr>
        <p:spPr>
          <a:xfrm>
            <a:off x="317761" y="542436"/>
            <a:ext cx="3705599" cy="2225040"/>
          </a:xfrm>
        </p:spPr>
        <p:txBody>
          <a:bodyPr>
            <a:normAutofit fontScale="90000"/>
          </a:bodyPr>
          <a:lstStyle/>
          <a:p>
            <a:r>
              <a:rPr lang="fr-FR" sz="3200" b="1" dirty="0">
                <a:solidFill>
                  <a:srgbClr val="C00000"/>
                </a:solidFill>
              </a:rPr>
              <a:t>Manipulation des trans </a:t>
            </a:r>
            <a:br>
              <a:rPr lang="fr-FR" sz="3200" b="1" dirty="0">
                <a:solidFill>
                  <a:srgbClr val="C00000"/>
                </a:solidFill>
              </a:rPr>
            </a:br>
            <a:br>
              <a:rPr lang="fr-FR" sz="3200" b="1" dirty="0">
                <a:solidFill>
                  <a:srgbClr val="C00000"/>
                </a:solidFill>
              </a:rPr>
            </a:br>
            <a:r>
              <a:rPr lang="fr-FR" sz="3200" b="1" dirty="0">
                <a:solidFill>
                  <a:srgbClr val="C00000"/>
                </a:solidFill>
              </a:rPr>
              <a:t>pour </a:t>
            </a:r>
            <a:r>
              <a:rPr lang="fr-FR" sz="3200" b="1" dirty="0" err="1">
                <a:solidFill>
                  <a:srgbClr val="C00000"/>
                </a:solidFill>
              </a:rPr>
              <a:t>destructurer</a:t>
            </a:r>
            <a:r>
              <a:rPr lang="fr-FR" sz="3200" b="1" dirty="0">
                <a:solidFill>
                  <a:srgbClr val="C00000"/>
                </a:solidFill>
              </a:rPr>
              <a:t> la société </a:t>
            </a:r>
          </a:p>
        </p:txBody>
      </p:sp>
      <p:graphicFrame>
        <p:nvGraphicFramePr>
          <p:cNvPr id="6" name="Espace réservé du contenu 2">
            <a:extLst>
              <a:ext uri="{FF2B5EF4-FFF2-40B4-BE49-F238E27FC236}">
                <a16:creationId xmlns:a16="http://schemas.microsoft.com/office/drawing/2014/main" id="{1A716784-C04E-D74F-1EB2-A7F6FF173FB8}"/>
              </a:ext>
            </a:extLst>
          </p:cNvPr>
          <p:cNvGraphicFramePr>
            <a:graphicFrameLocks noGrp="1"/>
          </p:cNvGraphicFramePr>
          <p:nvPr>
            <p:ph idx="1"/>
          </p:nvPr>
        </p:nvGraphicFramePr>
        <p:xfrm>
          <a:off x="4160520" y="83528"/>
          <a:ext cx="8031480" cy="6690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3">
            <a:extLst>
              <a:ext uri="{FF2B5EF4-FFF2-40B4-BE49-F238E27FC236}">
                <a16:creationId xmlns:a16="http://schemas.microsoft.com/office/drawing/2014/main" id="{846B919A-5133-F873-B686-DB6C522AC2D0}"/>
              </a:ext>
            </a:extLst>
          </p:cNvPr>
          <p:cNvSpPr>
            <a:spLocks noGrp="1"/>
          </p:cNvSpPr>
          <p:nvPr>
            <p:ph type="body" sz="half" idx="2"/>
          </p:nvPr>
        </p:nvSpPr>
        <p:spPr>
          <a:xfrm>
            <a:off x="172720" y="4749800"/>
            <a:ext cx="3987800" cy="2024672"/>
          </a:xfrm>
          <a:solidFill>
            <a:schemeClr val="bg2"/>
          </a:solidFill>
        </p:spPr>
        <p:txBody>
          <a:bodyPr>
            <a:normAutofit/>
          </a:bodyPr>
          <a:lstStyle/>
          <a:p>
            <a:r>
              <a:rPr lang="fr-FR" sz="4400" b="1" dirty="0">
                <a:solidFill>
                  <a:srgbClr val="FF0000"/>
                </a:solidFill>
                <a:highlight>
                  <a:srgbClr val="FFFF00"/>
                </a:highlight>
              </a:rPr>
              <a:t>Des trans </a:t>
            </a:r>
          </a:p>
          <a:p>
            <a:r>
              <a:rPr lang="fr-FR" sz="4400" b="1" dirty="0">
                <a:solidFill>
                  <a:srgbClr val="FF0000"/>
                </a:solidFill>
                <a:highlight>
                  <a:srgbClr val="FFFF00"/>
                </a:highlight>
              </a:rPr>
              <a:t>se révoltent</a:t>
            </a:r>
          </a:p>
        </p:txBody>
      </p:sp>
    </p:spTree>
    <p:extLst>
      <p:ext uri="{BB962C8B-B14F-4D97-AF65-F5344CB8AC3E}">
        <p14:creationId xmlns:p14="http://schemas.microsoft.com/office/powerpoint/2010/main" val="40845537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CCE80-1583-3D43-59C8-466D4C8C68E7}"/>
              </a:ext>
            </a:extLst>
          </p:cNvPr>
          <p:cNvSpPr>
            <a:spLocks noGrp="1"/>
          </p:cNvSpPr>
          <p:nvPr>
            <p:ph type="title"/>
          </p:nvPr>
        </p:nvSpPr>
        <p:spPr/>
        <p:txBody>
          <a:bodyPr/>
          <a:lstStyle/>
          <a:p>
            <a:r>
              <a:rPr lang="fr-FR" dirty="0"/>
              <a:t>GAYS AGAINST </a:t>
            </a:r>
            <a:r>
              <a:rPr lang="fr-FR" dirty="0" err="1"/>
              <a:t>Groomers</a:t>
            </a:r>
            <a:r>
              <a:rPr lang="fr-FR" dirty="0"/>
              <a:t> </a:t>
            </a:r>
          </a:p>
        </p:txBody>
      </p:sp>
      <p:sp>
        <p:nvSpPr>
          <p:cNvPr id="3" name="Espace réservé du contenu 2">
            <a:extLst>
              <a:ext uri="{FF2B5EF4-FFF2-40B4-BE49-F238E27FC236}">
                <a16:creationId xmlns:a16="http://schemas.microsoft.com/office/drawing/2014/main" id="{CDFC3313-DB36-8D44-D7F6-9377C3EBD995}"/>
              </a:ext>
            </a:extLst>
          </p:cNvPr>
          <p:cNvSpPr>
            <a:spLocks noGrp="1"/>
          </p:cNvSpPr>
          <p:nvPr>
            <p:ph idx="1"/>
          </p:nvPr>
        </p:nvSpPr>
        <p:spPr>
          <a:xfrm>
            <a:off x="4717770" y="457200"/>
            <a:ext cx="6338414" cy="5000600"/>
          </a:xfrm>
        </p:spPr>
        <p:txBody>
          <a:bodyPr>
            <a:noAutofit/>
          </a:bodyPr>
          <a:lstStyle/>
          <a:p>
            <a:r>
              <a:rPr lang="fr-FR" sz="2400" dirty="0"/>
              <a:t>Aux USA, l’association « Gays Against </a:t>
            </a:r>
            <a:r>
              <a:rPr lang="fr-FR" sz="2400" dirty="0" err="1"/>
              <a:t>Groomers</a:t>
            </a:r>
            <a:r>
              <a:rPr lang="fr-FR" sz="2400" dirty="0"/>
              <a:t> » est une coalition d’homosexuels qui s’oppose à la tendance récente d’endoctriner et de sexualiser les enfants sous le couvert de « LGBTQIA+ » et qui dénonce les pratiques « destructrices » de certains mouvements trans extrémistes qui utilisent la communauté LGBTQ+ comme bouclier pour encourager la « mutilation, la stérilisation et l’endoctrinement des mineurs »</a:t>
            </a:r>
          </a:p>
        </p:txBody>
      </p:sp>
      <p:sp>
        <p:nvSpPr>
          <p:cNvPr id="4" name="Espace réservé du texte 3">
            <a:extLst>
              <a:ext uri="{FF2B5EF4-FFF2-40B4-BE49-F238E27FC236}">
                <a16:creationId xmlns:a16="http://schemas.microsoft.com/office/drawing/2014/main" id="{80BBF115-DBDB-56C8-4C7E-D581085E7219}"/>
              </a:ext>
            </a:extLst>
          </p:cNvPr>
          <p:cNvSpPr>
            <a:spLocks noGrp="1"/>
          </p:cNvSpPr>
          <p:nvPr>
            <p:ph type="body" sz="half" idx="2"/>
          </p:nvPr>
        </p:nvSpPr>
        <p:spPr/>
        <p:txBody>
          <a:bodyPr>
            <a:normAutofit/>
          </a:bodyPr>
          <a:lstStyle/>
          <a:p>
            <a:r>
              <a:rPr lang="fr-FR" sz="3600" dirty="0"/>
              <a:t>Protègent les enfants </a:t>
            </a:r>
          </a:p>
        </p:txBody>
      </p:sp>
    </p:spTree>
    <p:extLst>
      <p:ext uri="{BB962C8B-B14F-4D97-AF65-F5344CB8AC3E}">
        <p14:creationId xmlns:p14="http://schemas.microsoft.com/office/powerpoint/2010/main" val="10566925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pic>
        <p:nvPicPr>
          <p:cNvPr id="12" name="Picture 11">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7" name="Rectangle 26">
            <a:extLst>
              <a:ext uri="{FF2B5EF4-FFF2-40B4-BE49-F238E27FC236}">
                <a16:creationId xmlns:a16="http://schemas.microsoft.com/office/drawing/2014/main" id="{1B6FE1E6-1155-46CD-9113-BC03DDD53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80DFCE9-814C-46CF-8B54-3DF7C405D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re 1">
            <a:extLst>
              <a:ext uri="{FF2B5EF4-FFF2-40B4-BE49-F238E27FC236}">
                <a16:creationId xmlns:a16="http://schemas.microsoft.com/office/drawing/2014/main" id="{D7C1D8CC-1C5E-2ADC-A909-B552FAF1E505}"/>
              </a:ext>
            </a:extLst>
          </p:cNvPr>
          <p:cNvSpPr>
            <a:spLocks noGrp="1"/>
          </p:cNvSpPr>
          <p:nvPr>
            <p:ph type="title"/>
          </p:nvPr>
        </p:nvSpPr>
        <p:spPr>
          <a:xfrm>
            <a:off x="1451581" y="5008500"/>
            <a:ext cx="9603272" cy="960755"/>
          </a:xfrm>
        </p:spPr>
        <p:txBody>
          <a:bodyPr vert="horz" lIns="91440" tIns="45720" rIns="91440" bIns="45720" rtlCol="0" anchor="t">
            <a:normAutofit/>
          </a:bodyPr>
          <a:lstStyle/>
          <a:p>
            <a:r>
              <a:rPr lang="en-US" sz="3000"/>
              <a:t>Vous mobiliser ! Alerter les enseignants, regroupez-vous si possible</a:t>
            </a:r>
          </a:p>
        </p:txBody>
      </p:sp>
      <p:cxnSp>
        <p:nvCxnSpPr>
          <p:cNvPr id="29" name="Straight Connector 21">
            <a:extLst>
              <a:ext uri="{FF2B5EF4-FFF2-40B4-BE49-F238E27FC236}">
                <a16:creationId xmlns:a16="http://schemas.microsoft.com/office/drawing/2014/main" id="{34EA8DE4-CCC2-431B-8C80-EA90145DB8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4826256"/>
            <a:ext cx="960327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0" name="Picture 23">
            <a:extLst>
              <a:ext uri="{FF2B5EF4-FFF2-40B4-BE49-F238E27FC236}">
                <a16:creationId xmlns:a16="http://schemas.microsoft.com/office/drawing/2014/main" id="{4CB4C886-8576-4974-AB93-DE953D243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15050"/>
            <a:ext cx="12192000" cy="742950"/>
          </a:xfrm>
          <a:prstGeom prst="rect">
            <a:avLst/>
          </a:prstGeom>
        </p:spPr>
      </p:pic>
      <p:cxnSp>
        <p:nvCxnSpPr>
          <p:cNvPr id="26" name="Straight Connector 25">
            <a:extLst>
              <a:ext uri="{FF2B5EF4-FFF2-40B4-BE49-F238E27FC236}">
                <a16:creationId xmlns:a16="http://schemas.microsoft.com/office/drawing/2014/main" id="{9F386762-7F04-4308-9C63-5F9B6DD515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C9AB59F6-A2AB-BDB4-077B-1B944E0C0B95}"/>
              </a:ext>
            </a:extLst>
          </p:cNvPr>
          <p:cNvSpPr>
            <a:spLocks noGrp="1"/>
          </p:cNvSpPr>
          <p:nvPr>
            <p:ph sz="half" idx="1"/>
          </p:nvPr>
        </p:nvSpPr>
        <p:spPr>
          <a:xfrm>
            <a:off x="1450975" y="939603"/>
            <a:ext cx="5652776" cy="3242969"/>
          </a:xfrm>
        </p:spPr>
        <p:txBody>
          <a:bodyPr>
            <a:noAutofit/>
          </a:bodyPr>
          <a:lstStyle/>
          <a:p>
            <a:pPr marL="194310" indent="-194310" defTabSz="777240">
              <a:spcBef>
                <a:spcPts val="850"/>
              </a:spcBef>
            </a:pPr>
            <a:r>
              <a:rPr lang="fr-FR" sz="2040" kern="1200">
                <a:solidFill>
                  <a:schemeClr val="tx1"/>
                </a:solidFill>
                <a:effectLst/>
                <a:latin typeface="+mn-lt"/>
                <a:ea typeface="+mn-ea"/>
                <a:cs typeface="+mn-cs"/>
              </a:rPr>
              <a:t>Refuser l’éducation à la sexualité à l’école</a:t>
            </a:r>
          </a:p>
          <a:p>
            <a:pPr marL="194310" indent="-194310" defTabSz="777240">
              <a:spcBef>
                <a:spcPts val="850"/>
              </a:spcBef>
            </a:pPr>
            <a:r>
              <a:rPr lang="fr-FR" sz="2040" kern="1200">
                <a:solidFill>
                  <a:schemeClr val="tx1"/>
                </a:solidFill>
                <a:effectLst/>
                <a:latin typeface="+mn-lt"/>
                <a:ea typeface="+mn-ea"/>
                <a:cs typeface="+mn-cs"/>
              </a:rPr>
              <a:t> Lenfant n’a pas de sexualité ! </a:t>
            </a:r>
          </a:p>
          <a:p>
            <a:pPr marL="194310" indent="-194310" defTabSz="777240">
              <a:spcBef>
                <a:spcPts val="850"/>
              </a:spcBef>
            </a:pPr>
            <a:r>
              <a:rPr lang="fr-FR" sz="2040" kern="1200">
                <a:solidFill>
                  <a:schemeClr val="tx1"/>
                </a:solidFill>
                <a:effectLst/>
                <a:latin typeface="+mn-lt"/>
                <a:ea typeface="+mn-ea"/>
                <a:cs typeface="+mn-cs"/>
              </a:rPr>
              <a:t> prévenir les enseignants que vous refusez toute séance d’éducation sexuelle sous quelle que forme que ce soit  </a:t>
            </a:r>
          </a:p>
          <a:p>
            <a:pPr marL="194310" indent="-194310" defTabSz="777240">
              <a:spcBef>
                <a:spcPts val="850"/>
              </a:spcBef>
            </a:pPr>
            <a:r>
              <a:rPr lang="fr-FR" sz="2040" kern="1200">
                <a:solidFill>
                  <a:schemeClr val="tx1"/>
                </a:solidFill>
                <a:effectLst/>
                <a:latin typeface="+mn-lt"/>
                <a:ea typeface="+mn-ea"/>
                <a:cs typeface="+mn-cs"/>
              </a:rPr>
              <a:t> écrivez-le par lettre recommandée avec AR au directeur et  au recteur </a:t>
            </a:r>
          </a:p>
          <a:p>
            <a:pPr marL="194310" indent="-194310" defTabSz="777240">
              <a:spcBef>
                <a:spcPts val="850"/>
              </a:spcBef>
            </a:pPr>
            <a:r>
              <a:rPr lang="fr-FR" sz="2040" kern="1200">
                <a:solidFill>
                  <a:schemeClr val="tx1"/>
                </a:solidFill>
                <a:effectLst/>
                <a:latin typeface="+mn-lt"/>
                <a:ea typeface="+mn-ea"/>
                <a:cs typeface="+mn-cs"/>
              </a:rPr>
              <a:t>Ils seront pénalement responsables</a:t>
            </a:r>
            <a:endParaRPr lang="fr-FR" sz="2400"/>
          </a:p>
        </p:txBody>
      </p:sp>
      <p:sp>
        <p:nvSpPr>
          <p:cNvPr id="4" name="Espace réservé du contenu 3">
            <a:extLst>
              <a:ext uri="{FF2B5EF4-FFF2-40B4-BE49-F238E27FC236}">
                <a16:creationId xmlns:a16="http://schemas.microsoft.com/office/drawing/2014/main" id="{023D5DA5-E533-7503-6244-8535AB012DC8}"/>
              </a:ext>
            </a:extLst>
          </p:cNvPr>
          <p:cNvSpPr>
            <a:spLocks noGrp="1"/>
          </p:cNvSpPr>
          <p:nvPr>
            <p:ph sz="half" idx="2"/>
          </p:nvPr>
        </p:nvSpPr>
        <p:spPr>
          <a:xfrm>
            <a:off x="7242967" y="1239773"/>
            <a:ext cx="3812383" cy="3137162"/>
          </a:xfrm>
        </p:spPr>
        <p:txBody>
          <a:bodyPr>
            <a:normAutofit/>
          </a:bodyPr>
          <a:lstStyle/>
          <a:p>
            <a:pPr marL="194310" indent="-194310" defTabSz="777240">
              <a:spcBef>
                <a:spcPts val="850"/>
              </a:spcBef>
            </a:pPr>
            <a:r>
              <a:rPr lang="fr-FR" sz="1700" b="1" kern="1200">
                <a:solidFill>
                  <a:schemeClr val="tx1"/>
                </a:solidFill>
                <a:effectLst/>
                <a:latin typeface="+mn-lt"/>
                <a:ea typeface="+mn-ea"/>
                <a:cs typeface="+mn-cs"/>
              </a:rPr>
              <a:t>Si c’est trop tard </a:t>
            </a:r>
          </a:p>
          <a:p>
            <a:pPr marL="194310" indent="-194310" defTabSz="777240">
              <a:spcBef>
                <a:spcPts val="850"/>
              </a:spcBef>
            </a:pPr>
            <a:endParaRPr lang="fr-FR" sz="1700" b="1" kern="1200">
              <a:solidFill>
                <a:schemeClr val="tx1"/>
              </a:solidFill>
              <a:effectLst/>
              <a:latin typeface="+mn-lt"/>
              <a:ea typeface="+mn-ea"/>
              <a:cs typeface="+mn-cs"/>
            </a:endParaRPr>
          </a:p>
          <a:p>
            <a:pPr marL="194310" indent="-194310" defTabSz="777240">
              <a:spcBef>
                <a:spcPts val="850"/>
              </a:spcBef>
            </a:pPr>
            <a:r>
              <a:rPr lang="fr-FR" sz="1700" b="1" kern="1200">
                <a:solidFill>
                  <a:schemeClr val="tx1"/>
                </a:solidFill>
                <a:effectLst/>
                <a:latin typeface="+mn-lt"/>
                <a:ea typeface="+mn-ea"/>
                <a:cs typeface="+mn-cs"/>
              </a:rPr>
              <a:t>portez plainte</a:t>
            </a:r>
          </a:p>
          <a:p>
            <a:pPr marL="194310" indent="-194310" defTabSz="777240">
              <a:spcBef>
                <a:spcPts val="850"/>
              </a:spcBef>
            </a:pPr>
            <a:endParaRPr lang="fr-FR" sz="1700" b="1" kern="1200">
              <a:solidFill>
                <a:schemeClr val="tx1"/>
              </a:solidFill>
              <a:effectLst/>
              <a:latin typeface="+mn-lt"/>
              <a:ea typeface="+mn-ea"/>
              <a:cs typeface="+mn-cs"/>
            </a:endParaRPr>
          </a:p>
          <a:p>
            <a:pPr marL="194310" indent="-194310" defTabSz="777240">
              <a:spcBef>
                <a:spcPts val="850"/>
              </a:spcBef>
            </a:pPr>
            <a:endParaRPr lang="fr-FR" sz="1700" b="1" kern="1200">
              <a:solidFill>
                <a:schemeClr val="tx1"/>
              </a:solidFill>
              <a:effectLst/>
              <a:latin typeface="+mn-lt"/>
              <a:ea typeface="+mn-ea"/>
              <a:cs typeface="+mn-cs"/>
            </a:endParaRPr>
          </a:p>
          <a:p>
            <a:pPr marL="194310" indent="-194310" defTabSz="777240">
              <a:spcBef>
                <a:spcPts val="850"/>
              </a:spcBef>
            </a:pPr>
            <a:r>
              <a:rPr lang="fr-FR" sz="1615" b="1" kern="1200">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https://</a:t>
            </a:r>
            <a:r>
              <a:rPr lang="fr-FR" sz="1615" b="1" kern="1200" err="1">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x.com</a:t>
            </a:r>
            <a:r>
              <a:rPr lang="fr-FR" sz="1615" b="1" kern="1200">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a:t>
            </a:r>
            <a:r>
              <a:rPr lang="fr-FR" sz="1615" b="1" kern="1200" err="1">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AssociationPEC</a:t>
            </a:r>
            <a:r>
              <a:rPr lang="fr-FR" sz="1615" b="1" kern="1200">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/status/</a:t>
            </a:r>
            <a:r>
              <a:rPr lang="fr-FR" sz="1615" b="1" kern="1200" err="1">
                <a:solidFill>
                  <a:schemeClr val="tx1"/>
                </a:solidFill>
                <a:effectLst/>
                <a:latin typeface="Times New Roman" panose="02020603050405020304" pitchFamily="18" charset="0"/>
                <a:hlinkClick r:id="rId3">
                  <a:extLst>
                    <a:ext uri="{A12FA001-AC4F-418D-AE19-62706E023703}">
                      <ahyp:hlinkClr xmlns:ahyp="http://schemas.microsoft.com/office/drawing/2018/hyperlinkcolor" val="tx"/>
                    </a:ext>
                  </a:extLst>
                </a:hlinkClick>
              </a:rPr>
              <a:t>1713248919805710659?s</a:t>
            </a:r>
            <a:r>
              <a:rPr lang="fr-FR" sz="1615" b="1" kern="1200">
                <a:solidFill>
                  <a:schemeClr val="tx1"/>
                </a:solidFill>
                <a:effectLst/>
                <a:latin typeface="Times New Roman" panose="02020603050405020304" pitchFamily="18" charset="0"/>
                <a:ea typeface="+mn-ea"/>
                <a:cs typeface="+mn-cs"/>
                <a:hlinkClick r:id="rId3">
                  <a:extLst>
                    <a:ext uri="{A12FA001-AC4F-418D-AE19-62706E023703}">
                      <ahyp:hlinkClr xmlns:ahyp="http://schemas.microsoft.com/office/drawing/2018/hyperlinkcolor" val="tx"/>
                    </a:ext>
                  </a:extLst>
                </a:hlinkClick>
              </a:rPr>
              <a:t>=20</a:t>
            </a:r>
            <a:r>
              <a:rPr lang="fr-FR" sz="1615" b="1" kern="1200">
                <a:solidFill>
                  <a:schemeClr val="tx1"/>
                </a:solidFill>
                <a:effectLst/>
                <a:latin typeface="Times New Roman" panose="02020603050405020304" pitchFamily="18" charset="0"/>
                <a:ea typeface="+mn-ea"/>
                <a:cs typeface="+mn-cs"/>
              </a:rPr>
              <a:t> </a:t>
            </a:r>
            <a:endParaRPr lang="fr-FR" sz="1615" b="1" kern="1200">
              <a:solidFill>
                <a:schemeClr val="tx1"/>
              </a:solidFill>
              <a:effectLst/>
              <a:latin typeface="+mn-lt"/>
              <a:ea typeface="+mn-ea"/>
              <a:cs typeface="+mn-cs"/>
            </a:endParaRPr>
          </a:p>
          <a:p>
            <a:pPr marL="194310" indent="-194310" defTabSz="777240">
              <a:spcBef>
                <a:spcPts val="850"/>
              </a:spcBef>
            </a:pPr>
            <a:endParaRPr lang="fr-FR" sz="1615" b="1" kern="1200">
              <a:solidFill>
                <a:schemeClr val="tx1"/>
              </a:solidFill>
              <a:effectLst/>
              <a:latin typeface="+mn-lt"/>
              <a:ea typeface="+mn-ea"/>
              <a:cs typeface="+mn-cs"/>
            </a:endParaRPr>
          </a:p>
          <a:p>
            <a:endParaRPr lang="fr-FR" dirty="0"/>
          </a:p>
        </p:txBody>
      </p:sp>
    </p:spTree>
    <p:extLst>
      <p:ext uri="{BB962C8B-B14F-4D97-AF65-F5344CB8AC3E}">
        <p14:creationId xmlns:p14="http://schemas.microsoft.com/office/powerpoint/2010/main" val="1580306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rgbClr val="FDA6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FBD0D624-C4A7-4BDD-921D-FBFED43658E6}"/>
              </a:ext>
            </a:extLst>
          </p:cNvPr>
          <p:cNvPicPr>
            <a:picLocks noChangeAspect="1"/>
          </p:cNvPicPr>
          <p:nvPr/>
        </p:nvPicPr>
        <p:blipFill rotWithShape="1">
          <a:blip r:embed="rId2"/>
          <a:srcRect l="18188" t="14109" r="1212" b="6859"/>
          <a:stretch/>
        </p:blipFill>
        <p:spPr bwMode="auto">
          <a:xfrm>
            <a:off x="1045692" y="643467"/>
            <a:ext cx="10100616" cy="557106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5528467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83673C-591D-F334-6926-628D91B00472}"/>
              </a:ext>
            </a:extLst>
          </p:cNvPr>
          <p:cNvSpPr>
            <a:spLocks noGrp="1"/>
          </p:cNvSpPr>
          <p:nvPr>
            <p:ph type="title"/>
          </p:nvPr>
        </p:nvSpPr>
        <p:spPr>
          <a:xfrm>
            <a:off x="325120" y="233681"/>
            <a:ext cx="3252377" cy="2338070"/>
          </a:xfrm>
        </p:spPr>
        <p:txBody>
          <a:bodyPr>
            <a:normAutofit/>
          </a:bodyPr>
          <a:lstStyle/>
          <a:p>
            <a:r>
              <a:rPr lang="fr-FR" sz="2700" b="1" dirty="0">
                <a:solidFill>
                  <a:srgbClr val="C00000"/>
                </a:solidFill>
              </a:rPr>
              <a:t>Interférences avec la filiation </a:t>
            </a:r>
          </a:p>
        </p:txBody>
      </p:sp>
      <p:sp>
        <p:nvSpPr>
          <p:cNvPr id="3" name="Espace réservé du contenu 2">
            <a:extLst>
              <a:ext uri="{FF2B5EF4-FFF2-40B4-BE49-F238E27FC236}">
                <a16:creationId xmlns:a16="http://schemas.microsoft.com/office/drawing/2014/main" id="{BB2E3C59-88C6-E892-AC6F-DD6518C5E3D1}"/>
              </a:ext>
            </a:extLst>
          </p:cNvPr>
          <p:cNvSpPr>
            <a:spLocks noGrp="1"/>
          </p:cNvSpPr>
          <p:nvPr>
            <p:ph idx="1"/>
          </p:nvPr>
        </p:nvSpPr>
        <p:spPr>
          <a:xfrm>
            <a:off x="4062127" y="142613"/>
            <a:ext cx="7682833" cy="6532508"/>
          </a:xfrm>
        </p:spPr>
        <p:txBody>
          <a:bodyPr anchor="t">
            <a:normAutofit fontScale="92500" lnSpcReduction="20000"/>
          </a:bodyPr>
          <a:lstStyle/>
          <a:p>
            <a:pPr>
              <a:lnSpc>
                <a:spcPct val="110000"/>
              </a:lnSpc>
            </a:pPr>
            <a:r>
              <a:rPr lang="fr-FR" b="1" dirty="0"/>
              <a:t>« La nomination reste un invariant anthropologique majeur, </a:t>
            </a:r>
            <a:r>
              <a:rPr lang="fr-FR" b="1" dirty="0">
                <a:solidFill>
                  <a:srgbClr val="FF0000"/>
                </a:solidFill>
                <a:highlight>
                  <a:srgbClr val="FFFF00"/>
                </a:highlight>
              </a:rPr>
              <a:t>conférer à l’enfant le pouvoir d’effacer la trace de filiation </a:t>
            </a:r>
            <a:r>
              <a:rPr lang="fr-FR" b="1" dirty="0">
                <a:solidFill>
                  <a:srgbClr val="FF0000"/>
                </a:solidFill>
              </a:rPr>
              <a:t>conférée par ses parents et d’imposer un nouveau prénom fait de lui un self-made-man, </a:t>
            </a:r>
            <a:r>
              <a:rPr lang="fr-FR" b="1" dirty="0">
                <a:solidFill>
                  <a:srgbClr val="FF0000"/>
                </a:solidFill>
                <a:highlight>
                  <a:srgbClr val="FFFF00"/>
                </a:highlight>
              </a:rPr>
              <a:t>concrétisation de l’individualisme absolu prôné par l’idéologie managériale. </a:t>
            </a:r>
          </a:p>
          <a:p>
            <a:pPr marL="0" indent="0">
              <a:lnSpc>
                <a:spcPct val="110000"/>
              </a:lnSpc>
              <a:buNone/>
            </a:pPr>
            <a:r>
              <a:rPr lang="fr-FR" b="1" dirty="0">
                <a:solidFill>
                  <a:srgbClr val="FF0000"/>
                </a:solidFill>
              </a:rPr>
              <a:t>Le message est clair: le ressenti a force de loi ou plutôt </a:t>
            </a:r>
            <a:r>
              <a:rPr lang="fr-FR" b="1" dirty="0"/>
              <a:t>transcende la loi. » </a:t>
            </a:r>
          </a:p>
          <a:p>
            <a:pPr marL="0" indent="0">
              <a:lnSpc>
                <a:spcPct val="110000"/>
              </a:lnSpc>
              <a:buNone/>
            </a:pPr>
            <a:r>
              <a:rPr lang="fr-FR" b="1" dirty="0"/>
              <a:t>De fait, cette ingérence de l’école dans la vie privée des élèves ne peut qu’engendrer des conflits</a:t>
            </a:r>
          </a:p>
          <a:p>
            <a:pPr marL="0" indent="0">
              <a:lnSpc>
                <a:spcPct val="110000"/>
              </a:lnSpc>
              <a:buNone/>
            </a:pPr>
            <a:r>
              <a:rPr lang="fr-FR" b="1" dirty="0"/>
              <a:t>Selon la célébrité des récalcitrants, ces oppositions arrivent sur le devant de la scène par des tweets comme celui de Booba </a:t>
            </a:r>
          </a:p>
          <a:p>
            <a:pPr marL="0" indent="0">
              <a:lnSpc>
                <a:spcPct val="110000"/>
              </a:lnSpc>
              <a:buNone/>
            </a:pPr>
            <a:endParaRPr lang="fr-FR" b="1" dirty="0"/>
          </a:p>
          <a:p>
            <a:pPr marL="0" indent="0">
              <a:lnSpc>
                <a:spcPct val="110000"/>
              </a:lnSpc>
              <a:buNone/>
            </a:pPr>
            <a:r>
              <a:rPr lang="fr-FR" b="1" dirty="0"/>
              <a:t>: </a:t>
            </a:r>
          </a:p>
          <a:p>
            <a:pPr marL="0" indent="0">
              <a:lnSpc>
                <a:spcPct val="110000"/>
              </a:lnSpc>
              <a:buNone/>
            </a:pPr>
            <a:endParaRPr lang="fr-FR" b="1" dirty="0">
              <a:solidFill>
                <a:srgbClr val="FF0000"/>
              </a:solidFill>
              <a:highlight>
                <a:srgbClr val="FFFF00"/>
              </a:highlight>
            </a:endParaRPr>
          </a:p>
          <a:p>
            <a:pPr marL="0" indent="0">
              <a:lnSpc>
                <a:spcPct val="110000"/>
              </a:lnSpc>
              <a:buNone/>
            </a:pPr>
            <a:r>
              <a:rPr lang="fr-FR" b="1" dirty="0">
                <a:solidFill>
                  <a:srgbClr val="FF0000"/>
                </a:solidFill>
                <a:highlight>
                  <a:srgbClr val="FFFF00"/>
                </a:highlight>
              </a:rPr>
              <a:t>« Si mon fils rentre de l’école un jour et me dit qu’il s’appelle Mireille, on va avoir un sérieux problème. »</a:t>
            </a:r>
          </a:p>
          <a:p>
            <a:pPr>
              <a:lnSpc>
                <a:spcPct val="110000"/>
              </a:lnSpc>
            </a:pPr>
            <a:r>
              <a:rPr lang="fr-FR" b="1" dirty="0">
                <a:solidFill>
                  <a:srgbClr val="FF0000"/>
                </a:solidFill>
              </a:rPr>
              <a:t> Booba répond: « </a:t>
            </a:r>
            <a:r>
              <a:rPr lang="fr-FR" b="1" i="1" dirty="0">
                <a:solidFill>
                  <a:srgbClr val="FF0000"/>
                </a:solidFill>
                <a:highlight>
                  <a:srgbClr val="FFFF00"/>
                </a:highlight>
              </a:rPr>
              <a:t>Celui qui approche mon fils de 7 ans en lui disant qu’il peut s’appeler Jacqueline et s’couper la </a:t>
            </a:r>
            <a:r>
              <a:rPr lang="fr-FR" b="1" i="1" dirty="0" err="1">
                <a:solidFill>
                  <a:srgbClr val="FF0000"/>
                </a:solidFill>
                <a:highlight>
                  <a:srgbClr val="FFFF00"/>
                </a:highlight>
              </a:rPr>
              <a:t>zezette</a:t>
            </a:r>
            <a:r>
              <a:rPr lang="fr-FR" b="1" i="1" dirty="0">
                <a:solidFill>
                  <a:srgbClr val="FF0000"/>
                </a:solidFill>
                <a:highlight>
                  <a:srgbClr val="FFFF00"/>
                </a:highlight>
              </a:rPr>
              <a:t>, je vais lui faire visiter Mars et sa banlieue. </a:t>
            </a:r>
          </a:p>
          <a:p>
            <a:pPr>
              <a:lnSpc>
                <a:spcPct val="110000"/>
              </a:lnSpc>
            </a:pPr>
            <a:r>
              <a:rPr lang="fr-FR" b="1" dirty="0">
                <a:highlight>
                  <a:srgbClr val="FFFF00"/>
                </a:highlight>
              </a:rPr>
              <a:t>Continuez ! »</a:t>
            </a:r>
          </a:p>
        </p:txBody>
      </p:sp>
      <p:pic>
        <p:nvPicPr>
          <p:cNvPr id="6" name="Image 5">
            <a:extLst>
              <a:ext uri="{FF2B5EF4-FFF2-40B4-BE49-F238E27FC236}">
                <a16:creationId xmlns:a16="http://schemas.microsoft.com/office/drawing/2014/main" id="{6C737035-B2CA-2AB5-C607-4373934CEA13}"/>
              </a:ext>
            </a:extLst>
          </p:cNvPr>
          <p:cNvPicPr>
            <a:picLocks noChangeAspect="1"/>
          </p:cNvPicPr>
          <p:nvPr/>
        </p:nvPicPr>
        <p:blipFill rotWithShape="1">
          <a:blip r:embed="rId2"/>
          <a:srcRect l="29712"/>
          <a:stretch/>
        </p:blipFill>
        <p:spPr>
          <a:xfrm>
            <a:off x="0" y="3500120"/>
            <a:ext cx="4102380" cy="3283058"/>
          </a:xfrm>
          <a:prstGeom prst="rect">
            <a:avLst/>
          </a:prstGeom>
        </p:spPr>
      </p:pic>
      <p:sp>
        <p:nvSpPr>
          <p:cNvPr id="7" name="Bulle narrative : rectangle 6">
            <a:extLst>
              <a:ext uri="{FF2B5EF4-FFF2-40B4-BE49-F238E27FC236}">
                <a16:creationId xmlns:a16="http://schemas.microsoft.com/office/drawing/2014/main" id="{B80CF6EA-6E34-C331-30A6-AD980FD8C0DC}"/>
              </a:ext>
            </a:extLst>
          </p:cNvPr>
          <p:cNvSpPr/>
          <p:nvPr/>
        </p:nvSpPr>
        <p:spPr>
          <a:xfrm>
            <a:off x="4062127" y="4602480"/>
            <a:ext cx="7581620" cy="2221338"/>
          </a:xfrm>
          <a:prstGeom prst="wedgeRectCallout">
            <a:avLst>
              <a:gd name="adj1" fmla="val -73723"/>
              <a:gd name="adj2" fmla="val -41471"/>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825759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75FBC4-9D33-46BE-911D-419763BA9AF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26DBD101-FC0A-4B21-82B0-57CAA7AEEC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4F055B-D391-44D3-A87A-BCD07BD5A3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4212</TotalTime>
  <Words>7472</Words>
  <Application>Microsoft Office PowerPoint</Application>
  <PresentationFormat>Grand écran</PresentationFormat>
  <Paragraphs>477</Paragraphs>
  <Slides>94</Slides>
  <Notes>5</Notes>
  <HiddenSlides>0</HiddenSlides>
  <MMClips>0</MMClips>
  <ScaleCrop>false</ScaleCrop>
  <HeadingPairs>
    <vt:vector size="6" baseType="variant">
      <vt:variant>
        <vt:lpstr>Polices utilisées</vt:lpstr>
      </vt:variant>
      <vt:variant>
        <vt:i4>16</vt:i4>
      </vt:variant>
      <vt:variant>
        <vt:lpstr>Thème</vt:lpstr>
      </vt:variant>
      <vt:variant>
        <vt:i4>2</vt:i4>
      </vt:variant>
      <vt:variant>
        <vt:lpstr>Titres des diapositives</vt:lpstr>
      </vt:variant>
      <vt:variant>
        <vt:i4>94</vt:i4>
      </vt:variant>
    </vt:vector>
  </HeadingPairs>
  <TitlesOfParts>
    <vt:vector size="112" baseType="lpstr">
      <vt:lpstr>ADLaM Display</vt:lpstr>
      <vt:lpstr>Amasis MT Pro Black</vt:lpstr>
      <vt:lpstr>Aptos</vt:lpstr>
      <vt:lpstr>Aptos ExtraBold</vt:lpstr>
      <vt:lpstr>Arial</vt:lpstr>
      <vt:lpstr>Arial Rounded MT Bold</vt:lpstr>
      <vt:lpstr>Calibri</vt:lpstr>
      <vt:lpstr>Calibri Light</vt:lpstr>
      <vt:lpstr>Gill Sans MT</vt:lpstr>
      <vt:lpstr>Open Sans</vt:lpstr>
      <vt:lpstr>Poppins</vt:lpstr>
      <vt:lpstr>Times New Roman</vt:lpstr>
      <vt:lpstr>Trade Gothic Next Heavy</vt:lpstr>
      <vt:lpstr>TwitterChirp</vt:lpstr>
      <vt:lpstr>Vollkorn</vt:lpstr>
      <vt:lpstr>Wingdings 3</vt:lpstr>
      <vt:lpstr>Thème Office</vt:lpstr>
      <vt:lpstr>Galerie</vt:lpstr>
      <vt:lpstr>  education sexuelle a l’Ecole   et theorie du genre    =  enfants sacCAGés            </vt:lpstr>
      <vt:lpstr>UN PROBLEME AIGU :  A CHAQUE JOUR UNE ALERTE </vt:lpstr>
      <vt:lpstr>Déconstruction programmee   imposee    ici en Gironde  via des spectacles subventionnes par votre argent</vt:lpstr>
      <vt:lpstr>La mode woke heritee des usa via le gouvernement     ici la ministre de la sante de biden</vt:lpstr>
      <vt:lpstr>La pub tout azimut   via les associations subventionnées   comme le planning familial  et les livres pour enfants en bibliotheque</vt:lpstr>
      <vt:lpstr>La théorie du genre  via la sexualisation a l’ecole   s’inscrit dans la marche forcee des transhumanistes </vt:lpstr>
      <vt:lpstr>Si Vincent Peillon en 2014 niait vouloir imposer l’éducation sexuelle à l’école, le ministre actuel le revendique</vt:lpstr>
      <vt:lpstr>LA THEORIE DU GENRE ET L’EDUCATION A LA SEXUALITE </vt:lpstr>
      <vt:lpstr>L’EDUCATION SEXUELLE S’ INSCRIT DANS LA VOLONTE DES ELITES   D’ALLER Vers le transhumanismE ET LA DEPOPULAtION malthusienne</vt:lpstr>
      <vt:lpstr>LE POURQUOI DE LA SEXUALISATION A L’ ECOLE  TUER L’HOMME : une etape vers le transhumanisme qui ne date pas d’hier </vt:lpstr>
      <vt:lpstr>La « théorie du genre », un exemple de « colonisation idéologique » Publié le 9 Jan, 2024  MEME LE PAPE SE REVEILLE  ! </vt:lpstr>
      <vt:lpstr>La dysphorie,  c’est un malaise :  on se sent mal dans sa peau</vt:lpstr>
      <vt:lpstr>C’EST QUOI CHANGER DE GENRE   EN PRATIQUE ?  DES TRAITEMENTS MEDICAUX   ET CHIRURGICAUX    ET MALADE CHRONIQUE A VIE</vt:lpstr>
      <vt:lpstr>« Changer de genre » signifie prendre des traitements lourds toute sa vie    ++++   premiere chose a dire aux candidats potentiels</vt:lpstr>
      <vt:lpstr>« Changer de genre » signifie prendre des traitements lourds toute sa vie    premiere chose a dire aux candidats potentiels</vt:lpstr>
      <vt:lpstr>LES TRAITEMENTS MEDICAUX  Prendre des médicaments à vie alors qu’on est bien portant  aberration, voire une folie </vt:lpstr>
      <vt:lpstr>LES TRAITEMENTS CHIRURGICAUX     faits de mutilations irréversibles </vt:lpstr>
      <vt:lpstr>chirurgie de changement de sexe   comporte une série d’interventions modifiant l'apparence physique d'une personne   pour qu’elle ressemble au sexe correspond à son désir</vt:lpstr>
      <vt:lpstr>La chirurgie de genre   entraine des mutilations   irreversibles</vt:lpstr>
      <vt:lpstr>Interventions pour transformer un homme en femme trans  Chirurgie faciale</vt:lpstr>
      <vt:lpstr>Interventions   pour transformer   un homme   en femme trans  </vt:lpstr>
      <vt:lpstr>Interventions pour transformer un homme en femme trans Vaginoplastie par retournement du pénis </vt:lpstr>
      <vt:lpstr>Interventions pour transformer un homme en femme trans Vaginoplastie par retournement du pénis</vt:lpstr>
      <vt:lpstr> Résultats des Vaginoplasties par retournement du pénis</vt:lpstr>
      <vt:lpstr>Pour pallier les insuffisances de la technique précédente  certains chirurgiens proposent la  Vaginoplastie à partir du colon.</vt:lpstr>
      <vt:lpstr>Interventions   transformer un homme en femme trans   Vaginoplastie   par retournement du pénis   « à minima » </vt:lpstr>
      <vt:lpstr>Chirurgie femme vers homme trans</vt:lpstr>
      <vt:lpstr>Phalloplastie à partir d’un lambeau d’avant-bras (1) Heston AL et al , Berli JU. Phalloplasty: techniques and outcomes. Transl Androl Urol. 2019 Jun;8(3):254-265. </vt:lpstr>
      <vt:lpstr>Phalloplastie à partir d’un lambeau d’avant-bras (2) Heston AL et al , Berli JU. Phalloplasty: techniques and outcomes. Transl Androl Urol. 2019 Jun;8(3):254-265. </vt:lpstr>
      <vt:lpstr>Phalloplastie composite.  Heston AL et al , Berli JU. Phalloplasty: techniques and outcomes. Transl Androl Urol. 2019 Jun;8(3):254-265. </vt:lpstr>
      <vt:lpstr>Pompe destinée à permettre l’érection</vt:lpstr>
      <vt:lpstr>Population de faible nombre  mais propagande terrible sur tous types de médias </vt:lpstr>
      <vt:lpstr>Les trans constituent une infime minorité</vt:lpstr>
      <vt:lpstr> Des mensonges en cascade </vt:lpstr>
      <vt:lpstr>40% des trans  tentent de se suicider</vt:lpstr>
      <vt:lpstr>POURQUOI CETTE OBSESSION DE  L’ EDUCATION SEXUELLE ?</vt:lpstr>
      <vt:lpstr>DICTATURE Dynamique » autodestructrice reposant sur une dissolution des structures sociales     selon Hannah Arendt  </vt:lpstr>
      <vt:lpstr> d où est venue L’hysterie de la sexualisation des petits   l’ épidémie SCOLAIRE</vt:lpstr>
      <vt:lpstr>L’éducation sexuelle précoce imposée par l’ ex nouveau ministre   ce qu’a déclaré sur Twitter le 4 mars 2023  le ministre  Pap Ndiaye. </vt:lpstr>
      <vt:lpstr>Exemple d’une séquence pédagogique   autour des « représentations esthétiques de l’enfant, de la femme et de l’homme » au fil des siècles   du portrait par Rigaud  Louis XIV portant des talons hauts, au smoking pour femme d’Yves Saint Laurent en 1966  ou réflexion sur « La figure de la belle » dans les contes.   Objectif / démontrer aux enfants que les notions de féminin et masculin évoluent suivant les époques.    « sensibiliser les élèves aux représentations, aux rôles assignés aux filles et aux garçons   … </vt:lpstr>
      <vt:lpstr>L’hysterie de l’ecole du sexe envahit la France </vt:lpstr>
      <vt:lpstr>  le pourquoi de la casse  et de l effraction psychique des enfants :   moyen de mise en place du totalitarisme   </vt:lpstr>
      <vt:lpstr>Et l’apprentissage des fondamentaux ?</vt:lpstr>
      <vt:lpstr>Non C’est un avis et une préoccupation d’adultes pas d’enfants </vt:lpstr>
      <vt:lpstr>Présentation PowerPoint</vt:lpstr>
      <vt:lpstr>Et les injonctions de 2023 de l’OMS vont dans ce sens de favoriser la pédophilie glorifiée par « l’art »</vt:lpstr>
      <vt:lpstr>Des DANGERS DE L’ EDUCATION SEXUELLE   A L’ ECOLE   A LA PEDOPHILIE</vt:lpstr>
      <vt:lpstr>Les enfants ainsi éduqués seront détruits   et transformés en objets, esclaves  ET possiblement à leur tour pédophiles et violeurs     </vt:lpstr>
      <vt:lpstr>Le mélange des « genres » ! L’ excuse du pouvoir auprès du public: TROMPERIE « temps fort de visibilité et de réflexion autour des questions relatives à l’orientation sexuelle et aux transidentités »</vt:lpstr>
      <vt:lpstr>Transformer   progressivement   un modèle de   société   par un autre </vt:lpstr>
      <vt:lpstr>.https://lesmoutonsenrages.fr/wp-content/uploads/2014/01/affiche-boutin_theorie-du-genre-580x360.jpg</vt:lpstr>
      <vt:lpstr>Des ABC  DE L’EGALITE   A LA CIRCULAIRE BLANQUER</vt:lpstr>
      <vt:lpstr>Des ABC  DE L’EGALITE     A LA CIRCULAIRE BLANQUER</vt:lpstr>
      <vt:lpstr>De l’intrusion discrète en 2014   à l’affichage ouvert en 2023   oms ET SITE MINISTERE EDUCATION NATIONALE</vt:lpstr>
      <vt:lpstr>Quand l’éducation à la sexualité, dérive  ET  devient un danger pour la santé psychique de l’enfant </vt:lpstr>
      <vt:lpstr>Standard OMS          enfants   4 à 6 ans    9 à 12 ANS  </vt:lpstr>
      <vt:lpstr>Standard OMS     enfants   4 à 6 ans   9 à12 ANS </vt:lpstr>
      <vt:lpstr>La circulaire Blanquer passée inaperçue  septembre 2021</vt:lpstr>
      <vt:lpstr>LA CIRCULAIRE BLANQUER :  CONSEQUENCES sur les autres enfants de la classe ?    Les grands oublies ? </vt:lpstr>
      <vt:lpstr>SPECTACLES  scolaires vantant la théorie du genre ou faisant la promotion des DRAG QUEEN</vt:lpstr>
      <vt:lpstr>Ce qu’on impose aux enfants sans l’avis des familles</vt:lpstr>
      <vt:lpstr> </vt:lpstr>
      <vt:lpstr>  Standard   OMS   </vt:lpstr>
      <vt:lpstr>La mode aide le transgenrisme a se répandre     on devient «  intéressant »</vt:lpstr>
      <vt:lpstr>D autres résistent     elle defie le journaliste pour voir s il n y a pas deux genres  https://x.com/BlackBondPtv/status/1720034569821257858?s=20    </vt:lpstr>
      <vt:lpstr>Bref historique de la théorie du genre </vt:lpstr>
      <vt:lpstr>Inventeur de la theorie du genre   (genre # sexe)    par un pedophile notoire </vt:lpstr>
      <vt:lpstr>LE SEXE DEVIENT A LA MODE   SUIVI PAR LA PEDOPHILIE   A LA FAVEUR DE LA « REVOLUTION » de 68</vt:lpstr>
      <vt:lpstr>Les dérives universitaires nord -américaines   avouées et copiées, sur la théorie du genre</vt:lpstr>
      <vt:lpstr>Quand l’ingénierie sociale transforme le monde occidental     en asile psychiatrique à ciel ouvert</vt:lpstr>
      <vt:lpstr>Femme Trans dans en prison : un risque pour les femmes</vt:lpstr>
      <vt:lpstr>Femmes trans dans les compétitions sportives</vt:lpstr>
      <vt:lpstr>Comment l’activisme trans et le déni de la science détruisent les compétions féminines de natation</vt:lpstr>
      <vt:lpstr>Comment l’activisme trans menace le cyclisme féminin</vt:lpstr>
      <vt:lpstr>Comment l’activisme trans et le déni de la science détruisent l’athlétisme  féminin</vt:lpstr>
      <vt:lpstr>En sport, l’équité prime enfin sur l’inclusion</vt:lpstr>
      <vt:lpstr>La pression sur les enfants des autorités+ lobbies  depossède les parents   devant le principe d’affirmation </vt:lpstr>
      <vt:lpstr>Le mineur a tous les droits   et les parents SONT menaces de transphobie  s ils sont reticents</vt:lpstr>
      <vt:lpstr>« les victimes de l’idéologie du genre les plus bouleversantes ».</vt:lpstr>
      <vt:lpstr>Le DRAME DE LA DETRANSITION    rejetés par tous !</vt:lpstr>
      <vt:lpstr>Résistez  via collectifs disséminés en France, en Belgique etc</vt:lpstr>
      <vt:lpstr>La resistance a la sexualisation forcee et destructrice de nos enfants  s’organise</vt:lpstr>
      <vt:lpstr>LA RESISTANCE DES PARENTS A L’ECOLE</vt:lpstr>
      <vt:lpstr>PRECAUTIONS INDISPENSABLES POUR PROTÉGER LES ENFANTS  </vt:lpstr>
      <vt:lpstr>Si nécessaire porter plainte </vt:lpstr>
      <vt:lpstr>Le droit peut nous aider </vt:lpstr>
      <vt:lpstr>C’EST AUSSI UN COMMERCE</vt:lpstr>
      <vt:lpstr>Un marche beaute inepuisable </vt:lpstr>
      <vt:lpstr>Le bon sens et la science ne sauraient être « transphobeS ».</vt:lpstr>
      <vt:lpstr>Manipulation des trans   pour destructurer la société </vt:lpstr>
      <vt:lpstr>GAYS AGAINST Groomers </vt:lpstr>
      <vt:lpstr>Vous mobiliser ! Alerter les enseignants, regroupez-vous si possible</vt:lpstr>
      <vt:lpstr>Présentation PowerPoint</vt:lpstr>
      <vt:lpstr>Interférences avec la filiation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Tdysphorie de genre et enfance sacrifiee </dc:title>
  <dc:creator>nicole delepine</dc:creator>
  <cp:lastModifiedBy>nicole delepine</cp:lastModifiedBy>
  <cp:revision>279</cp:revision>
  <dcterms:created xsi:type="dcterms:W3CDTF">2023-10-12T13:44:46Z</dcterms:created>
  <dcterms:modified xsi:type="dcterms:W3CDTF">2024-01-16T14:32:31Z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